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 id="2147483781" r:id="rId2"/>
  </p:sldMasterIdLst>
  <p:notesMasterIdLst>
    <p:notesMasterId r:id="rId149"/>
  </p:notesMasterIdLst>
  <p:sldIdLst>
    <p:sldId id="256" r:id="rId3"/>
    <p:sldId id="1860" r:id="rId4"/>
    <p:sldId id="1794" r:id="rId5"/>
    <p:sldId id="1736" r:id="rId6"/>
    <p:sldId id="548" r:id="rId7"/>
    <p:sldId id="554" r:id="rId8"/>
    <p:sldId id="913" r:id="rId9"/>
    <p:sldId id="914" r:id="rId10"/>
    <p:sldId id="915" r:id="rId11"/>
    <p:sldId id="798" r:id="rId12"/>
    <p:sldId id="799" r:id="rId13"/>
    <p:sldId id="916" r:id="rId14"/>
    <p:sldId id="778" r:id="rId15"/>
    <p:sldId id="574" r:id="rId16"/>
    <p:sldId id="792" r:id="rId17"/>
    <p:sldId id="1853" r:id="rId18"/>
    <p:sldId id="1640" r:id="rId19"/>
    <p:sldId id="1639" r:id="rId20"/>
    <p:sldId id="1327" r:id="rId21"/>
    <p:sldId id="1854" r:id="rId22"/>
    <p:sldId id="1328" r:id="rId23"/>
    <p:sldId id="1319" r:id="rId24"/>
    <p:sldId id="800" r:id="rId25"/>
    <p:sldId id="1855" r:id="rId26"/>
    <p:sldId id="801" r:id="rId27"/>
    <p:sldId id="780" r:id="rId28"/>
    <p:sldId id="1721" r:id="rId29"/>
    <p:sldId id="803" r:id="rId30"/>
    <p:sldId id="804" r:id="rId31"/>
    <p:sldId id="570" r:id="rId32"/>
    <p:sldId id="805" r:id="rId33"/>
    <p:sldId id="1722" r:id="rId34"/>
    <p:sldId id="1724" r:id="rId35"/>
    <p:sldId id="1725" r:id="rId36"/>
    <p:sldId id="1726" r:id="rId37"/>
    <p:sldId id="1729" r:id="rId38"/>
    <p:sldId id="1731" r:id="rId39"/>
    <p:sldId id="1730" r:id="rId40"/>
    <p:sldId id="1732" r:id="rId41"/>
    <p:sldId id="1735" r:id="rId42"/>
    <p:sldId id="1733" r:id="rId43"/>
    <p:sldId id="1737" r:id="rId44"/>
    <p:sldId id="1738" r:id="rId45"/>
    <p:sldId id="1739" r:id="rId46"/>
    <p:sldId id="1740" r:id="rId47"/>
    <p:sldId id="1741" r:id="rId48"/>
    <p:sldId id="1742" r:id="rId49"/>
    <p:sldId id="1743" r:id="rId50"/>
    <p:sldId id="1744" r:id="rId51"/>
    <p:sldId id="1750" r:id="rId52"/>
    <p:sldId id="1751" r:id="rId53"/>
    <p:sldId id="558" r:id="rId54"/>
    <p:sldId id="1752" r:id="rId55"/>
    <p:sldId id="1754" r:id="rId56"/>
    <p:sldId id="1753" r:id="rId57"/>
    <p:sldId id="561" r:id="rId58"/>
    <p:sldId id="562" r:id="rId59"/>
    <p:sldId id="563" r:id="rId60"/>
    <p:sldId id="1755" r:id="rId61"/>
    <p:sldId id="1861" r:id="rId62"/>
    <p:sldId id="1756" r:id="rId63"/>
    <p:sldId id="860" r:id="rId64"/>
    <p:sldId id="1757" r:id="rId65"/>
    <p:sldId id="1758" r:id="rId66"/>
    <p:sldId id="1796" r:id="rId67"/>
    <p:sldId id="1795" r:id="rId68"/>
    <p:sldId id="1769" r:id="rId69"/>
    <p:sldId id="824" r:id="rId70"/>
    <p:sldId id="826" r:id="rId71"/>
    <p:sldId id="1745" r:id="rId72"/>
    <p:sldId id="1770" r:id="rId73"/>
    <p:sldId id="1771" r:id="rId74"/>
    <p:sldId id="1772" r:id="rId75"/>
    <p:sldId id="1773" r:id="rId76"/>
    <p:sldId id="1768" r:id="rId77"/>
    <p:sldId id="1748" r:id="rId78"/>
    <p:sldId id="1764" r:id="rId79"/>
    <p:sldId id="1766" r:id="rId80"/>
    <p:sldId id="1767" r:id="rId81"/>
    <p:sldId id="1765" r:id="rId82"/>
    <p:sldId id="1775" r:id="rId83"/>
    <p:sldId id="1759" r:id="rId84"/>
    <p:sldId id="1760" r:id="rId85"/>
    <p:sldId id="1761" r:id="rId86"/>
    <p:sldId id="1786" r:id="rId87"/>
    <p:sldId id="1776" r:id="rId88"/>
    <p:sldId id="1793" r:id="rId89"/>
    <p:sldId id="1791" r:id="rId90"/>
    <p:sldId id="1788" r:id="rId91"/>
    <p:sldId id="1792" r:id="rId92"/>
    <p:sldId id="1797" r:id="rId93"/>
    <p:sldId id="1798" r:id="rId94"/>
    <p:sldId id="1804" r:id="rId95"/>
    <p:sldId id="1805" r:id="rId96"/>
    <p:sldId id="1799" r:id="rId97"/>
    <p:sldId id="1800" r:id="rId98"/>
    <p:sldId id="1801" r:id="rId99"/>
    <p:sldId id="1803" r:id="rId100"/>
    <p:sldId id="1802" r:id="rId101"/>
    <p:sldId id="1831" r:id="rId102"/>
    <p:sldId id="1806" r:id="rId103"/>
    <p:sldId id="1814" r:id="rId104"/>
    <p:sldId id="1820" r:id="rId105"/>
    <p:sldId id="1807" r:id="rId106"/>
    <p:sldId id="1830" r:id="rId107"/>
    <p:sldId id="831" r:id="rId108"/>
    <p:sldId id="832" r:id="rId109"/>
    <p:sldId id="579" r:id="rId110"/>
    <p:sldId id="1862" r:id="rId111"/>
    <p:sldId id="833" r:id="rId112"/>
    <p:sldId id="1809" r:id="rId113"/>
    <p:sldId id="1810" r:id="rId114"/>
    <p:sldId id="1811" r:id="rId115"/>
    <p:sldId id="1812" r:id="rId116"/>
    <p:sldId id="1813" r:id="rId117"/>
    <p:sldId id="1815" r:id="rId118"/>
    <p:sldId id="1816" r:id="rId119"/>
    <p:sldId id="1817" r:id="rId120"/>
    <p:sldId id="837" r:id="rId121"/>
    <p:sldId id="1822" r:id="rId122"/>
    <p:sldId id="1823" r:id="rId123"/>
    <p:sldId id="1824" r:id="rId124"/>
    <p:sldId id="596" r:id="rId125"/>
    <p:sldId id="1825" r:id="rId126"/>
    <p:sldId id="1832" r:id="rId127"/>
    <p:sldId id="1833" r:id="rId128"/>
    <p:sldId id="1835" r:id="rId129"/>
    <p:sldId id="834" r:id="rId130"/>
    <p:sldId id="1836" r:id="rId131"/>
    <p:sldId id="1837" r:id="rId132"/>
    <p:sldId id="1838" r:id="rId133"/>
    <p:sldId id="588" r:id="rId134"/>
    <p:sldId id="589" r:id="rId135"/>
    <p:sldId id="1839" r:id="rId136"/>
    <p:sldId id="1840" r:id="rId137"/>
    <p:sldId id="1841" r:id="rId138"/>
    <p:sldId id="1851" r:id="rId139"/>
    <p:sldId id="1842" r:id="rId140"/>
    <p:sldId id="1843" r:id="rId141"/>
    <p:sldId id="1846" r:id="rId142"/>
    <p:sldId id="1845" r:id="rId143"/>
    <p:sldId id="1856" r:id="rId144"/>
    <p:sldId id="1857" r:id="rId145"/>
    <p:sldId id="1858" r:id="rId146"/>
    <p:sldId id="1859" r:id="rId147"/>
    <p:sldId id="1852" r:id="rId148"/>
  </p:sldIdLst>
  <p:sldSz cx="9144000" cy="5143500" type="screen16x9"/>
  <p:notesSz cx="7077075" cy="9363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C8B79BA-DD2B-4624-900B-828497695DDA}">
          <p14:sldIdLst>
            <p14:sldId id="256"/>
            <p14:sldId id="1860"/>
            <p14:sldId id="1794"/>
            <p14:sldId id="1736"/>
            <p14:sldId id="548"/>
            <p14:sldId id="554"/>
            <p14:sldId id="913"/>
            <p14:sldId id="914"/>
            <p14:sldId id="915"/>
            <p14:sldId id="798"/>
            <p14:sldId id="799"/>
            <p14:sldId id="916"/>
            <p14:sldId id="778"/>
            <p14:sldId id="574"/>
            <p14:sldId id="792"/>
            <p14:sldId id="1853"/>
            <p14:sldId id="1640"/>
            <p14:sldId id="1639"/>
            <p14:sldId id="1327"/>
            <p14:sldId id="1854"/>
            <p14:sldId id="1328"/>
            <p14:sldId id="1319"/>
            <p14:sldId id="800"/>
            <p14:sldId id="1855"/>
            <p14:sldId id="801"/>
            <p14:sldId id="780"/>
            <p14:sldId id="1721"/>
            <p14:sldId id="803"/>
            <p14:sldId id="804"/>
            <p14:sldId id="570"/>
            <p14:sldId id="805"/>
            <p14:sldId id="1722"/>
            <p14:sldId id="1724"/>
            <p14:sldId id="1725"/>
            <p14:sldId id="1726"/>
            <p14:sldId id="1729"/>
            <p14:sldId id="1731"/>
            <p14:sldId id="1730"/>
            <p14:sldId id="1732"/>
            <p14:sldId id="1735"/>
            <p14:sldId id="1733"/>
            <p14:sldId id="1737"/>
            <p14:sldId id="1738"/>
            <p14:sldId id="1739"/>
            <p14:sldId id="1740"/>
            <p14:sldId id="1741"/>
            <p14:sldId id="1742"/>
            <p14:sldId id="1743"/>
            <p14:sldId id="1744"/>
            <p14:sldId id="1750"/>
            <p14:sldId id="1751"/>
            <p14:sldId id="558"/>
            <p14:sldId id="1752"/>
            <p14:sldId id="1754"/>
            <p14:sldId id="1753"/>
            <p14:sldId id="561"/>
            <p14:sldId id="562"/>
            <p14:sldId id="563"/>
            <p14:sldId id="1755"/>
            <p14:sldId id="1861"/>
            <p14:sldId id="1756"/>
            <p14:sldId id="860"/>
            <p14:sldId id="1757"/>
            <p14:sldId id="1758"/>
            <p14:sldId id="1796"/>
            <p14:sldId id="1795"/>
            <p14:sldId id="1769"/>
            <p14:sldId id="824"/>
            <p14:sldId id="826"/>
            <p14:sldId id="1745"/>
            <p14:sldId id="1770"/>
            <p14:sldId id="1771"/>
            <p14:sldId id="1772"/>
            <p14:sldId id="1773"/>
            <p14:sldId id="1768"/>
            <p14:sldId id="1748"/>
            <p14:sldId id="1764"/>
            <p14:sldId id="1766"/>
            <p14:sldId id="1767"/>
            <p14:sldId id="1765"/>
            <p14:sldId id="1775"/>
            <p14:sldId id="1759"/>
            <p14:sldId id="1760"/>
            <p14:sldId id="1761"/>
            <p14:sldId id="1786"/>
            <p14:sldId id="1776"/>
            <p14:sldId id="1793"/>
            <p14:sldId id="1791"/>
            <p14:sldId id="1788"/>
            <p14:sldId id="1792"/>
            <p14:sldId id="1797"/>
            <p14:sldId id="1798"/>
            <p14:sldId id="1804"/>
            <p14:sldId id="1805"/>
            <p14:sldId id="1799"/>
            <p14:sldId id="1800"/>
            <p14:sldId id="1801"/>
            <p14:sldId id="1803"/>
            <p14:sldId id="1802"/>
            <p14:sldId id="1831"/>
            <p14:sldId id="1806"/>
            <p14:sldId id="1814"/>
            <p14:sldId id="1820"/>
            <p14:sldId id="1807"/>
            <p14:sldId id="1830"/>
            <p14:sldId id="831"/>
            <p14:sldId id="832"/>
            <p14:sldId id="579"/>
            <p14:sldId id="1862"/>
            <p14:sldId id="833"/>
            <p14:sldId id="1809"/>
            <p14:sldId id="1810"/>
            <p14:sldId id="1811"/>
            <p14:sldId id="1812"/>
            <p14:sldId id="1813"/>
            <p14:sldId id="1815"/>
            <p14:sldId id="1816"/>
            <p14:sldId id="1817"/>
            <p14:sldId id="837"/>
            <p14:sldId id="1822"/>
            <p14:sldId id="1823"/>
            <p14:sldId id="1824"/>
            <p14:sldId id="596"/>
            <p14:sldId id="1825"/>
            <p14:sldId id="1832"/>
            <p14:sldId id="1833"/>
            <p14:sldId id="1835"/>
            <p14:sldId id="834"/>
            <p14:sldId id="1836"/>
            <p14:sldId id="1837"/>
            <p14:sldId id="1838"/>
            <p14:sldId id="588"/>
            <p14:sldId id="589"/>
            <p14:sldId id="1839"/>
            <p14:sldId id="1840"/>
            <p14:sldId id="1841"/>
            <p14:sldId id="1851"/>
            <p14:sldId id="1842"/>
            <p14:sldId id="1843"/>
            <p14:sldId id="1846"/>
            <p14:sldId id="1845"/>
            <p14:sldId id="1856"/>
            <p14:sldId id="1857"/>
            <p14:sldId id="1858"/>
            <p14:sldId id="1859"/>
            <p14:sldId id="185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357" autoAdjust="0"/>
  </p:normalViewPr>
  <p:slideViewPr>
    <p:cSldViewPr snapToGrid="0">
      <p:cViewPr varScale="1">
        <p:scale>
          <a:sx n="145" d="100"/>
          <a:sy n="145" d="100"/>
        </p:scale>
        <p:origin x="606" y="114"/>
      </p:cViewPr>
      <p:guideLst/>
    </p:cSldViewPr>
  </p:slideViewPr>
  <p:notesTextViewPr>
    <p:cViewPr>
      <p:scale>
        <a:sx n="1" d="1"/>
        <a:sy n="1" d="1"/>
      </p:scale>
      <p:origin x="0" y="0"/>
    </p:cViewPr>
  </p:notesTextViewPr>
  <p:sorterViewPr>
    <p:cViewPr>
      <p:scale>
        <a:sx n="160" d="100"/>
        <a:sy n="160" d="100"/>
      </p:scale>
      <p:origin x="0" y="-53280"/>
    </p:cViewPr>
  </p:sorterViewPr>
  <p:notesViewPr>
    <p:cSldViewPr snapToGrid="0">
      <p:cViewPr varScale="1">
        <p:scale>
          <a:sx n="64" d="100"/>
          <a:sy n="64" d="100"/>
        </p:scale>
        <p:origin x="3149"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notesMaster" Target="notesMasters/notesMaster1.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77857F1F-3077-4C04-B02F-BC6BF4EC4E2E}" type="datetimeFigureOut">
              <a:rPr lang="en-US" smtClean="0"/>
              <a:t>7/9/2022</a:t>
            </a:fld>
            <a:endParaRPr lang="en-US"/>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endParaRPr lang="en-US"/>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CF27E492-80B9-45AB-9D23-DC7470B5AB3B}" type="slidenum">
              <a:rPr lang="en-US" smtClean="0"/>
              <a:t>‹#›</a:t>
            </a:fld>
            <a:endParaRPr lang="en-US"/>
          </a:p>
        </p:txBody>
      </p:sp>
    </p:spTree>
    <p:extLst>
      <p:ext uri="{BB962C8B-B14F-4D97-AF65-F5344CB8AC3E}">
        <p14:creationId xmlns:p14="http://schemas.microsoft.com/office/powerpoint/2010/main" val="3543865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490" name="Rectangle 2"/>
          <p:cNvSpPr>
            <a:spLocks noGrp="1" noRot="1" noChangeAspect="1" noChangeArrowheads="1" noTextEdit="1"/>
          </p:cNvSpPr>
          <p:nvPr>
            <p:ph type="sldImg"/>
          </p:nvPr>
        </p:nvSpPr>
        <p:spPr>
          <a:xfrm>
            <a:off x="409575" y="698500"/>
            <a:ext cx="6203950" cy="3490913"/>
          </a:xfrm>
          <a:ln/>
        </p:spPr>
      </p:sp>
      <p:sp>
        <p:nvSpPr>
          <p:cNvPr id="12154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57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27E492-80B9-45AB-9D23-DC7470B5AB3B}" type="slidenum">
              <a:rPr lang="en-US" smtClean="0"/>
              <a:t>111</a:t>
            </a:fld>
            <a:endParaRPr lang="en-US"/>
          </a:p>
        </p:txBody>
      </p:sp>
    </p:spTree>
    <p:extLst>
      <p:ext uri="{BB962C8B-B14F-4D97-AF65-F5344CB8AC3E}">
        <p14:creationId xmlns:p14="http://schemas.microsoft.com/office/powerpoint/2010/main" val="14777270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5.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5.xml"/><Relationship Id="rId4" Type="http://schemas.openxmlformats.org/officeDocument/2006/relationships/image" Target="../media/image5.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AS -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653872"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0" name="Text Placeholder 34">
            <a:extLst>
              <a:ext uri="{FF2B5EF4-FFF2-40B4-BE49-F238E27FC236}">
                <a16:creationId xmlns:a16="http://schemas.microsoft.com/office/drawing/2014/main" id="{9B949CCB-8408-0B41-9681-4ECA35605A82}"/>
              </a:ext>
            </a:extLst>
          </p:cNvPr>
          <p:cNvSpPr>
            <a:spLocks noGrp="1"/>
          </p:cNvSpPr>
          <p:nvPr>
            <p:ph type="body" sz="quarter" idx="11"/>
          </p:nvPr>
        </p:nvSpPr>
        <p:spPr>
          <a:xfrm>
            <a:off x="1653872" y="2484438"/>
            <a:ext cx="6390694" cy="1458912"/>
          </a:xfrm>
        </p:spPr>
        <p:txBody>
          <a:bodyPr>
            <a:normAutofit/>
          </a:bodyPr>
          <a:lstStyle>
            <a:lvl1pPr marL="0" indent="0" algn="l">
              <a:buNone/>
              <a:defRPr sz="2000">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1997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AS - Image Only - White">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2279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AS - Black Background">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51AFB0-E8BA-6E40-9F47-B58679E16989}"/>
              </a:ext>
            </a:extLst>
          </p:cNvPr>
          <p:cNvSpPr/>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CC8A4CC-C6DD-674E-9755-C2307DA101AD}"/>
              </a:ext>
            </a:extLst>
          </p:cNvPr>
          <p:cNvGrpSpPr/>
          <p:nvPr/>
        </p:nvGrpSpPr>
        <p:grpSpPr>
          <a:xfrm>
            <a:off x="8427835" y="4765184"/>
            <a:ext cx="526892" cy="220528"/>
            <a:chOff x="6145213" y="4384676"/>
            <a:chExt cx="1582738" cy="649287"/>
          </a:xfrm>
          <a:solidFill>
            <a:schemeClr val="bg2">
              <a:lumMod val="50000"/>
            </a:schemeClr>
          </a:solidFill>
        </p:grpSpPr>
        <p:sp>
          <p:nvSpPr>
            <p:cNvPr id="5" name="Freeform 6">
              <a:extLst>
                <a:ext uri="{FF2B5EF4-FFF2-40B4-BE49-F238E27FC236}">
                  <a16:creationId xmlns:a16="http://schemas.microsoft.com/office/drawing/2014/main" id="{FC0936E0-05D4-D944-94E4-FBA36E861837}"/>
                </a:ext>
              </a:extLst>
            </p:cNvPr>
            <p:cNvSpPr>
              <a:spLocks/>
            </p:cNvSpPr>
            <p:nvPr/>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E5ACFC61-8225-8F4F-A539-DCE60FEB039A}"/>
                </a:ext>
              </a:extLst>
            </p:cNvPr>
            <p:cNvSpPr>
              <a:spLocks noEditPoints="1"/>
            </p:cNvSpPr>
            <p:nvPr/>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AB029620-52DD-C540-9F66-FD8586A661D7}"/>
                </a:ext>
              </a:extLst>
            </p:cNvPr>
            <p:cNvSpPr>
              <a:spLocks/>
            </p:cNvSpPr>
            <p:nvPr/>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5F2C8F16-8DA0-6A49-A6A6-F8C208B72416}"/>
                </a:ext>
              </a:extLst>
            </p:cNvPr>
            <p:cNvSpPr>
              <a:spLocks/>
            </p:cNvSpPr>
            <p:nvPr/>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3F51FBB3-DAAD-0546-AF4C-840293C90D95}"/>
                </a:ext>
              </a:extLst>
            </p:cNvPr>
            <p:cNvSpPr>
              <a:spLocks/>
            </p:cNvSpPr>
            <p:nvPr/>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ED4644BB-791F-6241-8C89-AFA3C1325C38}"/>
                </a:ext>
              </a:extLst>
            </p:cNvPr>
            <p:cNvSpPr>
              <a:spLocks noEditPoints="1"/>
            </p:cNvSpPr>
            <p:nvPr/>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2DAE9313-7E29-324E-B411-25184A85F9E3}"/>
                </a:ext>
              </a:extLst>
            </p:cNvPr>
            <p:cNvSpPr>
              <a:spLocks noEditPoints="1"/>
            </p:cNvSpPr>
            <p:nvPr/>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TextBox 3">
            <a:extLst>
              <a:ext uri="{FF2B5EF4-FFF2-40B4-BE49-F238E27FC236}">
                <a16:creationId xmlns:a16="http://schemas.microsoft.com/office/drawing/2014/main" id="{ACAC6727-2088-4147-A38A-47850B89BAF6}"/>
              </a:ext>
            </a:extLst>
          </p:cNvPr>
          <p:cNvSpPr txBox="1">
            <a:spLocks noChangeAspect="1"/>
          </p:cNvSpPr>
          <p:nvPr/>
        </p:nvSpPr>
        <p:spPr>
          <a:xfrm>
            <a:off x="3310128" y="4864608"/>
            <a:ext cx="25146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Company Confidential – For Internal Use Only</a:t>
            </a:r>
          </a:p>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224491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losing SA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376653" y="1793688"/>
            <a:ext cx="6390694" cy="1556124"/>
          </a:xfrm>
        </p:spPr>
        <p:txBody>
          <a:bodyPr anchor="ctr">
            <a:normAutofit/>
          </a:bodyPr>
          <a:lstStyle>
            <a:lvl1pPr marL="0" indent="0" algn="ctr">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4133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61BB2A-F643-4BC4-A7C3-7339FD5A6B19}" type="slidenum">
              <a:rPr lang="en-US" smtClean="0"/>
              <a:pPr/>
              <a:t>‹#›</a:t>
            </a:fld>
            <a:endParaRPr lang="en-US" dirty="0"/>
          </a:p>
        </p:txBody>
      </p:sp>
      <p:sp>
        <p:nvSpPr>
          <p:cNvPr id="8" name="Content Placeholder 7"/>
          <p:cNvSpPr>
            <a:spLocks noGrp="1"/>
          </p:cNvSpPr>
          <p:nvPr>
            <p:ph sz="quarter" idx="1"/>
          </p:nvPr>
        </p:nvSpPr>
        <p:spPr>
          <a:xfrm>
            <a:off x="457200" y="914400"/>
            <a:ext cx="8229600"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4209926410"/>
      </p:ext>
    </p:extLst>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6858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361705-BF82-4637-BD55-B46A2B54A32A}" type="slidenum">
              <a:rPr lang="en-US" smtClean="0"/>
              <a:pPr/>
              <a:t>‹#›</a:t>
            </a:fld>
            <a:endParaRPr lang="en-US"/>
          </a:p>
        </p:txBody>
      </p:sp>
      <p:sp>
        <p:nvSpPr>
          <p:cNvPr id="6" name="Isosceles Triangle 5"/>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extLst>
      <p:ext uri="{BB962C8B-B14F-4D97-AF65-F5344CB8AC3E}">
        <p14:creationId xmlns:p14="http://schemas.microsoft.com/office/powerpoint/2010/main" val="376247445"/>
      </p:ext>
    </p:extLst>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AS -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2286"/>
            <a:ext cx="9144000" cy="5148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653872"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0" name="Text Placeholder 34">
            <a:extLst>
              <a:ext uri="{FF2B5EF4-FFF2-40B4-BE49-F238E27FC236}">
                <a16:creationId xmlns:a16="http://schemas.microsoft.com/office/drawing/2014/main" id="{9B949CCB-8408-0B41-9681-4ECA35605A82}"/>
              </a:ext>
            </a:extLst>
          </p:cNvPr>
          <p:cNvSpPr>
            <a:spLocks noGrp="1"/>
          </p:cNvSpPr>
          <p:nvPr>
            <p:ph type="body" sz="quarter" idx="11"/>
          </p:nvPr>
        </p:nvSpPr>
        <p:spPr>
          <a:xfrm>
            <a:off x="1653872" y="2484438"/>
            <a:ext cx="6390694" cy="1458912"/>
          </a:xfrm>
        </p:spPr>
        <p:txBody>
          <a:bodyPr/>
          <a:lstStyle>
            <a:lvl1pPr marL="0" indent="0" algn="l">
              <a:buNone/>
              <a:defRPr>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2286"/>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568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AS - Section Header - Dark Blu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00AF95-1FC8-274C-A784-F831F6B8647F}"/>
              </a:ext>
            </a:extLst>
          </p:cNvPr>
          <p:cNvSpPr/>
          <p:nvPr/>
        </p:nvSpPr>
        <p:spPr>
          <a:xfrm>
            <a:off x="0" y="-6211"/>
            <a:ext cx="9144000" cy="51559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4">
            <a:extLst>
              <a:ext uri="{FF2B5EF4-FFF2-40B4-BE49-F238E27FC236}">
                <a16:creationId xmlns:a16="http://schemas.microsoft.com/office/drawing/2014/main" id="{B0C6AF5C-E29A-9E49-801E-0A1C09DFDE5F}"/>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4" name="Picture 6">
            <a:extLst>
              <a:ext uri="{FF2B5EF4-FFF2-40B4-BE49-F238E27FC236}">
                <a16:creationId xmlns:a16="http://schemas.microsoft.com/office/drawing/2014/main" id="{6BFF7639-E4DF-3741-90C7-2DFCD9D26A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pic>
        <p:nvPicPr>
          <p:cNvPr id="8" name="Picture 7" descr="A picture containing clock, light, drawing&#10;&#10;Description automatically generated">
            <a:extLst>
              <a:ext uri="{FF2B5EF4-FFF2-40B4-BE49-F238E27FC236}">
                <a16:creationId xmlns:a16="http://schemas.microsoft.com/office/drawing/2014/main" id="{60F9A2CE-31BE-CB49-98C4-EAE0F449CAB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3061" r="33611" b="20040"/>
          <a:stretch/>
        </p:blipFill>
        <p:spPr>
          <a:xfrm>
            <a:off x="4561295" y="-6045"/>
            <a:ext cx="4582705" cy="5149545"/>
          </a:xfrm>
          <a:prstGeom prst="rect">
            <a:avLst/>
          </a:prstGeom>
        </p:spPr>
      </p:pic>
      <p:sp>
        <p:nvSpPr>
          <p:cNvPr id="10" name="Text Placeholder 32">
            <a:extLst>
              <a:ext uri="{FF2B5EF4-FFF2-40B4-BE49-F238E27FC236}">
                <a16:creationId xmlns:a16="http://schemas.microsoft.com/office/drawing/2014/main" id="{D5BF76BC-A168-D846-A33A-DDC741AB2C49}"/>
              </a:ext>
            </a:extLst>
          </p:cNvPr>
          <p:cNvSpPr>
            <a:spLocks noGrp="1"/>
          </p:cNvSpPr>
          <p:nvPr>
            <p:ph type="body" sz="quarter" idx="10"/>
          </p:nvPr>
        </p:nvSpPr>
        <p:spPr>
          <a:xfrm>
            <a:off x="620203"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Text Placeholder 34">
            <a:extLst>
              <a:ext uri="{FF2B5EF4-FFF2-40B4-BE49-F238E27FC236}">
                <a16:creationId xmlns:a16="http://schemas.microsoft.com/office/drawing/2014/main" id="{C8C0CE08-E9A8-3940-A81E-001DC88592F4}"/>
              </a:ext>
            </a:extLst>
          </p:cNvPr>
          <p:cNvSpPr>
            <a:spLocks noGrp="1"/>
          </p:cNvSpPr>
          <p:nvPr>
            <p:ph type="body" sz="quarter" idx="11"/>
          </p:nvPr>
        </p:nvSpPr>
        <p:spPr>
          <a:xfrm>
            <a:off x="620203" y="2484438"/>
            <a:ext cx="6390694" cy="1458912"/>
          </a:xfrm>
        </p:spPr>
        <p:txBody>
          <a:bodyPr/>
          <a:lstStyle>
            <a:lvl1pPr marL="0" indent="0" algn="l">
              <a:buNone/>
              <a:defRPr>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443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334443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98448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AS - 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Tree>
    <p:custDataLst>
      <p:tags r:id="rId1"/>
    </p:custDataLst>
    <p:extLst>
      <p:ext uri="{BB962C8B-B14F-4D97-AF65-F5344CB8AC3E}">
        <p14:creationId xmlns:p14="http://schemas.microsoft.com/office/powerpoint/2010/main" val="88305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AS - Section Header - Dark Blu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00AF95-1FC8-274C-A784-F831F6B8647F}"/>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clock, light, drawing&#10;&#10;Description automatically generated">
            <a:extLst>
              <a:ext uri="{FF2B5EF4-FFF2-40B4-BE49-F238E27FC236}">
                <a16:creationId xmlns:a16="http://schemas.microsoft.com/office/drawing/2014/main" id="{43AE3E76-C4CC-8245-858F-A891F08C3E5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3061" r="33611" b="20040"/>
          <a:stretch/>
        </p:blipFill>
        <p:spPr>
          <a:xfrm>
            <a:off x="4539886" y="24429"/>
            <a:ext cx="4582705" cy="5149545"/>
          </a:xfrm>
          <a:prstGeom prst="rect">
            <a:avLst/>
          </a:prstGeom>
        </p:spPr>
      </p:pic>
      <p:sp>
        <p:nvSpPr>
          <p:cNvPr id="11" name="Text Placeholder 34">
            <a:extLst>
              <a:ext uri="{FF2B5EF4-FFF2-40B4-BE49-F238E27FC236}">
                <a16:creationId xmlns:a16="http://schemas.microsoft.com/office/drawing/2014/main" id="{C8C0CE08-E9A8-3940-A81E-001DC88592F4}"/>
              </a:ext>
            </a:extLst>
          </p:cNvPr>
          <p:cNvSpPr>
            <a:spLocks noGrp="1"/>
          </p:cNvSpPr>
          <p:nvPr>
            <p:ph type="body" sz="quarter" idx="11"/>
          </p:nvPr>
        </p:nvSpPr>
        <p:spPr>
          <a:xfrm>
            <a:off x="620203" y="2484438"/>
            <a:ext cx="6390694" cy="1458912"/>
          </a:xfrm>
        </p:spPr>
        <p:txBody>
          <a:bodyPr>
            <a:normAutofit/>
          </a:bodyPr>
          <a:lstStyle>
            <a:lvl1pPr marL="0" indent="0" algn="l">
              <a:buNone/>
              <a:defRPr sz="2000">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0" name="Text Placeholder 32">
            <a:extLst>
              <a:ext uri="{FF2B5EF4-FFF2-40B4-BE49-F238E27FC236}">
                <a16:creationId xmlns:a16="http://schemas.microsoft.com/office/drawing/2014/main" id="{D5BF76BC-A168-D846-A33A-DDC741AB2C49}"/>
              </a:ext>
            </a:extLst>
          </p:cNvPr>
          <p:cNvSpPr>
            <a:spLocks noGrp="1"/>
          </p:cNvSpPr>
          <p:nvPr>
            <p:ph type="body" sz="quarter" idx="10"/>
          </p:nvPr>
        </p:nvSpPr>
        <p:spPr>
          <a:xfrm>
            <a:off x="620203"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261585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291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27334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AS - Content with Caption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E60C6F-E980-EE42-AE99-4BF9E126C012}"/>
              </a:ext>
            </a:extLst>
          </p:cNvPr>
          <p:cNvSpPr/>
          <p:nvPr/>
        </p:nvSpPr>
        <p:spPr>
          <a:xfrm>
            <a:off x="0" y="0"/>
            <a:ext cx="3127248" cy="5143500"/>
          </a:xfrm>
          <a:prstGeom prst="rect">
            <a:avLst/>
          </a:prstGeom>
          <a:gradFill flip="none" rotWithShape="1">
            <a:gsLst>
              <a:gs pos="0">
                <a:schemeClr val="tx2">
                  <a:lumMod val="90000"/>
                  <a:lumOff val="1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50D4204-70D0-4767-A333-0B97E79B59AE}"/>
              </a:ext>
            </a:extLst>
          </p:cNvPr>
          <p:cNvSpPr/>
          <p:nvPr/>
        </p:nvSpPr>
        <p:spPr>
          <a:xfrm>
            <a:off x="0" y="4650624"/>
            <a:ext cx="3193576" cy="4928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F2FC9C-401F-5C4C-88BC-0A45460C4F9C}"/>
              </a:ext>
            </a:extLst>
          </p:cNvPr>
          <p:cNvSpPr>
            <a:spLocks noGrp="1"/>
          </p:cNvSpPr>
          <p:nvPr>
            <p:ph type="title" hasCustomPrompt="1"/>
          </p:nvPr>
        </p:nvSpPr>
        <p:spPr>
          <a:xfrm>
            <a:off x="0" y="228887"/>
            <a:ext cx="3127248" cy="341632"/>
          </a:xfrm>
        </p:spPr>
        <p:txBody>
          <a:bodyPr lIns="91440" rIns="91440" anchor="t" anchorCtr="0">
            <a:spAutoFit/>
          </a:bodyPr>
          <a:lstStyle>
            <a:lvl1pPr algn="ctr" defTabSz="182880">
              <a:spcBef>
                <a:spcPts val="0"/>
              </a:spcBef>
              <a:defRPr sz="1800" baseline="0">
                <a:solidFill>
                  <a:schemeClr val="accent1">
                    <a:lumMod val="60000"/>
                    <a:lumOff val="40000"/>
                  </a:schemeClr>
                </a:solidFill>
                <a:effectLst/>
                <a:latin typeface="+mj-lt"/>
              </a:defRPr>
            </a:lvl1pPr>
          </a:lstStyle>
          <a:p>
            <a:r>
              <a:rPr lang="en-US" dirty="0"/>
              <a:t>Click to add title</a:t>
            </a:r>
          </a:p>
        </p:txBody>
      </p:sp>
      <p:sp>
        <p:nvSpPr>
          <p:cNvPr id="4" name="Text Placeholder 4">
            <a:extLst>
              <a:ext uri="{FF2B5EF4-FFF2-40B4-BE49-F238E27FC236}">
                <a16:creationId xmlns:a16="http://schemas.microsoft.com/office/drawing/2014/main" id="{0ADB52DD-F50B-834D-99B3-5D1C55A9E47D}"/>
              </a:ext>
            </a:extLst>
          </p:cNvPr>
          <p:cNvSpPr>
            <a:spLocks noGrp="1"/>
          </p:cNvSpPr>
          <p:nvPr>
            <p:ph type="body" sz="quarter" idx="13" hasCustomPrompt="1"/>
          </p:nvPr>
        </p:nvSpPr>
        <p:spPr>
          <a:xfrm>
            <a:off x="411480" y="996694"/>
            <a:ext cx="2304288" cy="615553"/>
          </a:xfrm>
        </p:spPr>
        <p:txBody>
          <a:bodyPr wrap="square" anchor="t" anchorCtr="0">
            <a:spAutoFit/>
          </a:bodyPr>
          <a:lstStyle>
            <a:lvl1pPr marL="0" indent="-182880" algn="l">
              <a:buFont typeface="Arial" pitchFamily="34" charset="0"/>
              <a:buNone/>
              <a:defRPr sz="2000" b="0" cap="none" baseline="0">
                <a:solidFill>
                  <a:schemeClr val="bg1">
                    <a:lumMod val="85000"/>
                  </a:schemeClr>
                </a:solidFill>
                <a:effectLst/>
                <a:latin typeface="+mn-lt"/>
              </a:defRPr>
            </a:lvl1pPr>
          </a:lstStyle>
          <a:p>
            <a:pPr lvl="0"/>
            <a:r>
              <a:rPr lang="en-US"/>
              <a:t>Click to edit caption text</a:t>
            </a:r>
          </a:p>
        </p:txBody>
      </p:sp>
      <p:sp>
        <p:nvSpPr>
          <p:cNvPr id="6" name="Text Placeholder 2">
            <a:extLst>
              <a:ext uri="{FF2B5EF4-FFF2-40B4-BE49-F238E27FC236}">
                <a16:creationId xmlns:a16="http://schemas.microsoft.com/office/drawing/2014/main" id="{AC4D2804-3DAD-EE40-936A-43F13F80C8DF}"/>
              </a:ext>
            </a:extLst>
          </p:cNvPr>
          <p:cNvSpPr>
            <a:spLocks noGrp="1"/>
          </p:cNvSpPr>
          <p:nvPr>
            <p:ph type="body" sz="quarter" idx="11" hasCustomPrompt="1"/>
          </p:nvPr>
        </p:nvSpPr>
        <p:spPr>
          <a:xfrm>
            <a:off x="3127248"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60000"/>
                    <a:lumOff val="40000"/>
                  </a:schemeClr>
                </a:solidFill>
                <a:effectLst/>
                <a:latin typeface="+mj-lt"/>
              </a:defRPr>
            </a:lvl1pPr>
          </a:lstStyle>
          <a:p>
            <a:pPr lvl="0"/>
            <a:r>
              <a:rPr lang="en-US"/>
              <a:t>Click to add subtitle</a:t>
            </a:r>
          </a:p>
        </p:txBody>
      </p:sp>
      <p:sp>
        <p:nvSpPr>
          <p:cNvPr id="7" name="Content Placeholder 3">
            <a:extLst>
              <a:ext uri="{FF2B5EF4-FFF2-40B4-BE49-F238E27FC236}">
                <a16:creationId xmlns:a16="http://schemas.microsoft.com/office/drawing/2014/main" id="{6A0DAF33-5110-D340-8044-FA8F4990F845}"/>
              </a:ext>
            </a:extLst>
          </p:cNvPr>
          <p:cNvSpPr>
            <a:spLocks noGrp="1"/>
          </p:cNvSpPr>
          <p:nvPr>
            <p:ph sz="quarter" idx="15" hasCustomPrompt="1"/>
          </p:nvPr>
        </p:nvSpPr>
        <p:spPr>
          <a:xfrm>
            <a:off x="3127248" y="920337"/>
            <a:ext cx="6016752" cy="4215653"/>
          </a:xfrm>
        </p:spPr>
        <p:txBody>
          <a:bodyPr wrap="square" lIns="365760" rIns="274320" bIns="91440" anchor="t" anchorCtr="0">
            <a:normAutofit/>
          </a:bodyPr>
          <a:lstStyle>
            <a:lvl1pPr>
              <a:buClr>
                <a:schemeClr val="bg2"/>
              </a:buClr>
              <a:defRPr sz="2000" baseline="0">
                <a:solidFill>
                  <a:schemeClr val="bg1"/>
                </a:solidFill>
              </a:defRPr>
            </a:lvl1pPr>
            <a:lvl2pPr>
              <a:buClr>
                <a:schemeClr val="bg2"/>
              </a:buClr>
              <a:defRPr baseline="0">
                <a:solidFill>
                  <a:schemeClr val="bg1">
                    <a:lumMod val="75000"/>
                  </a:schemeClr>
                </a:solidFill>
              </a:defRPr>
            </a:lvl2pPr>
            <a:lvl3pPr>
              <a:buClr>
                <a:schemeClr val="bg2"/>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15" name="Text Placeholder 14">
            <a:extLst>
              <a:ext uri="{FF2B5EF4-FFF2-40B4-BE49-F238E27FC236}">
                <a16:creationId xmlns:a16="http://schemas.microsoft.com/office/drawing/2014/main" id="{6841ED34-FEB5-C146-83AC-389AC6CD9768}"/>
              </a:ext>
            </a:extLst>
          </p:cNvPr>
          <p:cNvSpPr>
            <a:spLocks noGrp="1"/>
          </p:cNvSpPr>
          <p:nvPr>
            <p:ph type="body" sz="quarter" idx="16" hasCustomPrompt="1"/>
          </p:nvPr>
        </p:nvSpPr>
        <p:spPr>
          <a:xfrm>
            <a:off x="3127375" y="228887"/>
            <a:ext cx="6016625" cy="409575"/>
          </a:xfrm>
        </p:spPr>
        <p:txBody>
          <a:bodyPr>
            <a:noAutofit/>
          </a:bodyPr>
          <a:lstStyle>
            <a:lvl1pPr marL="0" indent="0" algn="ctr">
              <a:buNone/>
              <a:defRPr sz="2800" b="1">
                <a:latin typeface="+mn-lt"/>
              </a:defRPr>
            </a:lvl1pPr>
          </a:lstStyle>
          <a:p>
            <a:pPr lvl="0"/>
            <a:r>
              <a:rPr lang="en-US"/>
              <a:t>Click to add title</a:t>
            </a:r>
          </a:p>
        </p:txBody>
      </p:sp>
      <p:grpSp>
        <p:nvGrpSpPr>
          <p:cNvPr id="16" name="Group 15">
            <a:extLst>
              <a:ext uri="{FF2B5EF4-FFF2-40B4-BE49-F238E27FC236}">
                <a16:creationId xmlns:a16="http://schemas.microsoft.com/office/drawing/2014/main" id="{9E23137D-5031-B540-810B-5B5014DDB875}"/>
              </a:ext>
            </a:extLst>
          </p:cNvPr>
          <p:cNvGrpSpPr/>
          <p:nvPr/>
        </p:nvGrpSpPr>
        <p:grpSpPr>
          <a:xfrm>
            <a:off x="100130" y="3903136"/>
            <a:ext cx="1843588" cy="1108928"/>
            <a:chOff x="92670" y="3892522"/>
            <a:chExt cx="1843588" cy="1108928"/>
          </a:xfrm>
        </p:grpSpPr>
        <p:sp>
          <p:nvSpPr>
            <p:cNvPr id="17" name="Freeform 16">
              <a:extLst>
                <a:ext uri="{FF2B5EF4-FFF2-40B4-BE49-F238E27FC236}">
                  <a16:creationId xmlns:a16="http://schemas.microsoft.com/office/drawing/2014/main" id="{84F2A5B7-99AC-BD49-8594-6DAE464CF372}"/>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E995F31-A398-C943-8027-FFECF81903AA}"/>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0762E83-CF17-2247-AB0C-CDF3C02BC0D7}"/>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7A16E5-88F6-E34C-ADB8-42534BE72FC5}"/>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7822DD3-7A44-584E-8FDE-044968D0AF24}"/>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CC0BCCA-D6DE-DD4E-8026-E1C841BE8CA7}"/>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8AED6F9-E6A3-EB4A-A55C-0740537659D6}"/>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44A5219-46D3-9D49-A8CC-36711F2BF6DB}"/>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4628D6A-430F-AD46-B90A-8331A948822D}"/>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0B47CCF-EFB3-B44B-9884-4494451C2D72}"/>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A0D0CC0-B494-924D-8C7F-13E6CFA6A115}"/>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A103DE1-86D1-CC40-BC8E-F37870113828}"/>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F85B7FDA-2A3D-5148-882C-7F5FD28C86D6}"/>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319DB66-4056-974A-B568-9BE51C46D6DB}"/>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D9D4266-26E2-A649-B58A-BBD393D3909A}"/>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5792925-8473-D74D-AD5F-C84AAB25EA9D}"/>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FFE52ED-3497-1048-86AD-9D9A6F52BF03}"/>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AE3BE6B-1DF9-664B-8C6A-831ED119861F}"/>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50767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AS - Content with Image">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BA3B1AA2-50A5-4442-A897-3FD0C1BC19F0}"/>
              </a:ext>
            </a:extLst>
          </p:cNvPr>
          <p:cNvSpPr txBox="1"/>
          <p:nvPr/>
        </p:nvSpPr>
        <p:spPr>
          <a:xfrm>
            <a:off x="2230628" y="4679818"/>
            <a:ext cx="4673600" cy="297454"/>
          </a:xfrm>
          <a:prstGeom prst="rect">
            <a:avLst/>
          </a:prstGeom>
          <a:noFill/>
        </p:spPr>
        <p:txBody>
          <a:bodyPr wrap="square" rtlCol="0" anchor="ctr">
            <a:spAutoFit/>
          </a:bodyPr>
          <a:lstStyle/>
          <a:p>
            <a:pPr algn="ctr" defTabSz="243834"/>
            <a:r>
              <a:rPr lang="en-US" sz="1333" b="0" cap="all" spc="0" baseline="0" dirty="0">
                <a:solidFill>
                  <a:schemeClr val="bg1"/>
                </a:solidFill>
                <a:latin typeface="+mn-lt"/>
                <a:cs typeface="Arial" pitchFamily="34" charset="0"/>
              </a:rPr>
              <a:t>CONFIDENTIAL  •  DO NOT DISCLOSE</a:t>
            </a:r>
          </a:p>
        </p:txBody>
      </p:sp>
      <p:sp>
        <p:nvSpPr>
          <p:cNvPr id="17" name="Freeform 16">
            <a:extLst>
              <a:ext uri="{FF2B5EF4-FFF2-40B4-BE49-F238E27FC236}">
                <a16:creationId xmlns:a16="http://schemas.microsoft.com/office/drawing/2014/main" id="{B28BF588-A539-E84D-BAE7-8D1EE1761D7B}"/>
              </a:ext>
            </a:extLst>
          </p:cNvPr>
          <p:cNvSpPr/>
          <p:nvPr/>
        </p:nvSpPr>
        <p:spPr>
          <a:xfrm>
            <a:off x="3405809" y="-1"/>
            <a:ext cx="2724336" cy="4651514"/>
          </a:xfrm>
          <a:custGeom>
            <a:avLst/>
            <a:gdLst>
              <a:gd name="connsiteX0" fmla="*/ 2952243 w 3004957"/>
              <a:gd name="connsiteY0" fmla="*/ 0 h 5143500"/>
              <a:gd name="connsiteX1" fmla="*/ 3004957 w 3004957"/>
              <a:gd name="connsiteY1" fmla="*/ 0 h 5143500"/>
              <a:gd name="connsiteX2" fmla="*/ 52714 w 3004957"/>
              <a:gd name="connsiteY2" fmla="*/ 5143500 h 5143500"/>
              <a:gd name="connsiteX3" fmla="*/ 0 w 3004957"/>
              <a:gd name="connsiteY3" fmla="*/ 5143500 h 5143500"/>
              <a:gd name="connsiteX4" fmla="*/ 2952243 w 300495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957" h="5143500">
                <a:moveTo>
                  <a:pt x="2952243" y="0"/>
                </a:moveTo>
                <a:lnTo>
                  <a:pt x="3004957" y="0"/>
                </a:lnTo>
                <a:lnTo>
                  <a:pt x="52714" y="5143500"/>
                </a:lnTo>
                <a:lnTo>
                  <a:pt x="0" y="5143500"/>
                </a:lnTo>
                <a:lnTo>
                  <a:pt x="2952243" y="0"/>
                </a:lnTo>
                <a:close/>
              </a:path>
            </a:pathLst>
          </a:custGeom>
          <a:gradFill flip="none" rotWithShape="1">
            <a:gsLst>
              <a:gs pos="30000">
                <a:srgbClr val="3D5AAE"/>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a:extLst>
              <a:ext uri="{FF2B5EF4-FFF2-40B4-BE49-F238E27FC236}">
                <a16:creationId xmlns:a16="http://schemas.microsoft.com/office/drawing/2014/main" id="{69FD8B09-C03A-1F47-8E8E-7F5B82C66987}"/>
              </a:ext>
            </a:extLst>
          </p:cNvPr>
          <p:cNvSpPr>
            <a:spLocks noGrp="1"/>
          </p:cNvSpPr>
          <p:nvPr>
            <p:ph type="body" sz="quarter" idx="11"/>
          </p:nvPr>
        </p:nvSpPr>
        <p:spPr>
          <a:xfrm>
            <a:off x="5394152" y="1751961"/>
            <a:ext cx="3357562" cy="1022310"/>
          </a:xfrm>
        </p:spPr>
        <p:txBody>
          <a:bodyPr/>
          <a:lstStyle>
            <a:lvl1pPr marL="0" indent="0">
              <a:buNone/>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
        <p:nvSpPr>
          <p:cNvPr id="7" name="Picture Placeholder 2">
            <a:extLst>
              <a:ext uri="{FF2B5EF4-FFF2-40B4-BE49-F238E27FC236}">
                <a16:creationId xmlns:a16="http://schemas.microsoft.com/office/drawing/2014/main" id="{2A0DCB78-264D-144D-A952-10F81BCE055A}"/>
              </a:ext>
            </a:extLst>
          </p:cNvPr>
          <p:cNvSpPr>
            <a:spLocks noGrp="1"/>
          </p:cNvSpPr>
          <p:nvPr>
            <p:ph type="pic" sz="quarter" idx="12"/>
          </p:nvPr>
        </p:nvSpPr>
        <p:spPr>
          <a:xfrm>
            <a:off x="-7058" y="-1"/>
            <a:ext cx="6081885" cy="4654853"/>
          </a:xfrm>
          <a:custGeom>
            <a:avLst/>
            <a:gdLst>
              <a:gd name="connsiteX0" fmla="*/ 0 w 3125788"/>
              <a:gd name="connsiteY0" fmla="*/ 5143500 h 5143500"/>
              <a:gd name="connsiteX1" fmla="*/ 781447 w 3125788"/>
              <a:gd name="connsiteY1" fmla="*/ 0 h 5143500"/>
              <a:gd name="connsiteX2" fmla="*/ 2344341 w 3125788"/>
              <a:gd name="connsiteY2" fmla="*/ 0 h 5143500"/>
              <a:gd name="connsiteX3" fmla="*/ 3125788 w 3125788"/>
              <a:gd name="connsiteY3" fmla="*/ 5143500 h 5143500"/>
              <a:gd name="connsiteX4" fmla="*/ 0 w 3125788"/>
              <a:gd name="connsiteY4" fmla="*/ 5143500 h 5143500"/>
              <a:gd name="connsiteX0" fmla="*/ 0 w 6074828"/>
              <a:gd name="connsiteY0" fmla="*/ 5143500 h 5143500"/>
              <a:gd name="connsiteX1" fmla="*/ 781447 w 6074828"/>
              <a:gd name="connsiteY1" fmla="*/ 0 h 5143500"/>
              <a:gd name="connsiteX2" fmla="*/ 6074828 w 6074828"/>
              <a:gd name="connsiteY2" fmla="*/ 0 h 5143500"/>
              <a:gd name="connsiteX3" fmla="*/ 3125788 w 6074828"/>
              <a:gd name="connsiteY3" fmla="*/ 5143500 h 5143500"/>
              <a:gd name="connsiteX4" fmla="*/ 0 w 6074828"/>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132845 w 6081885"/>
              <a:gd name="connsiteY3" fmla="*/ 5143500 h 5143500"/>
              <a:gd name="connsiteX4" fmla="*/ 7057 w 6081885"/>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397888 w 6081885"/>
              <a:gd name="connsiteY3" fmla="*/ 4653170 h 5143500"/>
              <a:gd name="connsiteX4" fmla="*/ 7057 w 6081885"/>
              <a:gd name="connsiteY4" fmla="*/ 5143500 h 5143500"/>
              <a:gd name="connsiteX0" fmla="*/ 7057 w 6081885"/>
              <a:gd name="connsiteY0" fmla="*/ 4659796 h 4659796"/>
              <a:gd name="connsiteX1" fmla="*/ 0 w 6081885"/>
              <a:gd name="connsiteY1" fmla="*/ 0 h 4659796"/>
              <a:gd name="connsiteX2" fmla="*/ 6081885 w 6081885"/>
              <a:gd name="connsiteY2" fmla="*/ 0 h 4659796"/>
              <a:gd name="connsiteX3" fmla="*/ 3397888 w 6081885"/>
              <a:gd name="connsiteY3" fmla="*/ 4653170 h 4659796"/>
              <a:gd name="connsiteX4" fmla="*/ 7057 w 6081885"/>
              <a:gd name="connsiteY4" fmla="*/ 4659796 h 4659796"/>
              <a:gd name="connsiteX0" fmla="*/ 7057 w 6081885"/>
              <a:gd name="connsiteY0" fmla="*/ 4659796 h 4659796"/>
              <a:gd name="connsiteX1" fmla="*/ 0 w 6081885"/>
              <a:gd name="connsiteY1" fmla="*/ 0 h 4659796"/>
              <a:gd name="connsiteX2" fmla="*/ 6081885 w 6081885"/>
              <a:gd name="connsiteY2" fmla="*/ 0 h 4659796"/>
              <a:gd name="connsiteX3" fmla="*/ 3402831 w 6081885"/>
              <a:gd name="connsiteY3" fmla="*/ 4653170 h 4659796"/>
              <a:gd name="connsiteX4" fmla="*/ 7057 w 6081885"/>
              <a:gd name="connsiteY4" fmla="*/ 4659796 h 4659796"/>
              <a:gd name="connsiteX0" fmla="*/ 2114 w 6081885"/>
              <a:gd name="connsiteY0" fmla="*/ 4654853 h 4654853"/>
              <a:gd name="connsiteX1" fmla="*/ 0 w 6081885"/>
              <a:gd name="connsiteY1" fmla="*/ 0 h 4654853"/>
              <a:gd name="connsiteX2" fmla="*/ 6081885 w 6081885"/>
              <a:gd name="connsiteY2" fmla="*/ 0 h 4654853"/>
              <a:gd name="connsiteX3" fmla="*/ 3402831 w 6081885"/>
              <a:gd name="connsiteY3" fmla="*/ 4653170 h 4654853"/>
              <a:gd name="connsiteX4" fmla="*/ 2114 w 6081885"/>
              <a:gd name="connsiteY4" fmla="*/ 4654853 h 465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885" h="4654853">
                <a:moveTo>
                  <a:pt x="2114" y="4654853"/>
                </a:moveTo>
                <a:cubicBezTo>
                  <a:pt x="-238" y="2940353"/>
                  <a:pt x="2352" y="1714500"/>
                  <a:pt x="0" y="0"/>
                </a:cubicBezTo>
                <a:lnTo>
                  <a:pt x="6081885" y="0"/>
                </a:lnTo>
                <a:lnTo>
                  <a:pt x="3402831" y="4653170"/>
                </a:lnTo>
                <a:lnTo>
                  <a:pt x="2114" y="4654853"/>
                </a:lnTo>
                <a:close/>
              </a:path>
            </a:pathLst>
          </a:custGeom>
        </p:spPr>
        <p:txBody>
          <a:bodyPr/>
          <a:lstStyle/>
          <a:p>
            <a:endParaRPr lang="en-US"/>
          </a:p>
        </p:txBody>
      </p:sp>
    </p:spTree>
    <p:custDataLst>
      <p:tags r:id="rId1"/>
    </p:custDataLst>
    <p:extLst>
      <p:ext uri="{BB962C8B-B14F-4D97-AF65-F5344CB8AC3E}">
        <p14:creationId xmlns:p14="http://schemas.microsoft.com/office/powerpoint/2010/main" val="424646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AS - Blue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9682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SAS - Image Only - White">
    <p:bg>
      <p:bgPr>
        <a:solidFill>
          <a:schemeClr val="bg1"/>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27EE352-7D2C-A441-A898-DDF88FC2D8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11892" y="4758271"/>
            <a:ext cx="558779" cy="230961"/>
          </a:xfrm>
          <a:prstGeom prst="rect">
            <a:avLst/>
          </a:prstGeom>
        </p:spPr>
      </p:pic>
      <p:sp>
        <p:nvSpPr>
          <p:cNvPr id="4" name="TextBox 4">
            <a:extLst>
              <a:ext uri="{FF2B5EF4-FFF2-40B4-BE49-F238E27FC236}">
                <a16:creationId xmlns:a16="http://schemas.microsoft.com/office/drawing/2014/main" id="{FC61EEC8-0C67-4E4B-96F0-B7FBDEF4618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204266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AS - Black Background">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51AFB0-E8BA-6E40-9F47-B58679E16989}"/>
              </a:ext>
            </a:extLst>
          </p:cNvPr>
          <p:cNvSpPr/>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CC8A4CC-C6DD-674E-9755-C2307DA101AD}"/>
              </a:ext>
            </a:extLst>
          </p:cNvPr>
          <p:cNvGrpSpPr/>
          <p:nvPr/>
        </p:nvGrpSpPr>
        <p:grpSpPr>
          <a:xfrm>
            <a:off x="8427835" y="4765184"/>
            <a:ext cx="526892" cy="220528"/>
            <a:chOff x="6145213" y="4384676"/>
            <a:chExt cx="1582738" cy="649287"/>
          </a:xfrm>
          <a:solidFill>
            <a:schemeClr val="bg2">
              <a:lumMod val="50000"/>
            </a:schemeClr>
          </a:solidFill>
        </p:grpSpPr>
        <p:sp>
          <p:nvSpPr>
            <p:cNvPr id="5" name="Freeform 6">
              <a:extLst>
                <a:ext uri="{FF2B5EF4-FFF2-40B4-BE49-F238E27FC236}">
                  <a16:creationId xmlns:a16="http://schemas.microsoft.com/office/drawing/2014/main" id="{FC0936E0-05D4-D944-94E4-FBA36E861837}"/>
                </a:ext>
              </a:extLst>
            </p:cNvPr>
            <p:cNvSpPr>
              <a:spLocks/>
            </p:cNvSpPr>
            <p:nvPr/>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E5ACFC61-8225-8F4F-A539-DCE60FEB039A}"/>
                </a:ext>
              </a:extLst>
            </p:cNvPr>
            <p:cNvSpPr>
              <a:spLocks noEditPoints="1"/>
            </p:cNvSpPr>
            <p:nvPr/>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AB029620-52DD-C540-9F66-FD8586A661D7}"/>
                </a:ext>
              </a:extLst>
            </p:cNvPr>
            <p:cNvSpPr>
              <a:spLocks/>
            </p:cNvSpPr>
            <p:nvPr/>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5F2C8F16-8DA0-6A49-A6A6-F8C208B72416}"/>
                </a:ext>
              </a:extLst>
            </p:cNvPr>
            <p:cNvSpPr>
              <a:spLocks/>
            </p:cNvSpPr>
            <p:nvPr/>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3F51FBB3-DAAD-0546-AF4C-840293C90D95}"/>
                </a:ext>
              </a:extLst>
            </p:cNvPr>
            <p:cNvSpPr>
              <a:spLocks/>
            </p:cNvSpPr>
            <p:nvPr/>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ED4644BB-791F-6241-8C89-AFA3C1325C38}"/>
                </a:ext>
              </a:extLst>
            </p:cNvPr>
            <p:cNvSpPr>
              <a:spLocks noEditPoints="1"/>
            </p:cNvSpPr>
            <p:nvPr/>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2DAE9313-7E29-324E-B411-25184A85F9E3}"/>
                </a:ext>
              </a:extLst>
            </p:cNvPr>
            <p:cNvSpPr>
              <a:spLocks noEditPoints="1"/>
            </p:cNvSpPr>
            <p:nvPr/>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TextBox 3">
            <a:extLst>
              <a:ext uri="{FF2B5EF4-FFF2-40B4-BE49-F238E27FC236}">
                <a16:creationId xmlns:a16="http://schemas.microsoft.com/office/drawing/2014/main" id="{ACAC6727-2088-4147-A38A-47850B89BAF6}"/>
              </a:ext>
            </a:extLst>
          </p:cNvPr>
          <p:cNvSpPr txBox="1">
            <a:spLocks noChangeAspect="1"/>
          </p:cNvSpPr>
          <p:nvPr/>
        </p:nvSpPr>
        <p:spPr>
          <a:xfrm>
            <a:off x="3310128" y="4864608"/>
            <a:ext cx="25146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Company Confidential – For Internal Use Only</a:t>
            </a:r>
          </a:p>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31726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losing SA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7"/>
            <a:ext cx="9144000" cy="5217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376653" y="1793688"/>
            <a:ext cx="6390694" cy="1556124"/>
          </a:xfrm>
        </p:spPr>
        <p:txBody>
          <a:bodyPr anchor="ctr">
            <a:normAutofit/>
          </a:bodyPr>
          <a:lstStyle>
            <a:lvl1pPr marL="0" indent="0" algn="ctr">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4">
            <a:extLst>
              <a:ext uri="{FF2B5EF4-FFF2-40B4-BE49-F238E27FC236}">
                <a16:creationId xmlns:a16="http://schemas.microsoft.com/office/drawing/2014/main" id="{64A8B58C-CD7F-6F4B-B6E8-178EEF4B15D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6635" y="4475284"/>
            <a:ext cx="1112368" cy="618852"/>
          </a:xfrm>
          <a:prstGeom prst="rect">
            <a:avLst/>
          </a:prstGeom>
        </p:spPr>
      </p:pic>
      <p:sp>
        <p:nvSpPr>
          <p:cNvPr id="2" name="TextBox 1">
            <a:extLst>
              <a:ext uri="{FF2B5EF4-FFF2-40B4-BE49-F238E27FC236}">
                <a16:creationId xmlns:a16="http://schemas.microsoft.com/office/drawing/2014/main" id="{503DB4AB-A9DE-4660-939A-CBDF75AC178E}"/>
              </a:ext>
            </a:extLst>
          </p:cNvPr>
          <p:cNvSpPr txBox="1"/>
          <p:nvPr/>
        </p:nvSpPr>
        <p:spPr>
          <a:xfrm>
            <a:off x="4078010" y="4138459"/>
            <a:ext cx="1009314" cy="400110"/>
          </a:xfrm>
          <a:prstGeom prst="rect">
            <a:avLst/>
          </a:prstGeom>
          <a:noFill/>
        </p:spPr>
        <p:txBody>
          <a:bodyPr wrap="none" rtlCol="0">
            <a:spAutoFit/>
          </a:bodyPr>
          <a:lstStyle/>
          <a:p>
            <a:pPr algn="ctr"/>
            <a:r>
              <a:rPr lang="en-US" sz="2000" dirty="0">
                <a:solidFill>
                  <a:schemeClr val="bg1"/>
                </a:solidFill>
                <a:latin typeface="+mj-lt"/>
              </a:rPr>
              <a:t>sas.com</a:t>
            </a:r>
          </a:p>
        </p:txBody>
      </p:sp>
    </p:spTree>
    <p:custDataLst>
      <p:tags r:id="rId1"/>
    </p:custDataLst>
    <p:extLst>
      <p:ext uri="{BB962C8B-B14F-4D97-AF65-F5344CB8AC3E}">
        <p14:creationId xmlns:p14="http://schemas.microsoft.com/office/powerpoint/2010/main" val="42737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64AF079-AFEF-4AAD-9A66-054A36321A55}"/>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a:extLst>
              <a:ext uri="{FF2B5EF4-FFF2-40B4-BE49-F238E27FC236}">
                <a16:creationId xmlns:a16="http://schemas.microsoft.com/office/drawing/2014/main" id="{E1736263-32BB-4301-A8D5-C225D67721DD}"/>
              </a:ext>
            </a:extLst>
          </p:cNvPr>
          <p:cNvSpPr>
            <a:spLocks noGrp="1" noChangeArrowheads="1"/>
          </p:cNvSpPr>
          <p:nvPr>
            <p:ph type="ftr" sz="quarter" idx="11"/>
          </p:nvPr>
        </p:nvSpPr>
        <p:spPr>
          <a:ln/>
        </p:spPr>
        <p:txBody>
          <a:bodyPr/>
          <a:lstStyle>
            <a:lvl1pPr>
              <a:defRPr/>
            </a:lvl1pPr>
          </a:lstStyle>
          <a:p>
            <a:pPr>
              <a:defRPr/>
            </a:pPr>
            <a:r>
              <a:rPr lang="en-GB" altLang="en-US"/>
              <a:t>Introduction to R</a:t>
            </a:r>
          </a:p>
        </p:txBody>
      </p:sp>
      <p:sp>
        <p:nvSpPr>
          <p:cNvPr id="6" name="Rectangle 6">
            <a:extLst>
              <a:ext uri="{FF2B5EF4-FFF2-40B4-BE49-F238E27FC236}">
                <a16:creationId xmlns:a16="http://schemas.microsoft.com/office/drawing/2014/main" id="{5F3D3443-6254-4903-AC04-7D597A60C7E1}"/>
              </a:ext>
            </a:extLst>
          </p:cNvPr>
          <p:cNvSpPr>
            <a:spLocks noGrp="1" noChangeArrowheads="1"/>
          </p:cNvSpPr>
          <p:nvPr>
            <p:ph type="sldNum" sz="quarter" idx="12"/>
          </p:nvPr>
        </p:nvSpPr>
        <p:spPr>
          <a:ln/>
        </p:spPr>
        <p:txBody>
          <a:bodyPr/>
          <a:lstStyle>
            <a:lvl1pPr>
              <a:defRPr/>
            </a:lvl1pPr>
          </a:lstStyle>
          <a:p>
            <a:pPr>
              <a:defRPr/>
            </a:pPr>
            <a:fld id="{38A2D05B-EBEB-4117-B71D-74D75D30D3E7}" type="slidenum">
              <a:rPr lang="en-GB" altLang="en-US"/>
              <a:pPr>
                <a:defRPr/>
              </a:pPr>
              <a:t>‹#›</a:t>
            </a:fld>
            <a:endParaRPr lang="en-GB" altLang="en-US"/>
          </a:p>
        </p:txBody>
      </p:sp>
    </p:spTree>
    <p:extLst>
      <p:ext uri="{BB962C8B-B14F-4D97-AF65-F5344CB8AC3E}">
        <p14:creationId xmlns:p14="http://schemas.microsoft.com/office/powerpoint/2010/main" val="337670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424739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00290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S - 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68589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291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21673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AS - Content with Caption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E60C6F-E980-EE42-AE99-4BF9E126C012}"/>
              </a:ext>
            </a:extLst>
          </p:cNvPr>
          <p:cNvSpPr/>
          <p:nvPr/>
        </p:nvSpPr>
        <p:spPr>
          <a:xfrm>
            <a:off x="0" y="0"/>
            <a:ext cx="3127248" cy="5143500"/>
          </a:xfrm>
          <a:prstGeom prst="rect">
            <a:avLst/>
          </a:prstGeom>
          <a:gradFill flip="none" rotWithShape="1">
            <a:gsLst>
              <a:gs pos="0">
                <a:schemeClr val="tx2">
                  <a:lumMod val="90000"/>
                  <a:lumOff val="1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F2FC9C-401F-5C4C-88BC-0A45460C4F9C}"/>
              </a:ext>
            </a:extLst>
          </p:cNvPr>
          <p:cNvSpPr>
            <a:spLocks noGrp="1"/>
          </p:cNvSpPr>
          <p:nvPr>
            <p:ph type="title" hasCustomPrompt="1"/>
          </p:nvPr>
        </p:nvSpPr>
        <p:spPr>
          <a:xfrm>
            <a:off x="0" y="228887"/>
            <a:ext cx="3127248" cy="341632"/>
          </a:xfrm>
        </p:spPr>
        <p:txBody>
          <a:bodyPr lIns="91440" rIns="91440" anchor="t" anchorCtr="0">
            <a:spAutoFit/>
          </a:bodyPr>
          <a:lstStyle>
            <a:lvl1pPr algn="ctr" defTabSz="182880">
              <a:spcBef>
                <a:spcPts val="0"/>
              </a:spcBef>
              <a:defRPr sz="1800" baseline="0">
                <a:solidFill>
                  <a:schemeClr val="accent1">
                    <a:lumMod val="60000"/>
                    <a:lumOff val="40000"/>
                  </a:schemeClr>
                </a:solidFill>
                <a:effectLst/>
                <a:latin typeface="+mj-lt"/>
              </a:defRPr>
            </a:lvl1pPr>
          </a:lstStyle>
          <a:p>
            <a:r>
              <a:rPr lang="en-US" dirty="0"/>
              <a:t>Click to add title</a:t>
            </a:r>
          </a:p>
        </p:txBody>
      </p:sp>
      <p:sp>
        <p:nvSpPr>
          <p:cNvPr id="4" name="Text Placeholder 4">
            <a:extLst>
              <a:ext uri="{FF2B5EF4-FFF2-40B4-BE49-F238E27FC236}">
                <a16:creationId xmlns:a16="http://schemas.microsoft.com/office/drawing/2014/main" id="{0ADB52DD-F50B-834D-99B3-5D1C55A9E47D}"/>
              </a:ext>
            </a:extLst>
          </p:cNvPr>
          <p:cNvSpPr>
            <a:spLocks noGrp="1"/>
          </p:cNvSpPr>
          <p:nvPr>
            <p:ph type="body" sz="quarter" idx="13" hasCustomPrompt="1"/>
          </p:nvPr>
        </p:nvSpPr>
        <p:spPr>
          <a:xfrm>
            <a:off x="411480" y="996694"/>
            <a:ext cx="2304288" cy="615553"/>
          </a:xfrm>
        </p:spPr>
        <p:txBody>
          <a:bodyPr wrap="square" anchor="t" anchorCtr="0">
            <a:spAutoFit/>
          </a:bodyPr>
          <a:lstStyle>
            <a:lvl1pPr marL="0" indent="-182880" algn="l">
              <a:buFont typeface="Arial" pitchFamily="34" charset="0"/>
              <a:buNone/>
              <a:defRPr sz="2000" b="0" cap="none" baseline="0">
                <a:solidFill>
                  <a:schemeClr val="bg1">
                    <a:lumMod val="85000"/>
                  </a:schemeClr>
                </a:solidFill>
                <a:effectLst/>
                <a:latin typeface="+mn-lt"/>
              </a:defRPr>
            </a:lvl1pPr>
          </a:lstStyle>
          <a:p>
            <a:pPr lvl="0"/>
            <a:r>
              <a:rPr lang="en-US"/>
              <a:t>Click to edit caption text</a:t>
            </a:r>
          </a:p>
        </p:txBody>
      </p:sp>
      <p:sp>
        <p:nvSpPr>
          <p:cNvPr id="6" name="Text Placeholder 2">
            <a:extLst>
              <a:ext uri="{FF2B5EF4-FFF2-40B4-BE49-F238E27FC236}">
                <a16:creationId xmlns:a16="http://schemas.microsoft.com/office/drawing/2014/main" id="{AC4D2804-3DAD-EE40-936A-43F13F80C8DF}"/>
              </a:ext>
            </a:extLst>
          </p:cNvPr>
          <p:cNvSpPr>
            <a:spLocks noGrp="1"/>
          </p:cNvSpPr>
          <p:nvPr>
            <p:ph type="body" sz="quarter" idx="11" hasCustomPrompt="1"/>
          </p:nvPr>
        </p:nvSpPr>
        <p:spPr>
          <a:xfrm>
            <a:off x="3127248"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60000"/>
                    <a:lumOff val="40000"/>
                  </a:schemeClr>
                </a:solidFill>
                <a:effectLst/>
                <a:latin typeface="+mj-lt"/>
              </a:defRPr>
            </a:lvl1pPr>
          </a:lstStyle>
          <a:p>
            <a:pPr lvl="0"/>
            <a:r>
              <a:rPr lang="en-US"/>
              <a:t>Click to add subtitle</a:t>
            </a:r>
          </a:p>
        </p:txBody>
      </p:sp>
      <p:sp>
        <p:nvSpPr>
          <p:cNvPr id="7" name="Content Placeholder 3">
            <a:extLst>
              <a:ext uri="{FF2B5EF4-FFF2-40B4-BE49-F238E27FC236}">
                <a16:creationId xmlns:a16="http://schemas.microsoft.com/office/drawing/2014/main" id="{6A0DAF33-5110-D340-8044-FA8F4990F845}"/>
              </a:ext>
            </a:extLst>
          </p:cNvPr>
          <p:cNvSpPr>
            <a:spLocks noGrp="1"/>
          </p:cNvSpPr>
          <p:nvPr>
            <p:ph sz="quarter" idx="15" hasCustomPrompt="1"/>
          </p:nvPr>
        </p:nvSpPr>
        <p:spPr>
          <a:xfrm>
            <a:off x="3127248" y="920337"/>
            <a:ext cx="6016752" cy="4215653"/>
          </a:xfrm>
        </p:spPr>
        <p:txBody>
          <a:bodyPr wrap="square" lIns="365760" rIns="274320" bIns="91440" anchor="t" anchorCtr="0">
            <a:normAutofit/>
          </a:bodyPr>
          <a:lstStyle>
            <a:lvl1pPr>
              <a:buClr>
                <a:schemeClr val="bg2"/>
              </a:buClr>
              <a:defRPr sz="2000" baseline="0">
                <a:solidFill>
                  <a:schemeClr val="bg1"/>
                </a:solidFill>
              </a:defRPr>
            </a:lvl1pPr>
            <a:lvl2pPr>
              <a:buClr>
                <a:schemeClr val="bg2"/>
              </a:buClr>
              <a:defRPr baseline="0">
                <a:solidFill>
                  <a:schemeClr val="bg1">
                    <a:lumMod val="75000"/>
                  </a:schemeClr>
                </a:solidFill>
              </a:defRPr>
            </a:lvl2pPr>
            <a:lvl3pPr>
              <a:buClr>
                <a:schemeClr val="bg2"/>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15" name="Text Placeholder 14">
            <a:extLst>
              <a:ext uri="{FF2B5EF4-FFF2-40B4-BE49-F238E27FC236}">
                <a16:creationId xmlns:a16="http://schemas.microsoft.com/office/drawing/2014/main" id="{6841ED34-FEB5-C146-83AC-389AC6CD9768}"/>
              </a:ext>
            </a:extLst>
          </p:cNvPr>
          <p:cNvSpPr>
            <a:spLocks noGrp="1"/>
          </p:cNvSpPr>
          <p:nvPr>
            <p:ph type="body" sz="quarter" idx="16" hasCustomPrompt="1"/>
          </p:nvPr>
        </p:nvSpPr>
        <p:spPr>
          <a:xfrm>
            <a:off x="3127375" y="228887"/>
            <a:ext cx="6016625" cy="409575"/>
          </a:xfrm>
        </p:spPr>
        <p:txBody>
          <a:bodyPr>
            <a:noAutofit/>
          </a:bodyPr>
          <a:lstStyle>
            <a:lvl1pPr marL="0" indent="0" algn="ctr">
              <a:buNone/>
              <a:defRPr sz="2800" b="1">
                <a:latin typeface="+mn-lt"/>
              </a:defRPr>
            </a:lvl1pPr>
          </a:lstStyle>
          <a:p>
            <a:pPr lvl="0"/>
            <a:r>
              <a:rPr lang="en-US"/>
              <a:t>Click to add title</a:t>
            </a:r>
          </a:p>
        </p:txBody>
      </p:sp>
      <p:grpSp>
        <p:nvGrpSpPr>
          <p:cNvPr id="16" name="Group 15">
            <a:extLst>
              <a:ext uri="{FF2B5EF4-FFF2-40B4-BE49-F238E27FC236}">
                <a16:creationId xmlns:a16="http://schemas.microsoft.com/office/drawing/2014/main" id="{9E23137D-5031-B540-810B-5B5014DDB875}"/>
              </a:ext>
            </a:extLst>
          </p:cNvPr>
          <p:cNvGrpSpPr/>
          <p:nvPr/>
        </p:nvGrpSpPr>
        <p:grpSpPr>
          <a:xfrm>
            <a:off x="100130" y="3903136"/>
            <a:ext cx="1843588" cy="1108928"/>
            <a:chOff x="92670" y="3892522"/>
            <a:chExt cx="1843588" cy="1108928"/>
          </a:xfrm>
        </p:grpSpPr>
        <p:sp>
          <p:nvSpPr>
            <p:cNvPr id="17" name="Freeform 16">
              <a:extLst>
                <a:ext uri="{FF2B5EF4-FFF2-40B4-BE49-F238E27FC236}">
                  <a16:creationId xmlns:a16="http://schemas.microsoft.com/office/drawing/2014/main" id="{84F2A5B7-99AC-BD49-8594-6DAE464CF372}"/>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E995F31-A398-C943-8027-FFECF81903AA}"/>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0762E83-CF17-2247-AB0C-CDF3C02BC0D7}"/>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7A16E5-88F6-E34C-ADB8-42534BE72FC5}"/>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7822DD3-7A44-584E-8FDE-044968D0AF24}"/>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CC0BCCA-D6DE-DD4E-8026-E1C841BE8CA7}"/>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8AED6F9-E6A3-EB4A-A55C-0740537659D6}"/>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44A5219-46D3-9D49-A8CC-36711F2BF6DB}"/>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4628D6A-430F-AD46-B90A-8331A948822D}"/>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0B47CCF-EFB3-B44B-9884-4494451C2D72}"/>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A0D0CC0-B494-924D-8C7F-13E6CFA6A115}"/>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A103DE1-86D1-CC40-BC8E-F37870113828}"/>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F85B7FDA-2A3D-5148-882C-7F5FD28C86D6}"/>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319DB66-4056-974A-B568-9BE51C46D6DB}"/>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D9D4266-26E2-A649-B58A-BBD393D3909A}"/>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5792925-8473-D74D-AD5F-C84AAB25EA9D}"/>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FFE52ED-3497-1048-86AD-9D9A6F52BF03}"/>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AE3BE6B-1DF9-664B-8C6A-831ED119861F}"/>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31322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S - Content with Imag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D6492C8-F2B6-994C-93E7-13EF75C493AC}"/>
              </a:ext>
            </a:extLst>
          </p:cNvPr>
          <p:cNvSpPr>
            <a:spLocks noGrp="1"/>
          </p:cNvSpPr>
          <p:nvPr>
            <p:ph type="body" sz="quarter" idx="11"/>
          </p:nvPr>
        </p:nvSpPr>
        <p:spPr>
          <a:xfrm>
            <a:off x="5394152" y="1751961"/>
            <a:ext cx="3357562" cy="1022310"/>
          </a:xfrm>
        </p:spPr>
        <p:txBody>
          <a:bodyPr/>
          <a:lstStyle>
            <a:lvl1pPr marL="0" indent="0">
              <a:buNone/>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
        <p:nvSpPr>
          <p:cNvPr id="17" name="Freeform 16">
            <a:extLst>
              <a:ext uri="{FF2B5EF4-FFF2-40B4-BE49-F238E27FC236}">
                <a16:creationId xmlns:a16="http://schemas.microsoft.com/office/drawing/2014/main" id="{B28BF588-A539-E84D-BAE7-8D1EE1761D7B}"/>
              </a:ext>
            </a:extLst>
          </p:cNvPr>
          <p:cNvSpPr/>
          <p:nvPr/>
        </p:nvSpPr>
        <p:spPr>
          <a:xfrm>
            <a:off x="3125188" y="-1"/>
            <a:ext cx="3004957" cy="5143500"/>
          </a:xfrm>
          <a:custGeom>
            <a:avLst/>
            <a:gdLst>
              <a:gd name="connsiteX0" fmla="*/ 2952243 w 3004957"/>
              <a:gd name="connsiteY0" fmla="*/ 0 h 5143500"/>
              <a:gd name="connsiteX1" fmla="*/ 3004957 w 3004957"/>
              <a:gd name="connsiteY1" fmla="*/ 0 h 5143500"/>
              <a:gd name="connsiteX2" fmla="*/ 52714 w 3004957"/>
              <a:gd name="connsiteY2" fmla="*/ 5143500 h 5143500"/>
              <a:gd name="connsiteX3" fmla="*/ 0 w 3004957"/>
              <a:gd name="connsiteY3" fmla="*/ 5143500 h 5143500"/>
              <a:gd name="connsiteX4" fmla="*/ 2952243 w 300495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957" h="5143500">
                <a:moveTo>
                  <a:pt x="2952243" y="0"/>
                </a:moveTo>
                <a:lnTo>
                  <a:pt x="3004957" y="0"/>
                </a:lnTo>
                <a:lnTo>
                  <a:pt x="52714" y="5143500"/>
                </a:lnTo>
                <a:lnTo>
                  <a:pt x="0" y="5143500"/>
                </a:lnTo>
                <a:lnTo>
                  <a:pt x="2952243" y="0"/>
                </a:lnTo>
                <a:close/>
              </a:path>
            </a:pathLst>
          </a:custGeom>
          <a:gradFill flip="none" rotWithShape="1">
            <a:gsLst>
              <a:gs pos="30000">
                <a:srgbClr val="3D5AAE"/>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9290C0E4-ECBA-5946-9BAC-DC37C672894D}"/>
              </a:ext>
            </a:extLst>
          </p:cNvPr>
          <p:cNvSpPr>
            <a:spLocks noGrp="1"/>
          </p:cNvSpPr>
          <p:nvPr>
            <p:ph type="pic" sz="quarter" idx="12"/>
          </p:nvPr>
        </p:nvSpPr>
        <p:spPr>
          <a:xfrm>
            <a:off x="-7058" y="0"/>
            <a:ext cx="6081885" cy="5143500"/>
          </a:xfrm>
          <a:custGeom>
            <a:avLst/>
            <a:gdLst>
              <a:gd name="connsiteX0" fmla="*/ 0 w 3125788"/>
              <a:gd name="connsiteY0" fmla="*/ 5143500 h 5143500"/>
              <a:gd name="connsiteX1" fmla="*/ 781447 w 3125788"/>
              <a:gd name="connsiteY1" fmla="*/ 0 h 5143500"/>
              <a:gd name="connsiteX2" fmla="*/ 2344341 w 3125788"/>
              <a:gd name="connsiteY2" fmla="*/ 0 h 5143500"/>
              <a:gd name="connsiteX3" fmla="*/ 3125788 w 3125788"/>
              <a:gd name="connsiteY3" fmla="*/ 5143500 h 5143500"/>
              <a:gd name="connsiteX4" fmla="*/ 0 w 3125788"/>
              <a:gd name="connsiteY4" fmla="*/ 5143500 h 5143500"/>
              <a:gd name="connsiteX0" fmla="*/ 0 w 6074828"/>
              <a:gd name="connsiteY0" fmla="*/ 5143500 h 5143500"/>
              <a:gd name="connsiteX1" fmla="*/ 781447 w 6074828"/>
              <a:gd name="connsiteY1" fmla="*/ 0 h 5143500"/>
              <a:gd name="connsiteX2" fmla="*/ 6074828 w 6074828"/>
              <a:gd name="connsiteY2" fmla="*/ 0 h 5143500"/>
              <a:gd name="connsiteX3" fmla="*/ 3125788 w 6074828"/>
              <a:gd name="connsiteY3" fmla="*/ 5143500 h 5143500"/>
              <a:gd name="connsiteX4" fmla="*/ 0 w 6074828"/>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132845 w 6081885"/>
              <a:gd name="connsiteY3" fmla="*/ 5143500 h 5143500"/>
              <a:gd name="connsiteX4" fmla="*/ 7057 w 6081885"/>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885" h="5143500">
                <a:moveTo>
                  <a:pt x="7057" y="5143500"/>
                </a:moveTo>
                <a:cubicBezTo>
                  <a:pt x="4705" y="3429000"/>
                  <a:pt x="2352" y="1714500"/>
                  <a:pt x="0" y="0"/>
                </a:cubicBezTo>
                <a:lnTo>
                  <a:pt x="6081885" y="0"/>
                </a:lnTo>
                <a:lnTo>
                  <a:pt x="3132845" y="5143500"/>
                </a:lnTo>
                <a:lnTo>
                  <a:pt x="7057" y="5143500"/>
                </a:lnTo>
                <a:close/>
              </a:path>
            </a:pathLst>
          </a:custGeom>
        </p:spPr>
        <p:txBody>
          <a:bodyPr/>
          <a:lstStyle/>
          <a:p>
            <a:r>
              <a:rPr lang="en-US"/>
              <a:t>Click icon to add picture</a:t>
            </a:r>
          </a:p>
        </p:txBody>
      </p:sp>
    </p:spTree>
    <p:custDataLst>
      <p:tags r:id="rId1"/>
    </p:custDataLst>
    <p:extLst>
      <p:ext uri="{BB962C8B-B14F-4D97-AF65-F5344CB8AC3E}">
        <p14:creationId xmlns:p14="http://schemas.microsoft.com/office/powerpoint/2010/main" val="196901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SAS - Blue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4484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ags" Target="../tags/tag13.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1" name="Freeform 80">
            <a:extLst>
              <a:ext uri="{FF2B5EF4-FFF2-40B4-BE49-F238E27FC236}">
                <a16:creationId xmlns:a16="http://schemas.microsoft.com/office/drawing/2014/main" id="{28E9C9DB-EB60-FD4A-AB5D-86A6DDF93363}"/>
              </a:ext>
            </a:extLst>
          </p:cNvPr>
          <p:cNvSpPr/>
          <p:nvPr/>
        </p:nvSpPr>
        <p:spPr>
          <a:xfrm>
            <a:off x="6717170"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72DA3650-6307-5742-A8B7-F65D2E045EF9}"/>
              </a:ext>
            </a:extLst>
          </p:cNvPr>
          <p:cNvSpPr/>
          <p:nvPr/>
        </p:nvSpPr>
        <p:spPr>
          <a:xfrm>
            <a:off x="6966332"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5D71E475-0C72-0A4B-9E83-D4F8682CCF9E}"/>
              </a:ext>
            </a:extLst>
          </p:cNvPr>
          <p:cNvSpPr/>
          <p:nvPr/>
        </p:nvSpPr>
        <p:spPr>
          <a:xfrm>
            <a:off x="7215493"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119E67ED-5612-6E4C-9FEB-97F8BF6D2FB2}"/>
              </a:ext>
            </a:extLst>
          </p:cNvPr>
          <p:cNvSpPr/>
          <p:nvPr/>
        </p:nvSpPr>
        <p:spPr>
          <a:xfrm>
            <a:off x="7464654"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F786CC9-2F25-734F-983E-AFCA587D626B}"/>
              </a:ext>
            </a:extLst>
          </p:cNvPr>
          <p:cNvSpPr/>
          <p:nvPr/>
        </p:nvSpPr>
        <p:spPr>
          <a:xfrm>
            <a:off x="6966332"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259F8CA0-60EE-8647-AF4F-6B77D6C4B963}"/>
              </a:ext>
            </a:extLst>
          </p:cNvPr>
          <p:cNvSpPr/>
          <p:nvPr/>
        </p:nvSpPr>
        <p:spPr>
          <a:xfrm>
            <a:off x="7464654"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F02A52DA-8B8C-264F-877F-42F66B1C30F6}"/>
              </a:ext>
            </a:extLst>
          </p:cNvPr>
          <p:cNvSpPr/>
          <p:nvPr/>
        </p:nvSpPr>
        <p:spPr>
          <a:xfrm rot="16753102">
            <a:off x="7713703" y="329004"/>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D2036A5F-121A-E149-BAB9-6E06E0E39343}"/>
              </a:ext>
            </a:extLst>
          </p:cNvPr>
          <p:cNvSpPr/>
          <p:nvPr/>
        </p:nvSpPr>
        <p:spPr>
          <a:xfrm>
            <a:off x="7464654"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BCF0DED3-D5D0-CF4A-9C2B-7DFE2A602AEE}"/>
              </a:ext>
            </a:extLst>
          </p:cNvPr>
          <p:cNvSpPr/>
          <p:nvPr/>
        </p:nvSpPr>
        <p:spPr>
          <a:xfrm rot="16753102">
            <a:off x="7713706" y="578170"/>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5B174D9-5533-0241-B420-5CDE83187945}"/>
              </a:ext>
            </a:extLst>
          </p:cNvPr>
          <p:cNvSpPr/>
          <p:nvPr/>
        </p:nvSpPr>
        <p:spPr>
          <a:xfrm>
            <a:off x="7962977"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E5E8A156-1317-3742-B05E-569311DF62A5}"/>
              </a:ext>
            </a:extLst>
          </p:cNvPr>
          <p:cNvSpPr/>
          <p:nvPr/>
        </p:nvSpPr>
        <p:spPr>
          <a:xfrm>
            <a:off x="8212138"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ED64574D-EFC6-364B-997D-3822C78B7DDA}"/>
              </a:ext>
            </a:extLst>
          </p:cNvPr>
          <p:cNvSpPr/>
          <p:nvPr/>
        </p:nvSpPr>
        <p:spPr>
          <a:xfrm>
            <a:off x="871046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E32684E-45ED-F540-B6E1-CA9A46C85404}"/>
              </a:ext>
            </a:extLst>
          </p:cNvPr>
          <p:cNvSpPr/>
          <p:nvPr/>
        </p:nvSpPr>
        <p:spPr>
          <a:xfrm>
            <a:off x="8461299"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AF9B900-34B5-D04E-A2B0-680BCAE79708}"/>
              </a:ext>
            </a:extLst>
          </p:cNvPr>
          <p:cNvSpPr/>
          <p:nvPr/>
        </p:nvSpPr>
        <p:spPr>
          <a:xfrm>
            <a:off x="8212138"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69BB02AA-00B1-4D4A-AFD8-68A4BE0B04FE}"/>
              </a:ext>
            </a:extLst>
          </p:cNvPr>
          <p:cNvSpPr/>
          <p:nvPr/>
        </p:nvSpPr>
        <p:spPr>
          <a:xfrm>
            <a:off x="8212138"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C04F0CC8-D44B-AB45-AA17-D3AD761A08A8}"/>
              </a:ext>
            </a:extLst>
          </p:cNvPr>
          <p:cNvSpPr/>
          <p:nvPr/>
        </p:nvSpPr>
        <p:spPr>
          <a:xfrm>
            <a:off x="8461299"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1773D5B2-17F9-3F4D-8BBE-C2EA05C60813}"/>
              </a:ext>
            </a:extLst>
          </p:cNvPr>
          <p:cNvSpPr/>
          <p:nvPr/>
        </p:nvSpPr>
        <p:spPr>
          <a:xfrm>
            <a:off x="8710461"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F398E671-8204-9D4A-B924-0745B00504F1}"/>
              </a:ext>
            </a:extLst>
          </p:cNvPr>
          <p:cNvSpPr/>
          <p:nvPr/>
        </p:nvSpPr>
        <p:spPr>
          <a:xfrm>
            <a:off x="8212138"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DA042452-BCFC-5F46-ABEF-0923CA3AF459}"/>
              </a:ext>
            </a:extLst>
          </p:cNvPr>
          <p:cNvSpPr/>
          <p:nvPr/>
        </p:nvSpPr>
        <p:spPr>
          <a:xfrm>
            <a:off x="8212138" y="107645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6351593-861B-E04C-B112-38D55ED1A2EE}"/>
              </a:ext>
            </a:extLst>
          </p:cNvPr>
          <p:cNvSpPr/>
          <p:nvPr/>
        </p:nvSpPr>
        <p:spPr>
          <a:xfrm>
            <a:off x="8698156" y="814990"/>
            <a:ext cx="124067" cy="124068"/>
          </a:xfrm>
          <a:custGeom>
            <a:avLst/>
            <a:gdLst>
              <a:gd name="connsiteX0" fmla="*/ 124068 w 124067"/>
              <a:gd name="connsiteY0" fmla="*/ 62034 h 124068"/>
              <a:gd name="connsiteX1" fmla="*/ 62034 w 124067"/>
              <a:gd name="connsiteY1" fmla="*/ 124069 h 124068"/>
              <a:gd name="connsiteX2" fmla="*/ 0 w 124067"/>
              <a:gd name="connsiteY2" fmla="*/ 62034 h 124068"/>
              <a:gd name="connsiteX3" fmla="*/ 62034 w 124067"/>
              <a:gd name="connsiteY3" fmla="*/ 0 h 124068"/>
              <a:gd name="connsiteX4" fmla="*/ 124068 w 124067"/>
              <a:gd name="connsiteY4" fmla="*/ 62034 h 12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7" h="124068">
                <a:moveTo>
                  <a:pt x="124068" y="62034"/>
                </a:moveTo>
                <a:cubicBezTo>
                  <a:pt x="124068" y="96295"/>
                  <a:pt x="96294" y="124069"/>
                  <a:pt x="62034" y="124069"/>
                </a:cubicBezTo>
                <a:cubicBezTo>
                  <a:pt x="27773" y="124069"/>
                  <a:pt x="0" y="96295"/>
                  <a:pt x="0" y="62034"/>
                </a:cubicBezTo>
                <a:cubicBezTo>
                  <a:pt x="0" y="27774"/>
                  <a:pt x="27773" y="0"/>
                  <a:pt x="62034" y="0"/>
                </a:cubicBezTo>
                <a:cubicBezTo>
                  <a:pt x="96294" y="0"/>
                  <a:pt x="124068" y="27774"/>
                  <a:pt x="124068" y="62034"/>
                </a:cubicBezTo>
                <a:close/>
              </a:path>
            </a:pathLst>
          </a:custGeom>
          <a:solidFill>
            <a:srgbClr val="5CB5FF">
              <a:alpha val="10000"/>
            </a:srgbClr>
          </a:solidFill>
          <a:ln w="2052"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D3399C5D-791D-8C43-8239-04E408AB56AA}"/>
              </a:ext>
            </a:extLst>
          </p:cNvPr>
          <p:cNvSpPr/>
          <p:nvPr/>
        </p:nvSpPr>
        <p:spPr>
          <a:xfrm>
            <a:off x="7962977"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99F779EA-6472-FF42-885F-A0B8DB934CC7}"/>
              </a:ext>
            </a:extLst>
          </p:cNvPr>
          <p:cNvSpPr/>
          <p:nvPr/>
        </p:nvSpPr>
        <p:spPr>
          <a:xfrm>
            <a:off x="7700999" y="66989"/>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C8CCAED-F8CD-AE4A-86B3-CF9C9523B962}"/>
              </a:ext>
            </a:extLst>
          </p:cNvPr>
          <p:cNvSpPr/>
          <p:nvPr/>
        </p:nvSpPr>
        <p:spPr>
          <a:xfrm>
            <a:off x="893450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7E879DF-EE44-AA45-AE05-DD5B4FA49205}"/>
              </a:ext>
            </a:extLst>
          </p:cNvPr>
          <p:cNvSpPr/>
          <p:nvPr/>
        </p:nvSpPr>
        <p:spPr>
          <a:xfrm>
            <a:off x="8934501"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285D0C28-DCE9-1946-93BF-94EBD76B7959}"/>
              </a:ext>
            </a:extLst>
          </p:cNvPr>
          <p:cNvSpPr/>
          <p:nvPr/>
        </p:nvSpPr>
        <p:spPr>
          <a:xfrm>
            <a:off x="1844259" y="4899787"/>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293133EB-DE7C-8D41-8FFA-DD26B577D8C1}"/>
              </a:ext>
            </a:extLst>
          </p:cNvPr>
          <p:cNvSpPr/>
          <p:nvPr/>
        </p:nvSpPr>
        <p:spPr>
          <a:xfrm>
            <a:off x="1595097"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34550379-B92D-8241-B540-0627AA0A921B}"/>
              </a:ext>
            </a:extLst>
          </p:cNvPr>
          <p:cNvSpPr/>
          <p:nvPr/>
        </p:nvSpPr>
        <p:spPr>
          <a:xfrm>
            <a:off x="1345936"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C33ECA2F-821B-5F44-80D3-EA291967F056}"/>
              </a:ext>
            </a:extLst>
          </p:cNvPr>
          <p:cNvSpPr/>
          <p:nvPr/>
        </p:nvSpPr>
        <p:spPr>
          <a:xfrm>
            <a:off x="1096775"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DF4643A6-1BE6-854C-9B0E-F821AD1BA95B}"/>
              </a:ext>
            </a:extLst>
          </p:cNvPr>
          <p:cNvSpPr/>
          <p:nvPr/>
        </p:nvSpPr>
        <p:spPr>
          <a:xfrm>
            <a:off x="1096775"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6EE82805-A90B-A042-95FE-EDAEC75607FC}"/>
              </a:ext>
            </a:extLst>
          </p:cNvPr>
          <p:cNvSpPr/>
          <p:nvPr/>
        </p:nvSpPr>
        <p:spPr>
          <a:xfrm>
            <a:off x="847614"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E0F43706-4963-5541-8BA1-5360C57199BD}"/>
              </a:ext>
            </a:extLst>
          </p:cNvPr>
          <p:cNvSpPr/>
          <p:nvPr/>
        </p:nvSpPr>
        <p:spPr>
          <a:xfrm>
            <a:off x="1096775"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9CF17A4F-24D1-414E-85A4-79CAB802EDFE}"/>
              </a:ext>
            </a:extLst>
          </p:cNvPr>
          <p:cNvSpPr/>
          <p:nvPr/>
        </p:nvSpPr>
        <p:spPr>
          <a:xfrm>
            <a:off x="847614"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F8D99D0D-2A3B-754A-909E-B11A8D9C982E}"/>
              </a:ext>
            </a:extLst>
          </p:cNvPr>
          <p:cNvSpPr/>
          <p:nvPr/>
        </p:nvSpPr>
        <p:spPr>
          <a:xfrm>
            <a:off x="598452" y="4899787"/>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7A063DF6-3D26-8746-96A9-A68F23AC46EB}"/>
              </a:ext>
            </a:extLst>
          </p:cNvPr>
          <p:cNvSpPr/>
          <p:nvPr/>
        </p:nvSpPr>
        <p:spPr>
          <a:xfrm>
            <a:off x="349291"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BFBD2FDE-BC73-8A4B-9055-8144DB5167A6}"/>
              </a:ext>
            </a:extLst>
          </p:cNvPr>
          <p:cNvSpPr/>
          <p:nvPr/>
        </p:nvSpPr>
        <p:spPr>
          <a:xfrm>
            <a:off x="100130"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F21114F7-8C53-0C46-8032-4A441EFEC029}"/>
              </a:ext>
            </a:extLst>
          </p:cNvPr>
          <p:cNvSpPr/>
          <p:nvPr/>
        </p:nvSpPr>
        <p:spPr>
          <a:xfrm>
            <a:off x="349291"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02624AF-2E76-4848-B378-0F6CA56E5D64}"/>
              </a:ext>
            </a:extLst>
          </p:cNvPr>
          <p:cNvSpPr/>
          <p:nvPr/>
        </p:nvSpPr>
        <p:spPr>
          <a:xfrm>
            <a:off x="349291"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8D92ACBB-C8A4-F041-8849-AA788332613E}"/>
              </a:ext>
            </a:extLst>
          </p:cNvPr>
          <p:cNvSpPr/>
          <p:nvPr/>
        </p:nvSpPr>
        <p:spPr>
          <a:xfrm>
            <a:off x="100130"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48879B34-D83A-D449-BC84-AF089636A307}"/>
              </a:ext>
            </a:extLst>
          </p:cNvPr>
          <p:cNvSpPr/>
          <p:nvPr/>
        </p:nvSpPr>
        <p:spPr>
          <a:xfrm>
            <a:off x="349291" y="4152298"/>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6C9D0334-9555-DC43-96F0-34E1A057E2AC}"/>
              </a:ext>
            </a:extLst>
          </p:cNvPr>
          <p:cNvSpPr/>
          <p:nvPr/>
        </p:nvSpPr>
        <p:spPr>
          <a:xfrm>
            <a:off x="349291" y="390313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85549F4-767E-C847-874B-3624FA050C9A}"/>
              </a:ext>
            </a:extLst>
          </p:cNvPr>
          <p:cNvSpPr/>
          <p:nvPr/>
        </p:nvSpPr>
        <p:spPr>
          <a:xfrm>
            <a:off x="598452" y="4152298"/>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E078AB53-08B6-5D4B-949A-B8FE2F42C2EB}"/>
              </a:ext>
            </a:extLst>
          </p:cNvPr>
          <p:cNvSpPr/>
          <p:nvPr/>
        </p:nvSpPr>
        <p:spPr>
          <a:xfrm>
            <a:off x="834797" y="4886970"/>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2" name="Title Placeholder 1"/>
          <p:cNvSpPr>
            <a:spLocks noGrp="1"/>
          </p:cNvSpPr>
          <p:nvPr>
            <p:ph type="title"/>
          </p:nvPr>
        </p:nvSpPr>
        <p:spPr>
          <a:xfrm>
            <a:off x="628650" y="273844"/>
            <a:ext cx="7886700" cy="457200"/>
          </a:xfrm>
          <a:prstGeom prst="rect">
            <a:avLst/>
          </a:prstGeom>
        </p:spPr>
        <p:txBody>
          <a:bodyPr vert="horz" lIns="91440" tIns="45720" rIns="91440" bIns="45720" rtlCol="0" anchor="ctr">
            <a:normAutofit/>
          </a:bodyPr>
          <a:lstStyle/>
          <a:p>
            <a:r>
              <a:rPr lang="en-US"/>
              <a:t>Click to edit Master title style</a:t>
            </a:r>
          </a:p>
        </p:txBody>
      </p:sp>
    </p:spTree>
    <p:custDataLst>
      <p:tags r:id="rId16"/>
    </p:custDataLst>
    <p:extLst>
      <p:ext uri="{BB962C8B-B14F-4D97-AF65-F5344CB8AC3E}">
        <p14:creationId xmlns:p14="http://schemas.microsoft.com/office/powerpoint/2010/main" val="30423165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95" r:id="rId13"/>
    <p:sldLayoutId id="2147483796"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685800" rtl="0" eaLnBrk="1" latinLnBrk="0" hangingPunct="1">
        <a:lnSpc>
          <a:spcPct val="90000"/>
        </a:lnSpc>
        <a:spcBef>
          <a:spcPct val="0"/>
        </a:spcBef>
        <a:buNone/>
        <a:defRPr sz="2800" b="1" kern="1200">
          <a:solidFill>
            <a:schemeClr val="bg1"/>
          </a:solidFill>
          <a:latin typeface="+mn-lt"/>
          <a:ea typeface="+mj-ea"/>
          <a:cs typeface="+mj-cs"/>
        </a:defRPr>
      </a:lvl1pPr>
    </p:titleStyle>
    <p:bodyStyle>
      <a:lvl1pPr marL="182880" indent="-182880" algn="l" defTabSz="685800" rtl="0" eaLnBrk="1" latinLnBrk="0" hangingPunct="1">
        <a:lnSpc>
          <a:spcPct val="85000"/>
        </a:lnSpc>
        <a:spcBef>
          <a:spcPts val="800"/>
        </a:spcBef>
        <a:buFont typeface="Arial" panose="020B0604020202020204" pitchFamily="34" charset="0"/>
        <a:buChar char="•"/>
        <a:defRPr sz="2100" kern="1200">
          <a:solidFill>
            <a:schemeClr val="bg1"/>
          </a:solidFill>
          <a:latin typeface="+mj-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205" name="Group 204">
            <a:extLst>
              <a:ext uri="{FF2B5EF4-FFF2-40B4-BE49-F238E27FC236}">
                <a16:creationId xmlns:a16="http://schemas.microsoft.com/office/drawing/2014/main" id="{CEEE07FD-FB9A-5146-86A7-7AE8BC7B637F}"/>
              </a:ext>
            </a:extLst>
          </p:cNvPr>
          <p:cNvGrpSpPr/>
          <p:nvPr/>
        </p:nvGrpSpPr>
        <p:grpSpPr>
          <a:xfrm>
            <a:off x="6717170" y="66989"/>
            <a:ext cx="2316790" cy="1108928"/>
            <a:chOff x="6717170" y="66989"/>
            <a:chExt cx="2316790" cy="1108928"/>
          </a:xfrm>
        </p:grpSpPr>
        <p:sp>
          <p:nvSpPr>
            <p:cNvPr id="81" name="Freeform 80">
              <a:extLst>
                <a:ext uri="{FF2B5EF4-FFF2-40B4-BE49-F238E27FC236}">
                  <a16:creationId xmlns:a16="http://schemas.microsoft.com/office/drawing/2014/main" id="{28E9C9DB-EB60-FD4A-AB5D-86A6DDF93363}"/>
                </a:ext>
              </a:extLst>
            </p:cNvPr>
            <p:cNvSpPr/>
            <p:nvPr/>
          </p:nvSpPr>
          <p:spPr>
            <a:xfrm>
              <a:off x="6717170"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72DA3650-6307-5742-A8B7-F65D2E045EF9}"/>
                </a:ext>
              </a:extLst>
            </p:cNvPr>
            <p:cNvSpPr/>
            <p:nvPr/>
          </p:nvSpPr>
          <p:spPr>
            <a:xfrm>
              <a:off x="6966332"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5D71E475-0C72-0A4B-9E83-D4F8682CCF9E}"/>
                </a:ext>
              </a:extLst>
            </p:cNvPr>
            <p:cNvSpPr/>
            <p:nvPr/>
          </p:nvSpPr>
          <p:spPr>
            <a:xfrm>
              <a:off x="7215493"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119E67ED-5612-6E4C-9FEB-97F8BF6D2FB2}"/>
                </a:ext>
              </a:extLst>
            </p:cNvPr>
            <p:cNvSpPr/>
            <p:nvPr/>
          </p:nvSpPr>
          <p:spPr>
            <a:xfrm>
              <a:off x="7464654"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F786CC9-2F25-734F-983E-AFCA587D626B}"/>
                </a:ext>
              </a:extLst>
            </p:cNvPr>
            <p:cNvSpPr/>
            <p:nvPr/>
          </p:nvSpPr>
          <p:spPr>
            <a:xfrm>
              <a:off x="6966332"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259F8CA0-60EE-8647-AF4F-6B77D6C4B963}"/>
                </a:ext>
              </a:extLst>
            </p:cNvPr>
            <p:cNvSpPr/>
            <p:nvPr/>
          </p:nvSpPr>
          <p:spPr>
            <a:xfrm>
              <a:off x="7464654"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F02A52DA-8B8C-264F-877F-42F66B1C30F6}"/>
                </a:ext>
              </a:extLst>
            </p:cNvPr>
            <p:cNvSpPr/>
            <p:nvPr/>
          </p:nvSpPr>
          <p:spPr>
            <a:xfrm rot="16753102">
              <a:off x="7713703" y="329004"/>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6000"/>
              </a:srgbClr>
            </a:solidFill>
            <a:ln w="2052"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D2036A5F-121A-E149-BAB9-6E06E0E39343}"/>
                </a:ext>
              </a:extLst>
            </p:cNvPr>
            <p:cNvSpPr/>
            <p:nvPr/>
          </p:nvSpPr>
          <p:spPr>
            <a:xfrm>
              <a:off x="7464654"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BCF0DED3-D5D0-CF4A-9C2B-7DFE2A602AEE}"/>
                </a:ext>
              </a:extLst>
            </p:cNvPr>
            <p:cNvSpPr/>
            <p:nvPr/>
          </p:nvSpPr>
          <p:spPr>
            <a:xfrm rot="16753102">
              <a:off x="7713706" y="578170"/>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4000"/>
              </a:srgbClr>
            </a:solidFill>
            <a:ln w="2052"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5B174D9-5533-0241-B420-5CDE83187945}"/>
                </a:ext>
              </a:extLst>
            </p:cNvPr>
            <p:cNvSpPr/>
            <p:nvPr/>
          </p:nvSpPr>
          <p:spPr>
            <a:xfrm>
              <a:off x="7962977"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E5E8A156-1317-3742-B05E-569311DF62A5}"/>
                </a:ext>
              </a:extLst>
            </p:cNvPr>
            <p:cNvSpPr/>
            <p:nvPr/>
          </p:nvSpPr>
          <p:spPr>
            <a:xfrm>
              <a:off x="8212138"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ED64574D-EFC6-364B-997D-3822C78B7DDA}"/>
                </a:ext>
              </a:extLst>
            </p:cNvPr>
            <p:cNvSpPr/>
            <p:nvPr/>
          </p:nvSpPr>
          <p:spPr>
            <a:xfrm>
              <a:off x="871046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E32684E-45ED-F540-B6E1-CA9A46C85404}"/>
                </a:ext>
              </a:extLst>
            </p:cNvPr>
            <p:cNvSpPr/>
            <p:nvPr/>
          </p:nvSpPr>
          <p:spPr>
            <a:xfrm>
              <a:off x="8461299"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AF9B900-34B5-D04E-A2B0-680BCAE79708}"/>
                </a:ext>
              </a:extLst>
            </p:cNvPr>
            <p:cNvSpPr/>
            <p:nvPr/>
          </p:nvSpPr>
          <p:spPr>
            <a:xfrm>
              <a:off x="8212138"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69BB02AA-00B1-4D4A-AFD8-68A4BE0B04FE}"/>
                </a:ext>
              </a:extLst>
            </p:cNvPr>
            <p:cNvSpPr/>
            <p:nvPr/>
          </p:nvSpPr>
          <p:spPr>
            <a:xfrm>
              <a:off x="8212138"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C04F0CC8-D44B-AB45-AA17-D3AD761A08A8}"/>
                </a:ext>
              </a:extLst>
            </p:cNvPr>
            <p:cNvSpPr/>
            <p:nvPr/>
          </p:nvSpPr>
          <p:spPr>
            <a:xfrm>
              <a:off x="8461299"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1773D5B2-17F9-3F4D-8BBE-C2EA05C60813}"/>
                </a:ext>
              </a:extLst>
            </p:cNvPr>
            <p:cNvSpPr/>
            <p:nvPr/>
          </p:nvSpPr>
          <p:spPr>
            <a:xfrm>
              <a:off x="8710461"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F398E671-8204-9D4A-B924-0745B00504F1}"/>
                </a:ext>
              </a:extLst>
            </p:cNvPr>
            <p:cNvSpPr/>
            <p:nvPr/>
          </p:nvSpPr>
          <p:spPr>
            <a:xfrm>
              <a:off x="8212138"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DA042452-BCFC-5F46-ABEF-0923CA3AF459}"/>
                </a:ext>
              </a:extLst>
            </p:cNvPr>
            <p:cNvSpPr/>
            <p:nvPr/>
          </p:nvSpPr>
          <p:spPr>
            <a:xfrm>
              <a:off x="8212138" y="107645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6351593-861B-E04C-B112-38D55ED1A2EE}"/>
                </a:ext>
              </a:extLst>
            </p:cNvPr>
            <p:cNvSpPr/>
            <p:nvPr/>
          </p:nvSpPr>
          <p:spPr>
            <a:xfrm>
              <a:off x="8698156" y="814990"/>
              <a:ext cx="124067" cy="124068"/>
            </a:xfrm>
            <a:custGeom>
              <a:avLst/>
              <a:gdLst>
                <a:gd name="connsiteX0" fmla="*/ 124068 w 124067"/>
                <a:gd name="connsiteY0" fmla="*/ 62034 h 124068"/>
                <a:gd name="connsiteX1" fmla="*/ 62034 w 124067"/>
                <a:gd name="connsiteY1" fmla="*/ 124069 h 124068"/>
                <a:gd name="connsiteX2" fmla="*/ 0 w 124067"/>
                <a:gd name="connsiteY2" fmla="*/ 62034 h 124068"/>
                <a:gd name="connsiteX3" fmla="*/ 62034 w 124067"/>
                <a:gd name="connsiteY3" fmla="*/ 0 h 124068"/>
                <a:gd name="connsiteX4" fmla="*/ 124068 w 124067"/>
                <a:gd name="connsiteY4" fmla="*/ 62034 h 12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7" h="124068">
                  <a:moveTo>
                    <a:pt x="124068" y="62034"/>
                  </a:moveTo>
                  <a:cubicBezTo>
                    <a:pt x="124068" y="96295"/>
                    <a:pt x="96294" y="124069"/>
                    <a:pt x="62034" y="124069"/>
                  </a:cubicBezTo>
                  <a:cubicBezTo>
                    <a:pt x="27773" y="124069"/>
                    <a:pt x="0" y="96295"/>
                    <a:pt x="0" y="62034"/>
                  </a:cubicBezTo>
                  <a:cubicBezTo>
                    <a:pt x="0" y="27774"/>
                    <a:pt x="27773" y="0"/>
                    <a:pt x="62034" y="0"/>
                  </a:cubicBezTo>
                  <a:cubicBezTo>
                    <a:pt x="96294" y="0"/>
                    <a:pt x="124068" y="27774"/>
                    <a:pt x="124068" y="62034"/>
                  </a:cubicBezTo>
                  <a:close/>
                </a:path>
              </a:pathLst>
            </a:custGeom>
            <a:solidFill>
              <a:srgbClr val="5CB5FF">
                <a:alpha val="24000"/>
              </a:srgbClr>
            </a:solidFill>
            <a:ln w="2052"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D3399C5D-791D-8C43-8239-04E408AB56AA}"/>
                </a:ext>
              </a:extLst>
            </p:cNvPr>
            <p:cNvSpPr/>
            <p:nvPr/>
          </p:nvSpPr>
          <p:spPr>
            <a:xfrm>
              <a:off x="7962977"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99F779EA-6472-FF42-885F-A0B8DB934CC7}"/>
                </a:ext>
              </a:extLst>
            </p:cNvPr>
            <p:cNvSpPr/>
            <p:nvPr/>
          </p:nvSpPr>
          <p:spPr>
            <a:xfrm>
              <a:off x="7700999" y="66989"/>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3000"/>
              </a:srgbClr>
            </a:solidFill>
            <a:ln w="2052"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C8CCAED-F8CD-AE4A-86B3-CF9C9523B962}"/>
                </a:ext>
              </a:extLst>
            </p:cNvPr>
            <p:cNvSpPr/>
            <p:nvPr/>
          </p:nvSpPr>
          <p:spPr>
            <a:xfrm>
              <a:off x="893450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7E879DF-EE44-AA45-AE05-DD5B4FA49205}"/>
                </a:ext>
              </a:extLst>
            </p:cNvPr>
            <p:cNvSpPr/>
            <p:nvPr/>
          </p:nvSpPr>
          <p:spPr>
            <a:xfrm>
              <a:off x="8934501"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grpSp>
      <p:grpSp>
        <p:nvGrpSpPr>
          <p:cNvPr id="204" name="Group 203">
            <a:extLst>
              <a:ext uri="{FF2B5EF4-FFF2-40B4-BE49-F238E27FC236}">
                <a16:creationId xmlns:a16="http://schemas.microsoft.com/office/drawing/2014/main" id="{98C6D2D3-238B-EB4D-B8B4-6CA49DB6AA18}"/>
              </a:ext>
            </a:extLst>
          </p:cNvPr>
          <p:cNvGrpSpPr/>
          <p:nvPr/>
        </p:nvGrpSpPr>
        <p:grpSpPr>
          <a:xfrm>
            <a:off x="100130" y="3903136"/>
            <a:ext cx="1843588" cy="1108928"/>
            <a:chOff x="92670" y="3892522"/>
            <a:chExt cx="1843588" cy="1108928"/>
          </a:xfrm>
        </p:grpSpPr>
        <p:sp>
          <p:nvSpPr>
            <p:cNvPr id="178" name="Freeform 177">
              <a:extLst>
                <a:ext uri="{FF2B5EF4-FFF2-40B4-BE49-F238E27FC236}">
                  <a16:creationId xmlns:a16="http://schemas.microsoft.com/office/drawing/2014/main" id="{285D0C28-DCE9-1946-93BF-94EBD76B7959}"/>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293133EB-DE7C-8D41-8FFA-DD26B577D8C1}"/>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34550379-B92D-8241-B540-0627AA0A921B}"/>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C33ECA2F-821B-5F44-80D3-EA291967F056}"/>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DF4643A6-1BE6-854C-9B0E-F821AD1BA95B}"/>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6EE82805-A90B-A042-95FE-EDAEC75607FC}"/>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E0F43706-4963-5541-8BA1-5360C57199BD}"/>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9CF17A4F-24D1-414E-85A4-79CAB802EDFE}"/>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F8D99D0D-2A3B-754A-909E-B11A8D9C982E}"/>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7A063DF6-3D26-8746-96A9-A68F23AC46EB}"/>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BFBD2FDE-BC73-8A4B-9055-8144DB5167A6}"/>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F21114F7-8C53-0C46-8032-4A441EFEC029}"/>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02624AF-2E76-4848-B378-0F6CA56E5D64}"/>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8D92ACBB-C8A4-F041-8849-AA788332613E}"/>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48879B34-D83A-D449-BC84-AF089636A307}"/>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6C9D0334-9555-DC43-96F0-34E1A057E2AC}"/>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85549F4-767E-C847-874B-3624FA050C9A}"/>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E078AB53-08B6-5D4B-949A-B8FE2F42C2EB}"/>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2" name="Title Placeholder 1"/>
          <p:cNvSpPr>
            <a:spLocks noGrp="1"/>
          </p:cNvSpPr>
          <p:nvPr>
            <p:ph type="title"/>
          </p:nvPr>
        </p:nvSpPr>
        <p:spPr>
          <a:xfrm>
            <a:off x="628650" y="273844"/>
            <a:ext cx="7886700" cy="457200"/>
          </a:xfrm>
          <a:prstGeom prst="rect">
            <a:avLst/>
          </a:prstGeom>
        </p:spPr>
        <p:txBody>
          <a:bodyPr vert="horz" lIns="91440" tIns="45720" rIns="91440" bIns="45720" rtlCol="0" anchor="ctr">
            <a:normAutofit/>
          </a:bodyPr>
          <a:lstStyle/>
          <a:p>
            <a:r>
              <a:rPr lang="en-US"/>
              <a:t>Click to edit Master title style</a:t>
            </a:r>
          </a:p>
        </p:txBody>
      </p:sp>
    </p:spTree>
    <p:custDataLst>
      <p:tags r:id="rId15"/>
    </p:custDataLst>
    <p:extLst>
      <p:ext uri="{BB962C8B-B14F-4D97-AF65-F5344CB8AC3E}">
        <p14:creationId xmlns:p14="http://schemas.microsoft.com/office/powerpoint/2010/main" val="1920175717"/>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94" r:id="rId8"/>
    <p:sldLayoutId id="2147483790" r:id="rId9"/>
    <p:sldLayoutId id="2147483791" r:id="rId10"/>
    <p:sldLayoutId id="2147483792" r:id="rId11"/>
    <p:sldLayoutId id="2147483793" r:id="rId12"/>
    <p:sldLayoutId id="2147483798"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685800" rtl="0" eaLnBrk="1" latinLnBrk="0" hangingPunct="1">
        <a:lnSpc>
          <a:spcPct val="90000"/>
        </a:lnSpc>
        <a:spcBef>
          <a:spcPct val="0"/>
        </a:spcBef>
        <a:buNone/>
        <a:defRPr sz="2800" b="1" kern="1200">
          <a:solidFill>
            <a:schemeClr val="bg1"/>
          </a:solidFill>
          <a:latin typeface="+mn-lt"/>
          <a:ea typeface="+mj-ea"/>
          <a:cs typeface="+mj-cs"/>
        </a:defRPr>
      </a:lvl1pPr>
    </p:titleStyle>
    <p:bodyStyle>
      <a:lvl1pPr marL="182880" indent="-182880" algn="l" defTabSz="685800" rtl="0" eaLnBrk="1" latinLnBrk="0" hangingPunct="1">
        <a:lnSpc>
          <a:spcPct val="85000"/>
        </a:lnSpc>
        <a:spcBef>
          <a:spcPts val="800"/>
        </a:spcBef>
        <a:buFont typeface="Arial" panose="020B0604020202020204" pitchFamily="34" charset="0"/>
        <a:buChar char="•"/>
        <a:defRPr sz="2100" kern="1200">
          <a:solidFill>
            <a:schemeClr val="bg1"/>
          </a:solidFill>
          <a:latin typeface="+mj-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1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220.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image" Target="../media/image114.gif"/><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4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0.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922E20-F83F-47CA-BD3B-A363F79934CB}"/>
              </a:ext>
            </a:extLst>
          </p:cNvPr>
          <p:cNvSpPr>
            <a:spLocks noGrp="1"/>
          </p:cNvSpPr>
          <p:nvPr>
            <p:ph type="body" sz="quarter" idx="10"/>
          </p:nvPr>
        </p:nvSpPr>
        <p:spPr/>
        <p:txBody>
          <a:bodyPr/>
          <a:lstStyle/>
          <a:p>
            <a:r>
              <a:rPr lang="en-US" dirty="0"/>
              <a:t>ISE-529 Predictive Analytics</a:t>
            </a:r>
          </a:p>
        </p:txBody>
      </p:sp>
      <p:sp>
        <p:nvSpPr>
          <p:cNvPr id="3" name="Text Placeholder 2">
            <a:extLst>
              <a:ext uri="{FF2B5EF4-FFF2-40B4-BE49-F238E27FC236}">
                <a16:creationId xmlns:a16="http://schemas.microsoft.com/office/drawing/2014/main" id="{7CB5983F-48B7-484D-95A4-081A3A2C9B70}"/>
              </a:ext>
            </a:extLst>
          </p:cNvPr>
          <p:cNvSpPr>
            <a:spLocks noGrp="1"/>
          </p:cNvSpPr>
          <p:nvPr>
            <p:ph type="body" sz="quarter" idx="11"/>
          </p:nvPr>
        </p:nvSpPr>
        <p:spPr/>
        <p:txBody>
          <a:bodyPr/>
          <a:lstStyle/>
          <a:p>
            <a:r>
              <a:rPr lang="en-US" dirty="0"/>
              <a:t>Module 3:  Linear Regression, Part 1</a:t>
            </a:r>
            <a:br>
              <a:rPr lang="en-US" dirty="0"/>
            </a:br>
            <a:r>
              <a:rPr lang="en-US" dirty="0"/>
              <a:t>Model Definition and Assessment</a:t>
            </a:r>
          </a:p>
        </p:txBody>
      </p:sp>
      <p:sp>
        <p:nvSpPr>
          <p:cNvPr id="4" name="TextBox 3">
            <a:extLst>
              <a:ext uri="{FF2B5EF4-FFF2-40B4-BE49-F238E27FC236}">
                <a16:creationId xmlns:a16="http://schemas.microsoft.com/office/drawing/2014/main" id="{57829FD4-F4F8-498A-B7BE-5FDFF31CC03E}"/>
              </a:ext>
            </a:extLst>
          </p:cNvPr>
          <p:cNvSpPr txBox="1"/>
          <p:nvPr/>
        </p:nvSpPr>
        <p:spPr>
          <a:xfrm>
            <a:off x="1758950" y="3409950"/>
            <a:ext cx="4546600" cy="369332"/>
          </a:xfrm>
          <a:prstGeom prst="rect">
            <a:avLst/>
          </a:prstGeom>
          <a:noFill/>
        </p:spPr>
        <p:txBody>
          <a:bodyPr wrap="square" rtlCol="0">
            <a:spAutoFit/>
          </a:bodyPr>
          <a:lstStyle/>
          <a:p>
            <a:pPr algn="l"/>
            <a:r>
              <a:rPr lang="en-US" dirty="0">
                <a:solidFill>
                  <a:schemeClr val="bg1"/>
                </a:solidFill>
                <a:latin typeface="+mj-lt"/>
              </a:rPr>
              <a:t>Primary text:  ISLR, Chapter 3</a:t>
            </a:r>
          </a:p>
        </p:txBody>
      </p:sp>
    </p:spTree>
    <p:extLst>
      <p:ext uri="{BB962C8B-B14F-4D97-AF65-F5344CB8AC3E}">
        <p14:creationId xmlns:p14="http://schemas.microsoft.com/office/powerpoint/2010/main" val="244700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997F6-78F0-411C-ADBC-1002FC5AD509}"/>
              </a:ext>
            </a:extLst>
          </p:cNvPr>
          <p:cNvSpPr>
            <a:spLocks noGrp="1"/>
          </p:cNvSpPr>
          <p:nvPr>
            <p:ph type="title"/>
          </p:nvPr>
        </p:nvSpPr>
        <p:spPr/>
        <p:txBody>
          <a:bodyPr>
            <a:normAutofit fontScale="90000"/>
          </a:bodyPr>
          <a:lstStyle/>
          <a:p>
            <a:r>
              <a:rPr lang="en-US" dirty="0"/>
              <a:t>Estimating Regression Coefficients (SLR)</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EA5582D-FEB9-4458-AC06-3ACFDA4D5809}"/>
                  </a:ext>
                </a:extLst>
              </p:cNvPr>
              <p:cNvSpPr>
                <a:spLocks noGrp="1"/>
              </p:cNvSpPr>
              <p:nvPr>
                <p:ph idx="1"/>
              </p:nvPr>
            </p:nvSpPr>
            <p:spPr>
              <a:xfrm>
                <a:off x="628650" y="1324769"/>
                <a:ext cx="4089400" cy="3263504"/>
              </a:xfrm>
            </p:spPr>
            <p:txBody>
              <a:bodyPr/>
              <a:lstStyle/>
              <a:p>
                <a:pPr marL="0" indent="0">
                  <a:buNone/>
                </a:pPr>
                <a:r>
                  <a:rPr lang="en-US" dirty="0">
                    <a:cs typeface="Times New Roman" pitchFamily="18" charset="0"/>
                  </a:rPr>
                  <a:t>Residuals are the difference from the regression line to the actual value of the data point (e.g., </a:t>
                </a:r>
                <a14:m>
                  <m:oMath xmlns:m="http://schemas.openxmlformats.org/officeDocument/2006/math">
                    <m:sSub>
                      <m:sSubPr>
                        <m:ctrlPr>
                          <a:rPr lang="en-US" i="1" smtClean="0">
                            <a:latin typeface="Cambria Math" panose="02040503050406030204" pitchFamily="18" charset="0"/>
                            <a:cs typeface="Times New Roman" pitchFamily="18" charset="0"/>
                          </a:rPr>
                        </m:ctrlPr>
                      </m:sSubPr>
                      <m:e>
                        <m:r>
                          <a:rPr lang="en-US" i="1" smtClean="0">
                            <a:latin typeface="Cambria Math" panose="02040503050406030204" pitchFamily="18" charset="0"/>
                            <a:ea typeface="Cambria Math" panose="02040503050406030204" pitchFamily="18" charset="0"/>
                            <a:cs typeface="Times New Roman" pitchFamily="18" charset="0"/>
                          </a:rPr>
                          <m:t>𝜖</m:t>
                        </m:r>
                      </m:e>
                      <m:sub>
                        <m:r>
                          <a:rPr lang="en-US" b="0" i="1" smtClean="0">
                            <a:latin typeface="Cambria Math" panose="02040503050406030204" pitchFamily="18" charset="0"/>
                            <a:cs typeface="Times New Roman" pitchFamily="18" charset="0"/>
                          </a:rPr>
                          <m:t>4</m:t>
                        </m:r>
                      </m:sub>
                    </m:sSub>
                  </m:oMath>
                </a14:m>
                <a:r>
                  <a:rPr lang="en-US" dirty="0">
                    <a:cs typeface="Times New Roman" pitchFamily="18" charset="0"/>
                  </a:rPr>
                  <a:t> and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panose="02040503050406030204" pitchFamily="18" charset="0"/>
                            <a:ea typeface="Cambria Math" panose="02040503050406030204" pitchFamily="18" charset="0"/>
                            <a:cs typeface="Times New Roman" pitchFamily="18" charset="0"/>
                          </a:rPr>
                          <m:t>𝜖</m:t>
                        </m:r>
                      </m:e>
                      <m:sub>
                        <m:r>
                          <a:rPr lang="en-US" b="0" i="1" smtClean="0">
                            <a:latin typeface="Cambria Math" panose="02040503050406030204" pitchFamily="18" charset="0"/>
                            <a:ea typeface="Cambria Math" panose="02040503050406030204" pitchFamily="18" charset="0"/>
                            <a:cs typeface="Times New Roman" pitchFamily="18" charset="0"/>
                          </a:rPr>
                          <m:t>10</m:t>
                        </m:r>
                      </m:sub>
                    </m:sSub>
                  </m:oMath>
                </a14:m>
                <a:r>
                  <a:rPr lang="en-US" dirty="0">
                    <a:cs typeface="Times New Roman" pitchFamily="18" charset="0"/>
                  </a:rPr>
                  <a:t>):</a:t>
                </a:r>
              </a:p>
              <a:p>
                <a:pPr marL="0" indent="0">
                  <a:buNone/>
                </a:pPr>
                <a:endParaRPr lang="en-US" dirty="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panose="02040503050406030204" pitchFamily="18" charset="0"/>
                              <a:cs typeface="Times New Roman" pitchFamily="18" charset="0"/>
                            </a:rPr>
                            <m:t>𝜖</m:t>
                          </m:r>
                        </m:e>
                        <m:sub>
                          <m:r>
                            <a:rPr lang="en-US" i="1">
                              <a:latin typeface="Cambria Math" panose="02040503050406030204" pitchFamily="18" charset="0"/>
                              <a:cs typeface="Times New Roman" pitchFamily="18" charset="0"/>
                            </a:rPr>
                            <m:t>𝑖</m:t>
                          </m:r>
                        </m:sub>
                      </m:sSub>
                      <m:r>
                        <a:rPr lang="en-US" i="1">
                          <a:latin typeface="Cambria Math" panose="02040503050406030204" pitchFamily="18" charset="0"/>
                          <a:cs typeface="Times New Roman" pitchFamily="18" charset="0"/>
                        </a:rPr>
                        <m:t>=</m:t>
                      </m:r>
                      <m:sSub>
                        <m:sSubPr>
                          <m:ctrlPr>
                            <a:rPr lang="en-US" i="1">
                              <a:latin typeface="Cambria Math" panose="02040503050406030204" pitchFamily="18" charset="0"/>
                              <a:cs typeface="Times New Roman" pitchFamily="18" charset="0"/>
                            </a:rPr>
                          </m:ctrlPr>
                        </m:sSubPr>
                        <m:e>
                          <m:r>
                            <a:rPr lang="en-US" i="1">
                              <a:latin typeface="Cambria Math" panose="02040503050406030204" pitchFamily="18" charset="0"/>
                              <a:cs typeface="Times New Roman" pitchFamily="18" charset="0"/>
                            </a:rPr>
                            <m:t>𝑦</m:t>
                          </m:r>
                        </m:e>
                        <m:sub>
                          <m:r>
                            <a:rPr lang="en-US" i="1">
                              <a:latin typeface="Cambria Math" panose="02040503050406030204" pitchFamily="18" charset="0"/>
                              <a:cs typeface="Times New Roman" pitchFamily="18" charset="0"/>
                            </a:rPr>
                            <m:t>𝑖</m:t>
                          </m:r>
                        </m:sub>
                      </m:sSub>
                      <m:r>
                        <a:rPr lang="en-US" i="1">
                          <a:latin typeface="Cambria Math" panose="02040503050406030204" pitchFamily="18" charset="0"/>
                          <a:cs typeface="Times New Roman"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cs typeface="Times New Roman" pitchFamily="18" charset="0"/>
                            </a:rPr>
                          </m:ctrlPr>
                        </m:sSubPr>
                        <m:e>
                          <m:r>
                            <a:rPr lang="en-US" i="1">
                              <a:latin typeface="Cambria Math" panose="02040503050406030204" pitchFamily="18" charset="0"/>
                              <a:cs typeface="Times New Roman" pitchFamily="18" charset="0"/>
                            </a:rPr>
                            <m:t>𝑦</m:t>
                          </m:r>
                        </m:e>
                        <m:sub>
                          <m:r>
                            <a:rPr lang="en-US" i="1">
                              <a:latin typeface="Cambria Math" panose="02040503050406030204" pitchFamily="18" charset="0"/>
                              <a:cs typeface="Times New Roman" pitchFamily="18" charset="0"/>
                            </a:rPr>
                            <m:t>𝑖</m:t>
                          </m:r>
                        </m:sub>
                      </m:sSub>
                      <m:r>
                        <a:rPr lang="en-US" i="1">
                          <a:latin typeface="Cambria Math" panose="02040503050406030204" pitchFamily="18" charset="0"/>
                          <a:cs typeface="Times New Roman"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0" smtClean="0">
                          <a:latin typeface="Cambria Math" panose="02040503050406030204" pitchFamily="18" charset="0"/>
                        </a:rPr>
                        <m:t>)</m:t>
                      </m:r>
                    </m:oMath>
                  </m:oMathPara>
                </a14:m>
                <a:endParaRPr lang="en-US" dirty="0">
                  <a:cs typeface="Times New Roman" pitchFamily="18" charset="0"/>
                </a:endParaRPr>
              </a:p>
              <a:p>
                <a:endParaRPr lang="en-US" dirty="0">
                  <a:cs typeface="Times New Roman" pitchFamily="18" charset="0"/>
                </a:endParaRPr>
              </a:p>
              <a:p>
                <a:endParaRPr lang="en-US" dirty="0"/>
              </a:p>
            </p:txBody>
          </p:sp>
        </mc:Choice>
        <mc:Fallback xmlns="">
          <p:sp>
            <p:nvSpPr>
              <p:cNvPr id="4" name="Content Placeholder 3">
                <a:extLst>
                  <a:ext uri="{FF2B5EF4-FFF2-40B4-BE49-F238E27FC236}">
                    <a16:creationId xmlns:a16="http://schemas.microsoft.com/office/drawing/2014/main" id="{3EA5582D-FEB9-4458-AC06-3ACFDA4D5809}"/>
                  </a:ext>
                </a:extLst>
              </p:cNvPr>
              <p:cNvSpPr>
                <a:spLocks noGrp="1" noRot="1" noChangeAspect="1" noMove="1" noResize="1" noEditPoints="1" noAdjustHandles="1" noChangeArrowheads="1" noChangeShapeType="1" noTextEdit="1"/>
              </p:cNvSpPr>
              <p:nvPr>
                <p:ph idx="1"/>
              </p:nvPr>
            </p:nvSpPr>
            <p:spPr>
              <a:xfrm>
                <a:off x="628650" y="1324769"/>
                <a:ext cx="4089400" cy="3263504"/>
              </a:xfrm>
              <a:blipFill>
                <a:blip r:embed="rId2"/>
                <a:stretch>
                  <a:fillRect l="-1788" t="-2612" r="-14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C98C3B0D-EAE4-4184-A400-AD4E757CAB88}"/>
              </a:ext>
            </a:extLst>
          </p:cNvPr>
          <p:cNvSpPr>
            <a:spLocks noGrp="1"/>
          </p:cNvSpPr>
          <p:nvPr>
            <p:ph type="body" sz="quarter" idx="10"/>
          </p:nvPr>
        </p:nvSpPr>
        <p:spPr/>
        <p:txBody>
          <a:bodyPr/>
          <a:lstStyle/>
          <a:p>
            <a:r>
              <a:rPr lang="en-US" dirty="0"/>
              <a:t>Residuals</a:t>
            </a:r>
          </a:p>
        </p:txBody>
      </p:sp>
      <p:pic>
        <p:nvPicPr>
          <p:cNvPr id="6" name="Picture 5">
            <a:extLst>
              <a:ext uri="{FF2B5EF4-FFF2-40B4-BE49-F238E27FC236}">
                <a16:creationId xmlns:a16="http://schemas.microsoft.com/office/drawing/2014/main" id="{1883D3ED-FB44-48DE-AAAA-67A3A9640452}"/>
              </a:ext>
            </a:extLst>
          </p:cNvPr>
          <p:cNvPicPr>
            <a:picLocks noChangeAspect="1"/>
          </p:cNvPicPr>
          <p:nvPr/>
        </p:nvPicPr>
        <p:blipFill>
          <a:blip r:embed="rId3"/>
          <a:stretch>
            <a:fillRect/>
          </a:stretch>
        </p:blipFill>
        <p:spPr>
          <a:xfrm>
            <a:off x="5100488" y="1324768"/>
            <a:ext cx="3776811" cy="2228233"/>
          </a:xfrm>
          <a:prstGeom prst="rect">
            <a:avLst/>
          </a:prstGeom>
        </p:spPr>
      </p:pic>
    </p:spTree>
    <p:extLst>
      <p:ext uri="{BB962C8B-B14F-4D97-AF65-F5344CB8AC3E}">
        <p14:creationId xmlns:p14="http://schemas.microsoft.com/office/powerpoint/2010/main" val="373863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EF36-88FD-9CD8-4534-CAF9F3A0EAC9}"/>
              </a:ext>
            </a:extLst>
          </p:cNvPr>
          <p:cNvSpPr>
            <a:spLocks noGrp="1"/>
          </p:cNvSpPr>
          <p:nvPr>
            <p:ph type="title"/>
          </p:nvPr>
        </p:nvSpPr>
        <p:spPr/>
        <p:txBody>
          <a:bodyPr>
            <a:normAutofit fontScale="90000"/>
          </a:bodyPr>
          <a:lstStyle/>
          <a:p>
            <a:r>
              <a:rPr lang="en-US" dirty="0"/>
              <a:t>Initial Model</a:t>
            </a:r>
          </a:p>
        </p:txBody>
      </p:sp>
      <p:sp>
        <p:nvSpPr>
          <p:cNvPr id="4" name="Text Placeholder 3">
            <a:extLst>
              <a:ext uri="{FF2B5EF4-FFF2-40B4-BE49-F238E27FC236}">
                <a16:creationId xmlns:a16="http://schemas.microsoft.com/office/drawing/2014/main" id="{E124085A-1580-A9AD-CDA1-179BD3539113}"/>
              </a:ext>
            </a:extLst>
          </p:cNvPr>
          <p:cNvSpPr>
            <a:spLocks noGrp="1"/>
          </p:cNvSpPr>
          <p:nvPr>
            <p:ph type="body" sz="quarter" idx="10"/>
          </p:nvPr>
        </p:nvSpPr>
        <p:spPr/>
        <p:txBody>
          <a:bodyPr/>
          <a:lstStyle/>
          <a:p>
            <a:r>
              <a:rPr lang="en-US" dirty="0"/>
              <a:t>Convert Cylinders to be a Category</a:t>
            </a:r>
          </a:p>
        </p:txBody>
      </p:sp>
      <p:pic>
        <p:nvPicPr>
          <p:cNvPr id="6" name="Picture 5">
            <a:extLst>
              <a:ext uri="{FF2B5EF4-FFF2-40B4-BE49-F238E27FC236}">
                <a16:creationId xmlns:a16="http://schemas.microsoft.com/office/drawing/2014/main" id="{41786B29-DD24-C21E-9FFC-C318B70ED994}"/>
              </a:ext>
            </a:extLst>
          </p:cNvPr>
          <p:cNvPicPr>
            <a:picLocks noChangeAspect="1"/>
          </p:cNvPicPr>
          <p:nvPr/>
        </p:nvPicPr>
        <p:blipFill>
          <a:blip r:embed="rId2"/>
          <a:stretch>
            <a:fillRect/>
          </a:stretch>
        </p:blipFill>
        <p:spPr>
          <a:xfrm>
            <a:off x="1710456" y="1656219"/>
            <a:ext cx="5416216" cy="2389507"/>
          </a:xfrm>
          <a:prstGeom prst="rect">
            <a:avLst/>
          </a:prstGeom>
        </p:spPr>
      </p:pic>
    </p:spTree>
    <p:extLst>
      <p:ext uri="{BB962C8B-B14F-4D97-AF65-F5344CB8AC3E}">
        <p14:creationId xmlns:p14="http://schemas.microsoft.com/office/powerpoint/2010/main" val="399858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A878-3DFE-2B1A-605F-E1456B3507E6}"/>
              </a:ext>
            </a:extLst>
          </p:cNvPr>
          <p:cNvSpPr>
            <a:spLocks noGrp="1"/>
          </p:cNvSpPr>
          <p:nvPr>
            <p:ph type="title"/>
          </p:nvPr>
        </p:nvSpPr>
        <p:spPr/>
        <p:txBody>
          <a:bodyPr>
            <a:normAutofit fontScale="90000"/>
          </a:bodyPr>
          <a:lstStyle/>
          <a:p>
            <a:r>
              <a:rPr lang="en-US" dirty="0"/>
              <a:t>Initial Model</a:t>
            </a:r>
          </a:p>
        </p:txBody>
      </p:sp>
      <p:sp>
        <p:nvSpPr>
          <p:cNvPr id="4" name="Text Placeholder 3">
            <a:extLst>
              <a:ext uri="{FF2B5EF4-FFF2-40B4-BE49-F238E27FC236}">
                <a16:creationId xmlns:a16="http://schemas.microsoft.com/office/drawing/2014/main" id="{A40DE978-B92D-9D4D-C69F-46C8F08F9791}"/>
              </a:ext>
            </a:extLst>
          </p:cNvPr>
          <p:cNvSpPr>
            <a:spLocks noGrp="1"/>
          </p:cNvSpPr>
          <p:nvPr>
            <p:ph type="body" sz="quarter" idx="10"/>
          </p:nvPr>
        </p:nvSpPr>
        <p:spPr/>
        <p:txBody>
          <a:bodyPr/>
          <a:lstStyle/>
          <a:p>
            <a:r>
              <a:rPr lang="en-US" dirty="0"/>
              <a:t>Looking at Correlations</a:t>
            </a:r>
          </a:p>
        </p:txBody>
      </p:sp>
      <p:pic>
        <p:nvPicPr>
          <p:cNvPr id="8" name="Picture 7">
            <a:extLst>
              <a:ext uri="{FF2B5EF4-FFF2-40B4-BE49-F238E27FC236}">
                <a16:creationId xmlns:a16="http://schemas.microsoft.com/office/drawing/2014/main" id="{0F1AD59B-4262-8DC5-6CB6-53DCE2CB0AEC}"/>
              </a:ext>
            </a:extLst>
          </p:cNvPr>
          <p:cNvPicPr>
            <a:picLocks noChangeAspect="1"/>
          </p:cNvPicPr>
          <p:nvPr/>
        </p:nvPicPr>
        <p:blipFill>
          <a:blip r:embed="rId2"/>
          <a:stretch>
            <a:fillRect/>
          </a:stretch>
        </p:blipFill>
        <p:spPr>
          <a:xfrm>
            <a:off x="1415628" y="1682087"/>
            <a:ext cx="6312743" cy="2264963"/>
          </a:xfrm>
          <a:prstGeom prst="rect">
            <a:avLst/>
          </a:prstGeom>
        </p:spPr>
      </p:pic>
    </p:spTree>
    <p:extLst>
      <p:ext uri="{BB962C8B-B14F-4D97-AF65-F5344CB8AC3E}">
        <p14:creationId xmlns:p14="http://schemas.microsoft.com/office/powerpoint/2010/main" val="50207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4B79B-7BFE-033C-B7B1-D4A9A0DBEFA4}"/>
              </a:ext>
            </a:extLst>
          </p:cNvPr>
          <p:cNvSpPr>
            <a:spLocks noGrp="1"/>
          </p:cNvSpPr>
          <p:nvPr>
            <p:ph type="title"/>
          </p:nvPr>
        </p:nvSpPr>
        <p:spPr/>
        <p:txBody>
          <a:bodyPr>
            <a:normAutofit fontScale="90000"/>
          </a:bodyPr>
          <a:lstStyle/>
          <a:p>
            <a:r>
              <a:rPr lang="en-US" dirty="0"/>
              <a:t>Initial Model</a:t>
            </a:r>
          </a:p>
        </p:txBody>
      </p:sp>
      <p:sp>
        <p:nvSpPr>
          <p:cNvPr id="4" name="Text Placeholder 3">
            <a:extLst>
              <a:ext uri="{FF2B5EF4-FFF2-40B4-BE49-F238E27FC236}">
                <a16:creationId xmlns:a16="http://schemas.microsoft.com/office/drawing/2014/main" id="{349795E6-AA9E-54DC-F15B-567EDD8D8EA2}"/>
              </a:ext>
            </a:extLst>
          </p:cNvPr>
          <p:cNvSpPr>
            <a:spLocks noGrp="1"/>
          </p:cNvSpPr>
          <p:nvPr>
            <p:ph type="body" sz="quarter" idx="10"/>
          </p:nvPr>
        </p:nvSpPr>
        <p:spPr/>
        <p:txBody>
          <a:bodyPr/>
          <a:lstStyle/>
          <a:p>
            <a:r>
              <a:rPr lang="en-US" dirty="0"/>
              <a:t>Model Specification and Fitting</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BF9B349-B4FA-40A9-FB7C-25948EEAC8BA}"/>
                  </a:ext>
                </a:extLst>
              </p:cNvPr>
              <p:cNvSpPr txBox="1"/>
              <p:nvPr/>
            </p:nvSpPr>
            <p:spPr>
              <a:xfrm>
                <a:off x="425450" y="4431890"/>
                <a:ext cx="8293100" cy="215444"/>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rPr>
                        <m:t>𝑀𝑃𝐺</m:t>
                      </m:r>
                      <m:r>
                        <a:rPr lang="en-US" sz="1400" b="0" i="1" smtClean="0">
                          <a:solidFill>
                            <a:schemeClr val="bg1"/>
                          </a:solidFill>
                          <a:latin typeface="Cambria Math" panose="02040503050406030204" pitchFamily="18" charset="0"/>
                        </a:rPr>
                        <m:t>=38.4 −0.6∗</m:t>
                      </m:r>
                      <m:r>
                        <a:rPr lang="en-US" sz="1400" b="0" i="1" smtClean="0">
                          <a:solidFill>
                            <a:schemeClr val="bg1"/>
                          </a:solidFill>
                          <a:latin typeface="Cambria Math" panose="02040503050406030204" pitchFamily="18" charset="0"/>
                        </a:rPr>
                        <m:t>𝐸𝑛𝑔𝑖𝑛</m:t>
                      </m:r>
                      <m:r>
                        <m:rPr>
                          <m:sty m:val="p"/>
                        </m:rPr>
                        <a:rPr lang="en-US" sz="1400" b="0" i="0" smtClean="0">
                          <a:solidFill>
                            <a:schemeClr val="bg1"/>
                          </a:solidFill>
                          <a:latin typeface="Cambria Math" panose="02040503050406030204" pitchFamily="18" charset="0"/>
                        </a:rPr>
                        <m:t>eSize</m:t>
                      </m:r>
                      <m:r>
                        <a:rPr lang="en-US" sz="1400" b="0" i="0" smtClean="0">
                          <a:solidFill>
                            <a:schemeClr val="bg1"/>
                          </a:solidFill>
                          <a:latin typeface="Cambria Math" panose="02040503050406030204" pitchFamily="18" charset="0"/>
                        </a:rPr>
                        <m:t> −0.1∗</m:t>
                      </m:r>
                      <m:r>
                        <m:rPr>
                          <m:sty m:val="p"/>
                        </m:rPr>
                        <a:rPr lang="en-US" sz="1400" b="0" i="0" smtClean="0">
                          <a:solidFill>
                            <a:schemeClr val="bg1"/>
                          </a:solidFill>
                          <a:latin typeface="Cambria Math" panose="02040503050406030204" pitchFamily="18" charset="0"/>
                        </a:rPr>
                        <m:t>Horsepower</m:t>
                      </m:r>
                      <m:r>
                        <a:rPr lang="en-US" sz="1400" b="0" i="0" smtClean="0">
                          <a:solidFill>
                            <a:schemeClr val="bg1"/>
                          </a:solidFill>
                          <a:latin typeface="Cambria Math" panose="02040503050406030204" pitchFamily="18" charset="0"/>
                        </a:rPr>
                        <m:t>+0.05∗</m:t>
                      </m:r>
                      <m:r>
                        <m:rPr>
                          <m:sty m:val="p"/>
                        </m:rPr>
                        <a:rPr lang="en-US" sz="1400" b="0" i="0" smtClean="0">
                          <a:solidFill>
                            <a:schemeClr val="bg1"/>
                          </a:solidFill>
                          <a:latin typeface="Cambria Math" panose="02040503050406030204" pitchFamily="18" charset="0"/>
                        </a:rPr>
                        <m:t>Length</m:t>
                      </m:r>
                      <m:r>
                        <a:rPr lang="en-US" sz="1400" b="0" i="0" smtClean="0">
                          <a:solidFill>
                            <a:schemeClr val="bg1"/>
                          </a:solidFill>
                          <a:latin typeface="Cambria Math" panose="02040503050406030204" pitchFamily="18" charset="0"/>
                        </a:rPr>
                        <m:t>−0.01∗</m:t>
                      </m:r>
                      <m:r>
                        <m:rPr>
                          <m:sty m:val="p"/>
                        </m:rPr>
                        <a:rPr lang="en-US" sz="1400" b="0" i="0" smtClean="0">
                          <a:solidFill>
                            <a:schemeClr val="bg1"/>
                          </a:solidFill>
                          <a:latin typeface="Cambria Math" panose="02040503050406030204" pitchFamily="18" charset="0"/>
                        </a:rPr>
                        <m:t>Weight</m:t>
                      </m:r>
                      <m:r>
                        <a:rPr lang="en-US" sz="1400" b="0" i="0" smtClean="0">
                          <a:solidFill>
                            <a:schemeClr val="bg1"/>
                          </a:solidFill>
                          <a:latin typeface="Cambria Math" panose="02040503050406030204" pitchFamily="18" charset="0"/>
                        </a:rPr>
                        <m:t>+0.03∗</m:t>
                      </m:r>
                      <m:r>
                        <m:rPr>
                          <m:sty m:val="p"/>
                        </m:rPr>
                        <a:rPr lang="en-US" sz="1400" b="0" i="0" smtClean="0">
                          <a:solidFill>
                            <a:schemeClr val="bg1"/>
                          </a:solidFill>
                          <a:latin typeface="Cambria Math" panose="02040503050406030204" pitchFamily="18" charset="0"/>
                        </a:rPr>
                        <m:t>Wheelbase</m:t>
                      </m:r>
                    </m:oMath>
                  </m:oMathPara>
                </a14:m>
                <a:endParaRPr lang="en-US" dirty="0">
                  <a:solidFill>
                    <a:schemeClr val="bg1"/>
                  </a:solidFill>
                  <a:latin typeface="+mj-lt"/>
                </a:endParaRPr>
              </a:p>
            </p:txBody>
          </p:sp>
        </mc:Choice>
        <mc:Fallback xmlns="">
          <p:sp>
            <p:nvSpPr>
              <p:cNvPr id="7" name="TextBox 6">
                <a:extLst>
                  <a:ext uri="{FF2B5EF4-FFF2-40B4-BE49-F238E27FC236}">
                    <a16:creationId xmlns:a16="http://schemas.microsoft.com/office/drawing/2014/main" id="{4BF9B349-B4FA-40A9-FB7C-25948EEAC8BA}"/>
                  </a:ext>
                </a:extLst>
              </p:cNvPr>
              <p:cNvSpPr txBox="1">
                <a:spLocks noRot="1" noChangeAspect="1" noMove="1" noResize="1" noEditPoints="1" noAdjustHandles="1" noChangeArrowheads="1" noChangeShapeType="1" noTextEdit="1"/>
              </p:cNvSpPr>
              <p:nvPr/>
            </p:nvSpPr>
            <p:spPr>
              <a:xfrm>
                <a:off x="425450" y="4431890"/>
                <a:ext cx="8293100" cy="215444"/>
              </a:xfrm>
              <a:prstGeom prst="rect">
                <a:avLst/>
              </a:prstGeom>
              <a:blipFill>
                <a:blip r:embed="rId2"/>
                <a:stretch>
                  <a:fillRect b="-3428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240FAF9-D5EF-904C-7309-C6FC0B5AAEBF}"/>
              </a:ext>
            </a:extLst>
          </p:cNvPr>
          <p:cNvPicPr>
            <a:picLocks noChangeAspect="1"/>
          </p:cNvPicPr>
          <p:nvPr/>
        </p:nvPicPr>
        <p:blipFill>
          <a:blip r:embed="rId3"/>
          <a:stretch>
            <a:fillRect/>
          </a:stretch>
        </p:blipFill>
        <p:spPr>
          <a:xfrm>
            <a:off x="2381250" y="1251440"/>
            <a:ext cx="4381500" cy="2943225"/>
          </a:xfrm>
          <a:prstGeom prst="rect">
            <a:avLst/>
          </a:prstGeom>
        </p:spPr>
      </p:pic>
    </p:spTree>
    <p:extLst>
      <p:ext uri="{BB962C8B-B14F-4D97-AF65-F5344CB8AC3E}">
        <p14:creationId xmlns:p14="http://schemas.microsoft.com/office/powerpoint/2010/main" val="417026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4B79B-7BFE-033C-B7B1-D4A9A0DBEFA4}"/>
              </a:ext>
            </a:extLst>
          </p:cNvPr>
          <p:cNvSpPr>
            <a:spLocks noGrp="1"/>
          </p:cNvSpPr>
          <p:nvPr>
            <p:ph type="title"/>
          </p:nvPr>
        </p:nvSpPr>
        <p:spPr/>
        <p:txBody>
          <a:bodyPr>
            <a:normAutofit fontScale="90000"/>
          </a:bodyPr>
          <a:lstStyle/>
          <a:p>
            <a:r>
              <a:rPr lang="en-US" dirty="0"/>
              <a:t>Initial Model</a:t>
            </a:r>
          </a:p>
        </p:txBody>
      </p:sp>
      <p:sp>
        <p:nvSpPr>
          <p:cNvPr id="4" name="Text Placeholder 3">
            <a:extLst>
              <a:ext uri="{FF2B5EF4-FFF2-40B4-BE49-F238E27FC236}">
                <a16:creationId xmlns:a16="http://schemas.microsoft.com/office/drawing/2014/main" id="{349795E6-AA9E-54DC-F15B-567EDD8D8EA2}"/>
              </a:ext>
            </a:extLst>
          </p:cNvPr>
          <p:cNvSpPr>
            <a:spLocks noGrp="1"/>
          </p:cNvSpPr>
          <p:nvPr>
            <p:ph type="body" sz="quarter" idx="10"/>
          </p:nvPr>
        </p:nvSpPr>
        <p:spPr/>
        <p:txBody>
          <a:bodyPr/>
          <a:lstStyle/>
          <a:p>
            <a:r>
              <a:rPr lang="en-US" dirty="0"/>
              <a:t>Observations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BF9B349-B4FA-40A9-FB7C-25948EEAC8BA}"/>
                  </a:ext>
                </a:extLst>
              </p:cNvPr>
              <p:cNvSpPr txBox="1"/>
              <p:nvPr/>
            </p:nvSpPr>
            <p:spPr>
              <a:xfrm>
                <a:off x="425450" y="1625190"/>
                <a:ext cx="8293100" cy="215444"/>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rPr>
                        <m:t>𝑀𝑃𝐺</m:t>
                      </m:r>
                      <m:r>
                        <a:rPr lang="en-US" sz="1400" b="0" i="1" smtClean="0">
                          <a:solidFill>
                            <a:schemeClr val="bg1"/>
                          </a:solidFill>
                          <a:latin typeface="Cambria Math" panose="02040503050406030204" pitchFamily="18" charset="0"/>
                        </a:rPr>
                        <m:t>=30.4 −0.6∗</m:t>
                      </m:r>
                      <m:r>
                        <m:rPr>
                          <m:sty m:val="p"/>
                        </m:rPr>
                        <a:rPr lang="en-US" sz="1400" b="0" i="0" smtClean="0">
                          <a:solidFill>
                            <a:schemeClr val="bg1"/>
                          </a:solidFill>
                          <a:latin typeface="Cambria Math" panose="02040503050406030204" pitchFamily="18" charset="0"/>
                        </a:rPr>
                        <m:t>EngineSize</m:t>
                      </m:r>
                      <m:r>
                        <a:rPr lang="en-US" sz="1400" b="0" i="0" smtClean="0">
                          <a:solidFill>
                            <a:schemeClr val="bg1"/>
                          </a:solidFill>
                          <a:latin typeface="Cambria Math" panose="02040503050406030204" pitchFamily="18" charset="0"/>
                        </a:rPr>
                        <m:t> −0.1∗</m:t>
                      </m:r>
                      <m:r>
                        <m:rPr>
                          <m:sty m:val="p"/>
                        </m:rPr>
                        <a:rPr lang="en-US" sz="1400" b="0" i="0" smtClean="0">
                          <a:solidFill>
                            <a:schemeClr val="bg1"/>
                          </a:solidFill>
                          <a:latin typeface="Cambria Math" panose="02040503050406030204" pitchFamily="18" charset="0"/>
                        </a:rPr>
                        <m:t>Horsepower</m:t>
                      </m:r>
                      <m:r>
                        <a:rPr lang="en-US" sz="1400" b="0" i="0" smtClean="0">
                          <a:solidFill>
                            <a:schemeClr val="bg1"/>
                          </a:solidFill>
                          <a:latin typeface="Cambria Math" panose="02040503050406030204" pitchFamily="18" charset="0"/>
                        </a:rPr>
                        <m:t>+0.05∗</m:t>
                      </m:r>
                      <m:r>
                        <m:rPr>
                          <m:sty m:val="p"/>
                        </m:rPr>
                        <a:rPr lang="en-US" sz="1400" b="0" i="0" smtClean="0">
                          <a:solidFill>
                            <a:schemeClr val="bg1"/>
                          </a:solidFill>
                          <a:latin typeface="Cambria Math" panose="02040503050406030204" pitchFamily="18" charset="0"/>
                        </a:rPr>
                        <m:t>Length</m:t>
                      </m:r>
                      <m:r>
                        <a:rPr lang="en-US" sz="1400" b="0" i="0" smtClean="0">
                          <a:solidFill>
                            <a:schemeClr val="bg1"/>
                          </a:solidFill>
                          <a:latin typeface="Cambria Math" panose="02040503050406030204" pitchFamily="18" charset="0"/>
                        </a:rPr>
                        <m:t>−0.01∗</m:t>
                      </m:r>
                      <m:r>
                        <m:rPr>
                          <m:sty m:val="p"/>
                        </m:rPr>
                        <a:rPr lang="en-US" sz="1400" b="0" i="0" smtClean="0">
                          <a:solidFill>
                            <a:schemeClr val="bg1"/>
                          </a:solidFill>
                          <a:latin typeface="Cambria Math" panose="02040503050406030204" pitchFamily="18" charset="0"/>
                        </a:rPr>
                        <m:t>Weight</m:t>
                      </m:r>
                      <m:r>
                        <a:rPr lang="en-US" sz="1400" b="0" i="0" smtClean="0">
                          <a:solidFill>
                            <a:schemeClr val="bg1"/>
                          </a:solidFill>
                          <a:latin typeface="Cambria Math" panose="02040503050406030204" pitchFamily="18" charset="0"/>
                        </a:rPr>
                        <m:t>+0.03∗</m:t>
                      </m:r>
                      <m:r>
                        <m:rPr>
                          <m:sty m:val="p"/>
                        </m:rPr>
                        <a:rPr lang="en-US" sz="1400" b="0" i="0" smtClean="0">
                          <a:solidFill>
                            <a:schemeClr val="bg1"/>
                          </a:solidFill>
                          <a:latin typeface="Cambria Math" panose="02040503050406030204" pitchFamily="18" charset="0"/>
                        </a:rPr>
                        <m:t>Wheelbase</m:t>
                      </m:r>
                    </m:oMath>
                  </m:oMathPara>
                </a14:m>
                <a:endParaRPr lang="en-US" dirty="0">
                  <a:solidFill>
                    <a:schemeClr val="bg1"/>
                  </a:solidFill>
                  <a:latin typeface="+mj-lt"/>
                </a:endParaRPr>
              </a:p>
            </p:txBody>
          </p:sp>
        </mc:Choice>
        <mc:Fallback xmlns="">
          <p:sp>
            <p:nvSpPr>
              <p:cNvPr id="7" name="TextBox 6">
                <a:extLst>
                  <a:ext uri="{FF2B5EF4-FFF2-40B4-BE49-F238E27FC236}">
                    <a16:creationId xmlns:a16="http://schemas.microsoft.com/office/drawing/2014/main" id="{4BF9B349-B4FA-40A9-FB7C-25948EEAC8BA}"/>
                  </a:ext>
                </a:extLst>
              </p:cNvPr>
              <p:cNvSpPr txBox="1">
                <a:spLocks noRot="1" noChangeAspect="1" noMove="1" noResize="1" noEditPoints="1" noAdjustHandles="1" noChangeArrowheads="1" noChangeShapeType="1" noTextEdit="1"/>
              </p:cNvSpPr>
              <p:nvPr/>
            </p:nvSpPr>
            <p:spPr>
              <a:xfrm>
                <a:off x="425450" y="1625190"/>
                <a:ext cx="8293100" cy="215444"/>
              </a:xfrm>
              <a:prstGeom prst="rect">
                <a:avLst/>
              </a:prstGeom>
              <a:blipFill>
                <a:blip r:embed="rId2"/>
                <a:stretch>
                  <a:fillRect b="-3142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2272BFB9-FDC6-2D80-5BB7-13BB27CD5D64}"/>
              </a:ext>
            </a:extLst>
          </p:cNvPr>
          <p:cNvSpPr txBox="1"/>
          <p:nvPr/>
        </p:nvSpPr>
        <p:spPr>
          <a:xfrm>
            <a:off x="425450" y="2202418"/>
            <a:ext cx="8026400" cy="1754326"/>
          </a:xfrm>
          <a:prstGeom prst="rect">
            <a:avLst/>
          </a:prstGeom>
          <a:noFill/>
        </p:spPr>
        <p:txBody>
          <a:bodyPr wrap="square" rtlCol="0">
            <a:spAutoFit/>
          </a:bodyPr>
          <a:lstStyle/>
          <a:p>
            <a:pPr algn="l"/>
            <a:r>
              <a:rPr lang="en-US" dirty="0">
                <a:solidFill>
                  <a:schemeClr val="bg1"/>
                </a:solidFill>
                <a:latin typeface="+mj-lt"/>
              </a:rPr>
              <a:t>Clearly, we have a model with several highly correlated variables</a:t>
            </a:r>
          </a:p>
          <a:p>
            <a:pPr marL="285750" indent="-285750" algn="l">
              <a:buFont typeface="Arial" panose="020B0604020202020204" pitchFamily="34" charset="0"/>
              <a:buChar char="•"/>
            </a:pPr>
            <a:r>
              <a:rPr lang="en-US" dirty="0" err="1">
                <a:solidFill>
                  <a:schemeClr val="bg1"/>
                </a:solidFill>
                <a:latin typeface="+mj-lt"/>
              </a:rPr>
              <a:t>EngineSize</a:t>
            </a:r>
            <a:r>
              <a:rPr lang="en-US" dirty="0">
                <a:solidFill>
                  <a:schemeClr val="bg1"/>
                </a:solidFill>
                <a:latin typeface="+mj-lt"/>
              </a:rPr>
              <a:t> and Horsepower are strongly correlated and represent engine power</a:t>
            </a:r>
          </a:p>
          <a:p>
            <a:pPr marL="285750" indent="-285750" algn="l">
              <a:buFont typeface="Arial" panose="020B0604020202020204" pitchFamily="34" charset="0"/>
              <a:buChar char="•"/>
            </a:pPr>
            <a:r>
              <a:rPr lang="en-US" dirty="0">
                <a:solidFill>
                  <a:schemeClr val="bg1"/>
                </a:solidFill>
                <a:latin typeface="+mj-lt"/>
              </a:rPr>
              <a:t>Length, Weight, and </a:t>
            </a:r>
            <a:r>
              <a:rPr lang="en-US" dirty="0" err="1">
                <a:solidFill>
                  <a:schemeClr val="bg1"/>
                </a:solidFill>
                <a:latin typeface="+mj-lt"/>
              </a:rPr>
              <a:t>WheelBase</a:t>
            </a:r>
            <a:r>
              <a:rPr lang="en-US" dirty="0">
                <a:solidFill>
                  <a:schemeClr val="bg1"/>
                </a:solidFill>
                <a:latin typeface="+mj-lt"/>
              </a:rPr>
              <a:t> are strongly correlated and represent car size</a:t>
            </a:r>
          </a:p>
          <a:p>
            <a:pPr algn="l"/>
            <a:endParaRPr lang="en-US" dirty="0">
              <a:solidFill>
                <a:schemeClr val="bg1"/>
              </a:solidFill>
              <a:latin typeface="+mj-lt"/>
            </a:endParaRPr>
          </a:p>
          <a:p>
            <a:pPr algn="l"/>
            <a:r>
              <a:rPr lang="en-US" dirty="0">
                <a:solidFill>
                  <a:schemeClr val="bg1"/>
                </a:solidFill>
                <a:latin typeface="+mj-lt"/>
              </a:rPr>
              <a:t>We will return to the topic of refining this model to improve both performance and interpretability in module 4</a:t>
            </a:r>
          </a:p>
        </p:txBody>
      </p:sp>
    </p:spTree>
    <p:extLst>
      <p:ext uri="{BB962C8B-B14F-4D97-AF65-F5344CB8AC3E}">
        <p14:creationId xmlns:p14="http://schemas.microsoft.com/office/powerpoint/2010/main" val="58124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FD81D-C260-A573-00FB-11D1173E7CA0}"/>
              </a:ext>
            </a:extLst>
          </p:cNvPr>
          <p:cNvSpPr>
            <a:spLocks noGrp="1"/>
          </p:cNvSpPr>
          <p:nvPr>
            <p:ph type="title"/>
          </p:nvPr>
        </p:nvSpPr>
        <p:spPr/>
        <p:txBody>
          <a:bodyPr>
            <a:normAutofit fontScale="90000"/>
          </a:bodyPr>
          <a:lstStyle/>
          <a:p>
            <a:r>
              <a:rPr lang="en-US" dirty="0"/>
              <a:t>Initial Model</a:t>
            </a:r>
          </a:p>
        </p:txBody>
      </p:sp>
      <p:sp>
        <p:nvSpPr>
          <p:cNvPr id="4" name="Text Placeholder 3">
            <a:extLst>
              <a:ext uri="{FF2B5EF4-FFF2-40B4-BE49-F238E27FC236}">
                <a16:creationId xmlns:a16="http://schemas.microsoft.com/office/drawing/2014/main" id="{22BD3D8E-27D5-3BED-6C87-2E52142BFCF1}"/>
              </a:ext>
            </a:extLst>
          </p:cNvPr>
          <p:cNvSpPr>
            <a:spLocks noGrp="1"/>
          </p:cNvSpPr>
          <p:nvPr>
            <p:ph type="body" sz="quarter" idx="10"/>
          </p:nvPr>
        </p:nvSpPr>
        <p:spPr/>
        <p:txBody>
          <a:bodyPr/>
          <a:lstStyle/>
          <a:p>
            <a:r>
              <a:rPr lang="en-US" dirty="0"/>
              <a:t>Model Assessment</a:t>
            </a:r>
          </a:p>
        </p:txBody>
      </p:sp>
      <p:pic>
        <p:nvPicPr>
          <p:cNvPr id="6" name="Picture 5">
            <a:extLst>
              <a:ext uri="{FF2B5EF4-FFF2-40B4-BE49-F238E27FC236}">
                <a16:creationId xmlns:a16="http://schemas.microsoft.com/office/drawing/2014/main" id="{4F0A1CCF-50B9-B90D-843A-397460AD8DBE}"/>
              </a:ext>
            </a:extLst>
          </p:cNvPr>
          <p:cNvPicPr>
            <a:picLocks noChangeAspect="1"/>
          </p:cNvPicPr>
          <p:nvPr/>
        </p:nvPicPr>
        <p:blipFill>
          <a:blip r:embed="rId2"/>
          <a:stretch>
            <a:fillRect/>
          </a:stretch>
        </p:blipFill>
        <p:spPr>
          <a:xfrm>
            <a:off x="995362" y="1766887"/>
            <a:ext cx="7153275" cy="1609725"/>
          </a:xfrm>
          <a:prstGeom prst="rect">
            <a:avLst/>
          </a:prstGeom>
        </p:spPr>
      </p:pic>
    </p:spTree>
    <p:extLst>
      <p:ext uri="{BB962C8B-B14F-4D97-AF65-F5344CB8AC3E}">
        <p14:creationId xmlns:p14="http://schemas.microsoft.com/office/powerpoint/2010/main" val="209632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FD81D-C260-A573-00FB-11D1173E7CA0}"/>
              </a:ext>
            </a:extLst>
          </p:cNvPr>
          <p:cNvSpPr>
            <a:spLocks noGrp="1"/>
          </p:cNvSpPr>
          <p:nvPr>
            <p:ph type="title"/>
          </p:nvPr>
        </p:nvSpPr>
        <p:spPr/>
        <p:txBody>
          <a:bodyPr>
            <a:normAutofit fontScale="90000"/>
          </a:bodyPr>
          <a:lstStyle/>
          <a:p>
            <a:r>
              <a:rPr lang="en-US" dirty="0"/>
              <a:t>Initial Model</a:t>
            </a:r>
          </a:p>
        </p:txBody>
      </p:sp>
      <p:sp>
        <p:nvSpPr>
          <p:cNvPr id="4" name="Text Placeholder 3">
            <a:extLst>
              <a:ext uri="{FF2B5EF4-FFF2-40B4-BE49-F238E27FC236}">
                <a16:creationId xmlns:a16="http://schemas.microsoft.com/office/drawing/2014/main" id="{22BD3D8E-27D5-3BED-6C87-2E52142BFCF1}"/>
              </a:ext>
            </a:extLst>
          </p:cNvPr>
          <p:cNvSpPr>
            <a:spLocks noGrp="1"/>
          </p:cNvSpPr>
          <p:nvPr>
            <p:ph type="body" sz="quarter" idx="10"/>
          </p:nvPr>
        </p:nvSpPr>
        <p:spPr/>
        <p:txBody>
          <a:bodyPr/>
          <a:lstStyle/>
          <a:p>
            <a:r>
              <a:rPr lang="en-US" dirty="0"/>
              <a:t>Residuals Plot</a:t>
            </a:r>
          </a:p>
        </p:txBody>
      </p:sp>
      <p:pic>
        <p:nvPicPr>
          <p:cNvPr id="8" name="Picture 7">
            <a:extLst>
              <a:ext uri="{FF2B5EF4-FFF2-40B4-BE49-F238E27FC236}">
                <a16:creationId xmlns:a16="http://schemas.microsoft.com/office/drawing/2014/main" id="{FF457A41-DAA6-18BA-BDC3-39F48E106516}"/>
              </a:ext>
            </a:extLst>
          </p:cNvPr>
          <p:cNvPicPr>
            <a:picLocks noChangeAspect="1"/>
          </p:cNvPicPr>
          <p:nvPr/>
        </p:nvPicPr>
        <p:blipFill>
          <a:blip r:embed="rId2"/>
          <a:stretch>
            <a:fillRect/>
          </a:stretch>
        </p:blipFill>
        <p:spPr>
          <a:xfrm>
            <a:off x="2471086" y="1263152"/>
            <a:ext cx="3896821" cy="3528881"/>
          </a:xfrm>
          <a:prstGeom prst="rect">
            <a:avLst/>
          </a:prstGeom>
        </p:spPr>
      </p:pic>
    </p:spTree>
    <p:extLst>
      <p:ext uri="{BB962C8B-B14F-4D97-AF65-F5344CB8AC3E}">
        <p14:creationId xmlns:p14="http://schemas.microsoft.com/office/powerpoint/2010/main" val="155285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E94919-B537-44DE-91D6-B7B0BE6E7BC2}"/>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53FEEC40-9822-4516-AF35-E2189AA70DDB}"/>
              </a:ext>
            </a:extLst>
          </p:cNvPr>
          <p:cNvSpPr>
            <a:spLocks noGrp="1"/>
          </p:cNvSpPr>
          <p:nvPr>
            <p:ph type="body" sz="quarter" idx="10"/>
          </p:nvPr>
        </p:nvSpPr>
        <p:spPr/>
        <p:txBody>
          <a:bodyPr/>
          <a:lstStyle/>
          <a:p>
            <a:r>
              <a:rPr lang="en-US" dirty="0"/>
              <a:t>Incorporating Categorical Predictors</a:t>
            </a:r>
          </a:p>
        </p:txBody>
      </p:sp>
    </p:spTree>
    <p:extLst>
      <p:ext uri="{BB962C8B-B14F-4D97-AF65-F5344CB8AC3E}">
        <p14:creationId xmlns:p14="http://schemas.microsoft.com/office/powerpoint/2010/main" val="352904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B6FD19-2F44-E940-A914-1677C14C3EB2}"/>
              </a:ext>
            </a:extLst>
          </p:cNvPr>
          <p:cNvPicPr>
            <a:picLocks noChangeAspect="1"/>
          </p:cNvPicPr>
          <p:nvPr/>
        </p:nvPicPr>
        <p:blipFill>
          <a:blip r:embed="rId2"/>
          <a:stretch>
            <a:fillRect/>
          </a:stretch>
        </p:blipFill>
        <p:spPr>
          <a:xfrm>
            <a:off x="1415182" y="1796092"/>
            <a:ext cx="5959224" cy="3073564"/>
          </a:xfrm>
          <a:prstGeom prst="rect">
            <a:avLst/>
          </a:prstGeom>
        </p:spPr>
      </p:pic>
      <p:sp>
        <p:nvSpPr>
          <p:cNvPr id="4" name="Title 3">
            <a:extLst>
              <a:ext uri="{FF2B5EF4-FFF2-40B4-BE49-F238E27FC236}">
                <a16:creationId xmlns:a16="http://schemas.microsoft.com/office/drawing/2014/main" id="{026312CF-26D3-4F18-B3B3-BB6054EE9A6B}"/>
              </a:ext>
            </a:extLst>
          </p:cNvPr>
          <p:cNvSpPr>
            <a:spLocks noGrp="1"/>
          </p:cNvSpPr>
          <p:nvPr>
            <p:ph type="title"/>
          </p:nvPr>
        </p:nvSpPr>
        <p:spPr/>
        <p:txBody>
          <a:bodyPr>
            <a:normAutofit fontScale="90000"/>
          </a:bodyPr>
          <a:lstStyle/>
          <a:p>
            <a:r>
              <a:rPr lang="en-US" dirty="0"/>
              <a:t>Cars Dataset</a:t>
            </a:r>
          </a:p>
        </p:txBody>
      </p:sp>
      <p:sp>
        <p:nvSpPr>
          <p:cNvPr id="6" name="TextBox 5">
            <a:extLst>
              <a:ext uri="{FF2B5EF4-FFF2-40B4-BE49-F238E27FC236}">
                <a16:creationId xmlns:a16="http://schemas.microsoft.com/office/drawing/2014/main" id="{3D4CE0A4-2D76-4D6A-978F-4788F91A043D}"/>
              </a:ext>
            </a:extLst>
          </p:cNvPr>
          <p:cNvSpPr txBox="1"/>
          <p:nvPr/>
        </p:nvSpPr>
        <p:spPr>
          <a:xfrm>
            <a:off x="3145631" y="1067029"/>
            <a:ext cx="2852737" cy="276999"/>
          </a:xfrm>
          <a:prstGeom prst="rect">
            <a:avLst/>
          </a:prstGeom>
          <a:noFill/>
        </p:spPr>
        <p:txBody>
          <a:bodyPr wrap="square" rtlCol="0">
            <a:spAutoFit/>
          </a:bodyPr>
          <a:lstStyle/>
          <a:p>
            <a:pPr algn="l"/>
            <a:r>
              <a:rPr lang="en-US" sz="1200" dirty="0">
                <a:solidFill>
                  <a:schemeClr val="bg1"/>
                </a:solidFill>
                <a:latin typeface="+mj-lt"/>
              </a:rPr>
              <a:t>How do we add “</a:t>
            </a:r>
            <a:r>
              <a:rPr lang="en-US" sz="1200" dirty="0" err="1">
                <a:solidFill>
                  <a:schemeClr val="bg1"/>
                </a:solidFill>
                <a:latin typeface="+mj-lt"/>
              </a:rPr>
              <a:t>DriveTrain</a:t>
            </a:r>
            <a:r>
              <a:rPr lang="en-US" sz="1200" dirty="0">
                <a:solidFill>
                  <a:schemeClr val="bg1"/>
                </a:solidFill>
                <a:latin typeface="+mj-lt"/>
              </a:rPr>
              <a:t>” to our model?</a:t>
            </a:r>
          </a:p>
        </p:txBody>
      </p:sp>
      <p:cxnSp>
        <p:nvCxnSpPr>
          <p:cNvPr id="8" name="Straight Arrow Connector 7">
            <a:extLst>
              <a:ext uri="{FF2B5EF4-FFF2-40B4-BE49-F238E27FC236}">
                <a16:creationId xmlns:a16="http://schemas.microsoft.com/office/drawing/2014/main" id="{73C03D9F-B6B5-400C-B546-0FB0B0B544B3}"/>
              </a:ext>
            </a:extLst>
          </p:cNvPr>
          <p:cNvCxnSpPr>
            <a:cxnSpLocks/>
          </p:cNvCxnSpPr>
          <p:nvPr/>
        </p:nvCxnSpPr>
        <p:spPr>
          <a:xfrm flipH="1">
            <a:off x="2012996" y="1344028"/>
            <a:ext cx="1329486" cy="1057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7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CB6B-1957-41D1-8C2F-EA05ED293F09}"/>
              </a:ext>
            </a:extLst>
          </p:cNvPr>
          <p:cNvSpPr>
            <a:spLocks noGrp="1"/>
          </p:cNvSpPr>
          <p:nvPr>
            <p:ph type="title"/>
          </p:nvPr>
        </p:nvSpPr>
        <p:spPr/>
        <p:txBody>
          <a:bodyPr>
            <a:normAutofit fontScale="90000"/>
          </a:bodyPr>
          <a:lstStyle/>
          <a:p>
            <a:r>
              <a:rPr lang="en-US" dirty="0"/>
              <a:t>Incorporating Categorical Predictors</a:t>
            </a:r>
          </a:p>
        </p:txBody>
      </p:sp>
      <p:sp>
        <p:nvSpPr>
          <p:cNvPr id="4" name="Content Placeholder 3">
            <a:extLst>
              <a:ext uri="{FF2B5EF4-FFF2-40B4-BE49-F238E27FC236}">
                <a16:creationId xmlns:a16="http://schemas.microsoft.com/office/drawing/2014/main" id="{26D1176E-30D4-4FE4-B24E-C99A34722E15}"/>
              </a:ext>
            </a:extLst>
          </p:cNvPr>
          <p:cNvSpPr>
            <a:spLocks noGrp="1"/>
          </p:cNvSpPr>
          <p:nvPr>
            <p:ph idx="1"/>
          </p:nvPr>
        </p:nvSpPr>
        <p:spPr/>
        <p:txBody>
          <a:bodyPr>
            <a:normAutofit/>
          </a:bodyPr>
          <a:lstStyle/>
          <a:p>
            <a:pPr marL="0" indent="0">
              <a:buNone/>
            </a:pPr>
            <a:r>
              <a:rPr lang="en-US" dirty="0"/>
              <a:t>Sometimes we wish to include categorical attributes as independent variables in a regression</a:t>
            </a:r>
          </a:p>
          <a:p>
            <a:endParaRPr lang="en-US" dirty="0"/>
          </a:p>
          <a:p>
            <a:pPr marL="0" indent="0">
              <a:buNone/>
            </a:pPr>
            <a:r>
              <a:rPr lang="en-US" dirty="0"/>
              <a:t>Example:  investigating differences in height between men and women</a:t>
            </a:r>
          </a:p>
          <a:p>
            <a:pPr marL="0" indent="0">
              <a:buNone/>
            </a:pPr>
            <a:endParaRPr lang="en-US" dirty="0"/>
          </a:p>
          <a:p>
            <a:r>
              <a:rPr lang="en-US" dirty="0"/>
              <a:t>We create a new variable:</a:t>
            </a:r>
          </a:p>
          <a:p>
            <a:endParaRPr lang="en-US" dirty="0"/>
          </a:p>
          <a:p>
            <a:endParaRPr lang="en-US" dirty="0"/>
          </a:p>
          <a:p>
            <a:r>
              <a:rPr lang="en-US" dirty="0"/>
              <a:t>With a resulting model:</a:t>
            </a:r>
          </a:p>
        </p:txBody>
      </p:sp>
      <p:sp>
        <p:nvSpPr>
          <p:cNvPr id="7" name="Text Placeholder 6">
            <a:extLst>
              <a:ext uri="{FF2B5EF4-FFF2-40B4-BE49-F238E27FC236}">
                <a16:creationId xmlns:a16="http://schemas.microsoft.com/office/drawing/2014/main" id="{25A79077-9358-F5B0-F405-0238E334DCB2}"/>
              </a:ext>
            </a:extLst>
          </p:cNvPr>
          <p:cNvSpPr>
            <a:spLocks noGrp="1"/>
          </p:cNvSpPr>
          <p:nvPr>
            <p:ph type="body" sz="quarter" idx="10"/>
          </p:nvPr>
        </p:nvSpPr>
        <p:spPr/>
        <p:txBody>
          <a:bodyPr/>
          <a:lstStyle/>
          <a:p>
            <a:r>
              <a:rPr lang="en-US" dirty="0"/>
              <a:t>Binary Categories</a:t>
            </a:r>
          </a:p>
        </p:txBody>
      </p:sp>
      <p:sp>
        <p:nvSpPr>
          <p:cNvPr id="3" name="Slide Number Placeholder 2">
            <a:extLst>
              <a:ext uri="{FF2B5EF4-FFF2-40B4-BE49-F238E27FC236}">
                <a16:creationId xmlns:a16="http://schemas.microsoft.com/office/drawing/2014/main" id="{112BA4F8-A4B7-4752-9078-CD8BBDB9AC70}"/>
              </a:ext>
            </a:extLst>
          </p:cNvPr>
          <p:cNvSpPr>
            <a:spLocks noGrp="1"/>
          </p:cNvSpPr>
          <p:nvPr>
            <p:ph type="sldNum" sz="quarter" idx="4294967295"/>
          </p:nvPr>
        </p:nvSpPr>
        <p:spPr>
          <a:xfrm>
            <a:off x="0" y="0"/>
            <a:ext cx="0" cy="0"/>
          </a:xfrm>
        </p:spPr>
        <p:txBody>
          <a:bodyPr/>
          <a:lstStyle/>
          <a:p>
            <a:fld id="{6E61BB2A-F643-4BC4-A7C3-7339FD5A6B19}" type="slidenum">
              <a:rPr lang="en-US" smtClean="0"/>
              <a:pPr/>
              <a:t>108</a:t>
            </a:fld>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2BBB27C-18A1-43E1-AE5C-E6BBD7D80330}"/>
                  </a:ext>
                </a:extLst>
              </p:cNvPr>
              <p:cNvSpPr txBox="1"/>
              <p:nvPr/>
            </p:nvSpPr>
            <p:spPr>
              <a:xfrm>
                <a:off x="4010302" y="2922532"/>
                <a:ext cx="3364046" cy="71942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ea typeface="Cambria Math" pitchFamily="18" charset="0"/>
                            </a:rPr>
                          </m:ctrlPr>
                        </m:sSubPr>
                        <m:e>
                          <m:r>
                            <a:rPr lang="en-US" b="0" i="1" smtClean="0">
                              <a:solidFill>
                                <a:schemeClr val="bg1"/>
                              </a:solidFill>
                              <a:latin typeface="Cambria Math" panose="02040503050406030204" pitchFamily="18" charset="0"/>
                              <a:ea typeface="Cambria Math" pitchFamily="18" charset="0"/>
                            </a:rPr>
                            <m:t>𝑥</m:t>
                          </m:r>
                        </m:e>
                        <m:sub>
                          <m:r>
                            <a:rPr lang="en-US" b="0" i="1" smtClean="0">
                              <a:solidFill>
                                <a:schemeClr val="bg1"/>
                              </a:solidFill>
                              <a:latin typeface="Cambria Math" panose="02040503050406030204" pitchFamily="18" charset="0"/>
                              <a:ea typeface="Cambria Math" pitchFamily="18" charset="0"/>
                            </a:rPr>
                            <m:t>𝑖</m:t>
                          </m:r>
                        </m:sub>
                      </m:sSub>
                      <m:r>
                        <a:rPr lang="en-US" b="0" i="1" smtClean="0">
                          <a:solidFill>
                            <a:schemeClr val="bg1"/>
                          </a:solidFill>
                          <a:latin typeface="Cambria Math" panose="02040503050406030204" pitchFamily="18" charset="0"/>
                          <a:ea typeface="Cambria Math" pitchFamily="18" charset="0"/>
                        </a:rPr>
                        <m:t>=</m:t>
                      </m:r>
                      <m:d>
                        <m:dPr>
                          <m:begChr m:val="{"/>
                          <m:endChr m:val=""/>
                          <m:ctrlPr>
                            <a:rPr lang="en-US" b="0" i="1" smtClean="0">
                              <a:solidFill>
                                <a:schemeClr val="bg1"/>
                              </a:solidFill>
                              <a:latin typeface="Cambria Math" panose="02040503050406030204" pitchFamily="18" charset="0"/>
                              <a:ea typeface="Cambria Math" pitchFamily="18" charset="0"/>
                            </a:rPr>
                          </m:ctrlPr>
                        </m:dPr>
                        <m:e>
                          <m:m>
                            <m:mPr>
                              <m:mcs>
                                <m:mc>
                                  <m:mcPr>
                                    <m:count m:val="1"/>
                                    <m:mcJc m:val="center"/>
                                  </m:mcPr>
                                </m:mc>
                              </m:mcs>
                              <m:ctrlPr>
                                <a:rPr lang="en-US" b="0" i="1" smtClean="0">
                                  <a:solidFill>
                                    <a:schemeClr val="bg1"/>
                                  </a:solidFill>
                                  <a:latin typeface="Cambria Math" panose="02040503050406030204" pitchFamily="18" charset="0"/>
                                  <a:ea typeface="Cambria Math" pitchFamily="18" charset="0"/>
                                </a:rPr>
                              </m:ctrlPr>
                            </m:mPr>
                            <m:mr>
                              <m:e>
                                <m:r>
                                  <m:rPr>
                                    <m:brk m:alnAt="7"/>
                                  </m:rPr>
                                  <a:rPr lang="en-US" b="0" i="1" smtClean="0">
                                    <a:solidFill>
                                      <a:schemeClr val="bg1"/>
                                    </a:solidFill>
                                    <a:latin typeface="Cambria Math" panose="02040503050406030204" pitchFamily="18" charset="0"/>
                                    <a:ea typeface="Cambria Math" pitchFamily="18" charset="0"/>
                                  </a:rPr>
                                  <m:t>1</m:t>
                                </m:r>
                                <m:r>
                                  <a:rPr lang="en-US" b="0" i="1" smtClean="0">
                                    <a:solidFill>
                                      <a:schemeClr val="bg1"/>
                                    </a:solidFill>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𝑖𝑓</m:t>
                                </m:r>
                                <m:r>
                                  <a:rPr lang="en-US" b="0" i="1" smtClean="0">
                                    <a:solidFill>
                                      <a:schemeClr val="bg1"/>
                                    </a:solidFill>
                                    <a:latin typeface="Cambria Math" panose="02040503050406030204" pitchFamily="18" charset="0"/>
                                    <a:ea typeface="Cambria Math" pitchFamily="18" charset="0"/>
                                  </a:rPr>
                                  <m:t> </m:t>
                                </m:r>
                                <m:sSup>
                                  <m:sSupPr>
                                    <m:ctrlPr>
                                      <a:rPr lang="en-US" b="0" i="1" smtClean="0">
                                        <a:solidFill>
                                          <a:schemeClr val="bg1"/>
                                        </a:solidFill>
                                        <a:latin typeface="Cambria Math" panose="02040503050406030204" pitchFamily="18" charset="0"/>
                                        <a:ea typeface="Cambria Math" pitchFamily="18" charset="0"/>
                                      </a:rPr>
                                    </m:ctrlPr>
                                  </m:sSupPr>
                                  <m:e>
                                    <m:r>
                                      <a:rPr lang="en-US" b="0" i="1" smtClean="0">
                                        <a:solidFill>
                                          <a:schemeClr val="bg1"/>
                                        </a:solidFill>
                                        <a:latin typeface="Cambria Math" panose="02040503050406030204" pitchFamily="18" charset="0"/>
                                        <a:ea typeface="Cambria Math" pitchFamily="18" charset="0"/>
                                      </a:rPr>
                                      <m:t>𝑖</m:t>
                                    </m:r>
                                  </m:e>
                                  <m:sup>
                                    <m:r>
                                      <a:rPr lang="en-US" b="0" i="1" smtClean="0">
                                        <a:solidFill>
                                          <a:schemeClr val="bg1"/>
                                        </a:solidFill>
                                        <a:latin typeface="Cambria Math" panose="02040503050406030204" pitchFamily="18" charset="0"/>
                                        <a:ea typeface="Cambria Math" pitchFamily="18" charset="0"/>
                                      </a:rPr>
                                      <m:t>𝑡h</m:t>
                                    </m:r>
                                  </m:sup>
                                </m:sSup>
                                <m:r>
                                  <m:rPr>
                                    <m:brk m:alnAt="7"/>
                                  </m:rPr>
                                  <a:rPr lang="en-US" b="0" i="1" smtClean="0">
                                    <a:solidFill>
                                      <a:schemeClr val="bg1"/>
                                    </a:solidFill>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𝑝𝑒𝑟𝑠𝑜𝑛</m:t>
                                </m:r>
                                <m:r>
                                  <a:rPr lang="en-US" b="0" i="1" smtClean="0">
                                    <a:solidFill>
                                      <a:schemeClr val="bg1"/>
                                    </a:solidFill>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𝑖𝑠</m:t>
                                </m:r>
                                <m:r>
                                  <a:rPr lang="en-US" b="0" i="1" smtClean="0">
                                    <a:solidFill>
                                      <a:schemeClr val="bg1"/>
                                    </a:solidFill>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𝑓𝑒𝑚𝑎𝑙𝑒</m:t>
                                </m:r>
                                <m:r>
                                  <a:rPr lang="en-US" b="0" i="1" smtClean="0">
                                    <a:solidFill>
                                      <a:schemeClr val="bg1"/>
                                    </a:solidFill>
                                    <a:latin typeface="Cambria Math" panose="02040503050406030204" pitchFamily="18" charset="0"/>
                                    <a:ea typeface="Cambria Math" pitchFamily="18" charset="0"/>
                                  </a:rPr>
                                  <m:t> </m:t>
                                </m:r>
                              </m:e>
                            </m:mr>
                            <m:mr>
                              <m:e>
                                <m:r>
                                  <a:rPr lang="en-US" b="0" i="1" smtClean="0">
                                    <a:solidFill>
                                      <a:schemeClr val="bg1"/>
                                    </a:solidFill>
                                    <a:latin typeface="Cambria Math" panose="02040503050406030204" pitchFamily="18" charset="0"/>
                                    <a:ea typeface="Cambria Math" pitchFamily="18" charset="0"/>
                                  </a:rPr>
                                  <m:t>0 </m:t>
                                </m:r>
                                <m:r>
                                  <a:rPr lang="en-US" b="0" i="1" smtClean="0">
                                    <a:solidFill>
                                      <a:schemeClr val="bg1"/>
                                    </a:solidFill>
                                    <a:latin typeface="Cambria Math" panose="02040503050406030204" pitchFamily="18" charset="0"/>
                                    <a:ea typeface="Cambria Math" pitchFamily="18" charset="0"/>
                                  </a:rPr>
                                  <m:t>𝑖𝑓</m:t>
                                </m:r>
                                <m:r>
                                  <a:rPr lang="en-US" b="0" i="1" smtClean="0">
                                    <a:solidFill>
                                      <a:schemeClr val="bg1"/>
                                    </a:solidFill>
                                    <a:latin typeface="Cambria Math" panose="02040503050406030204" pitchFamily="18" charset="0"/>
                                    <a:ea typeface="Cambria Math" pitchFamily="18" charset="0"/>
                                  </a:rPr>
                                  <m:t> </m:t>
                                </m:r>
                                <m:sSup>
                                  <m:sSupPr>
                                    <m:ctrlPr>
                                      <a:rPr lang="en-US" i="1">
                                        <a:solidFill>
                                          <a:schemeClr val="bg1"/>
                                        </a:solidFill>
                                        <a:latin typeface="Cambria Math" panose="02040503050406030204" pitchFamily="18" charset="0"/>
                                        <a:ea typeface="Cambria Math" pitchFamily="18" charset="0"/>
                                      </a:rPr>
                                    </m:ctrlPr>
                                  </m:sSupPr>
                                  <m:e>
                                    <m:r>
                                      <a:rPr lang="en-US" i="1">
                                        <a:solidFill>
                                          <a:schemeClr val="bg1"/>
                                        </a:solidFill>
                                        <a:latin typeface="Cambria Math" panose="02040503050406030204" pitchFamily="18" charset="0"/>
                                        <a:ea typeface="Cambria Math" pitchFamily="18" charset="0"/>
                                      </a:rPr>
                                      <m:t>𝑖</m:t>
                                    </m:r>
                                  </m:e>
                                  <m:sup>
                                    <m:r>
                                      <a:rPr lang="en-US" i="1">
                                        <a:solidFill>
                                          <a:schemeClr val="bg1"/>
                                        </a:solidFill>
                                        <a:latin typeface="Cambria Math" panose="02040503050406030204" pitchFamily="18" charset="0"/>
                                        <a:ea typeface="Cambria Math" pitchFamily="18" charset="0"/>
                                      </a:rPr>
                                      <m:t>𝑡h</m:t>
                                    </m:r>
                                  </m:sup>
                                </m:sSup>
                                <m:r>
                                  <a:rPr lang="en-US" b="0" i="1" smtClean="0">
                                    <a:solidFill>
                                      <a:schemeClr val="bg1"/>
                                    </a:solidFill>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𝑝𝑒𝑟𝑠𝑜𝑛</m:t>
                                </m:r>
                                <m:r>
                                  <a:rPr lang="en-US" b="0" i="1" smtClean="0">
                                    <a:solidFill>
                                      <a:schemeClr val="bg1"/>
                                    </a:solidFill>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𝑖𝑠</m:t>
                                </m:r>
                                <m:r>
                                  <a:rPr lang="en-US" b="0" i="1" smtClean="0">
                                    <a:solidFill>
                                      <a:schemeClr val="bg1"/>
                                    </a:solidFill>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𝑚𝑎𝑙𝑒</m:t>
                                </m:r>
                              </m:e>
                            </m:mr>
                          </m:m>
                        </m:e>
                      </m:d>
                    </m:oMath>
                  </m:oMathPara>
                </a14:m>
                <a:endParaRPr lang="en-US" dirty="0">
                  <a:latin typeface="Cambria Math" pitchFamily="18" charset="0"/>
                  <a:ea typeface="Cambria Math" pitchFamily="18" charset="0"/>
                </a:endParaRPr>
              </a:p>
            </p:txBody>
          </p:sp>
        </mc:Choice>
        <mc:Fallback>
          <p:sp>
            <p:nvSpPr>
              <p:cNvPr id="5" name="TextBox 4">
                <a:extLst>
                  <a:ext uri="{FF2B5EF4-FFF2-40B4-BE49-F238E27FC236}">
                    <a16:creationId xmlns:a16="http://schemas.microsoft.com/office/drawing/2014/main" id="{52BBB27C-18A1-43E1-AE5C-E6BBD7D80330}"/>
                  </a:ext>
                </a:extLst>
              </p:cNvPr>
              <p:cNvSpPr txBox="1">
                <a:spLocks noRot="1" noChangeAspect="1" noMove="1" noResize="1" noEditPoints="1" noAdjustHandles="1" noChangeArrowheads="1" noChangeShapeType="1" noTextEdit="1"/>
              </p:cNvSpPr>
              <p:nvPr/>
            </p:nvSpPr>
            <p:spPr>
              <a:xfrm>
                <a:off x="4010302" y="2922532"/>
                <a:ext cx="3364046" cy="71942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B87A51A-7815-489A-B866-D13FB8EBDF92}"/>
                  </a:ext>
                </a:extLst>
              </p:cNvPr>
              <p:cNvSpPr txBox="1"/>
              <p:nvPr/>
            </p:nvSpPr>
            <p:spPr>
              <a:xfrm>
                <a:off x="3844336" y="4048962"/>
                <a:ext cx="4815766" cy="7194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ea typeface="Cambria Math" pitchFamily="18" charset="0"/>
                            </a:rPr>
                          </m:ctrlPr>
                        </m:sSubPr>
                        <m:e>
                          <m:r>
                            <a:rPr lang="en-US" b="0" i="1" smtClean="0">
                              <a:solidFill>
                                <a:schemeClr val="bg1"/>
                              </a:solidFill>
                              <a:latin typeface="Cambria Math" panose="02040503050406030204" pitchFamily="18" charset="0"/>
                              <a:ea typeface="Cambria Math" pitchFamily="18" charset="0"/>
                            </a:rPr>
                            <m:t>𝑦</m:t>
                          </m:r>
                        </m:e>
                        <m:sub>
                          <m:r>
                            <a:rPr lang="en-US" b="0" i="1" smtClean="0">
                              <a:solidFill>
                                <a:schemeClr val="bg1"/>
                              </a:solidFill>
                              <a:latin typeface="Cambria Math" panose="02040503050406030204" pitchFamily="18" charset="0"/>
                              <a:ea typeface="Cambria Math" pitchFamily="18" charset="0"/>
                            </a:rPr>
                            <m:t>𝑖</m:t>
                          </m:r>
                        </m:sub>
                      </m:sSub>
                      <m:r>
                        <a:rPr lang="en-US" b="0" i="1" smtClean="0">
                          <a:solidFill>
                            <a:schemeClr val="bg1"/>
                          </a:solidFill>
                          <a:latin typeface="Cambria Math" panose="02040503050406030204" pitchFamily="18" charset="0"/>
                          <a:ea typeface="Cambria Math" pitchFamily="18" charset="0"/>
                        </a:rPr>
                        <m:t>=</m:t>
                      </m:r>
                      <m:r>
                        <a:rPr lang="en-US" b="0" i="0" smtClean="0">
                          <a:solidFill>
                            <a:schemeClr val="bg1"/>
                          </a:solidFill>
                          <a:latin typeface="Cambria Math" panose="02040503050406030204" pitchFamily="18" charset="0"/>
                          <a:ea typeface="Cambria Math" pitchFamily="18" charset="0"/>
                        </a:rPr>
                        <m:t> </m:t>
                      </m:r>
                      <m:d>
                        <m:dPr>
                          <m:begChr m:val="{"/>
                          <m:endChr m:val=""/>
                          <m:ctrlPr>
                            <a:rPr lang="en-US" b="0" i="1" smtClean="0">
                              <a:solidFill>
                                <a:schemeClr val="bg1"/>
                              </a:solidFill>
                              <a:latin typeface="Cambria Math" panose="02040503050406030204" pitchFamily="18" charset="0"/>
                              <a:ea typeface="Cambria Math" pitchFamily="18" charset="0"/>
                            </a:rPr>
                          </m:ctrlPr>
                        </m:dPr>
                        <m:e>
                          <m:m>
                            <m:mPr>
                              <m:mcs>
                                <m:mc>
                                  <m:mcPr>
                                    <m:count m:val="1"/>
                                    <m:mcJc m:val="center"/>
                                  </m:mcPr>
                                </m:mc>
                              </m:mcs>
                              <m:ctrlPr>
                                <a:rPr lang="en-US" b="0" i="1" smtClean="0">
                                  <a:solidFill>
                                    <a:schemeClr val="bg1"/>
                                  </a:solidFill>
                                  <a:latin typeface="Cambria Math" panose="02040503050406030204" pitchFamily="18" charset="0"/>
                                  <a:ea typeface="Cambria Math" pitchFamily="18" charset="0"/>
                                </a:rPr>
                              </m:ctrlPr>
                            </m:mPr>
                            <m:mr>
                              <m:e>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i="1">
                                        <a:solidFill>
                                          <a:schemeClr val="bg1"/>
                                        </a:solidFill>
                                        <a:latin typeface="Cambria Math" panose="02040503050406030204" pitchFamily="18" charset="0"/>
                                        <a:ea typeface="Cambria Math" pitchFamily="18" charset="0"/>
                                      </a:rPr>
                                      <m:t>0</m:t>
                                    </m:r>
                                  </m:sub>
                                </m:sSub>
                                <m:r>
                                  <a:rPr lang="en-US" i="1">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1</m:t>
                                    </m:r>
                                  </m:sub>
                                </m:sSub>
                                <m:r>
                                  <a:rPr lang="en-US" b="0" i="1" smtClean="0">
                                    <a:solidFill>
                                      <a:schemeClr val="bg1"/>
                                    </a:solidFill>
                                    <a:latin typeface="Cambria Math" panose="02040503050406030204" pitchFamily="18" charset="0"/>
                                    <a:ea typeface="Cambria Math" pitchFamily="18" charset="0"/>
                                  </a:rPr>
                                  <m:t>+</m:t>
                                </m:r>
                                <m:sSub>
                                  <m:sSubPr>
                                    <m:ctrlPr>
                                      <a:rPr lang="en-US" b="0" i="1" smtClean="0">
                                        <a:solidFill>
                                          <a:schemeClr val="bg1"/>
                                        </a:solidFill>
                                        <a:latin typeface="Cambria Math" panose="02040503050406030204" pitchFamily="18" charset="0"/>
                                        <a:ea typeface="Cambria Math" pitchFamily="18" charset="0"/>
                                      </a:rPr>
                                    </m:ctrlPr>
                                  </m:sSubPr>
                                  <m:e>
                                    <m:r>
                                      <a:rPr lang="en-US" b="0" i="1" smtClean="0">
                                        <a:solidFill>
                                          <a:schemeClr val="bg1"/>
                                        </a:solidFill>
                                        <a:latin typeface="Cambria Math" panose="02040503050406030204" pitchFamily="18" charset="0"/>
                                        <a:ea typeface="Cambria Math" pitchFamily="18" charset="0"/>
                                      </a:rPr>
                                      <m:t>𝜖</m:t>
                                    </m:r>
                                  </m:e>
                                  <m:sub>
                                    <m:r>
                                      <a:rPr lang="en-US" b="0" i="1" smtClean="0">
                                        <a:solidFill>
                                          <a:schemeClr val="bg1"/>
                                        </a:solidFill>
                                        <a:latin typeface="Cambria Math" panose="02040503050406030204" pitchFamily="18" charset="0"/>
                                        <a:ea typeface="Cambria Math" pitchFamily="18" charset="0"/>
                                      </a:rPr>
                                      <m:t>𝑖</m:t>
                                    </m:r>
                                  </m:sub>
                                </m:sSub>
                                <m:r>
                                  <a:rPr lang="en-US" b="0" i="1" smtClean="0">
                                    <a:solidFill>
                                      <a:schemeClr val="bg1"/>
                                    </a:solidFill>
                                    <a:latin typeface="Cambria Math" panose="02040503050406030204" pitchFamily="18" charset="0"/>
                                    <a:ea typeface="Cambria Math" pitchFamily="18" charset="0"/>
                                  </a:rPr>
                                  <m:t>     </m:t>
                                </m:r>
                                <m:r>
                                  <m:rPr>
                                    <m:brk m:alnAt="7"/>
                                  </m:rPr>
                                  <a:rPr lang="en-US" i="1">
                                    <a:solidFill>
                                      <a:schemeClr val="bg1"/>
                                    </a:solidFill>
                                    <a:latin typeface="Cambria Math" panose="02040503050406030204" pitchFamily="18" charset="0"/>
                                    <a:ea typeface="Cambria Math" pitchFamily="18" charset="0"/>
                                  </a:rPr>
                                  <m:t>𝑖</m:t>
                                </m:r>
                                <m:r>
                                  <a:rPr lang="en-US" i="1">
                                    <a:solidFill>
                                      <a:schemeClr val="bg1"/>
                                    </a:solidFill>
                                    <a:latin typeface="Cambria Math" panose="02040503050406030204" pitchFamily="18" charset="0"/>
                                    <a:ea typeface="Cambria Math" pitchFamily="18" charset="0"/>
                                  </a:rPr>
                                  <m:t>𝑓</m:t>
                                </m:r>
                                <m:r>
                                  <a:rPr lang="en-US" i="1">
                                    <a:solidFill>
                                      <a:schemeClr val="bg1"/>
                                    </a:solidFill>
                                    <a:latin typeface="Cambria Math" panose="02040503050406030204" pitchFamily="18" charset="0"/>
                                    <a:ea typeface="Cambria Math" pitchFamily="18" charset="0"/>
                                  </a:rPr>
                                  <m:t> </m:t>
                                </m:r>
                                <m:sSup>
                                  <m:sSupPr>
                                    <m:ctrlPr>
                                      <a:rPr lang="en-US" i="1">
                                        <a:solidFill>
                                          <a:schemeClr val="bg1"/>
                                        </a:solidFill>
                                        <a:latin typeface="Cambria Math" panose="02040503050406030204" pitchFamily="18" charset="0"/>
                                        <a:ea typeface="Cambria Math" pitchFamily="18" charset="0"/>
                                      </a:rPr>
                                    </m:ctrlPr>
                                  </m:sSupPr>
                                  <m:e>
                                    <m:r>
                                      <a:rPr lang="en-US" i="1">
                                        <a:solidFill>
                                          <a:schemeClr val="bg1"/>
                                        </a:solidFill>
                                        <a:latin typeface="Cambria Math" panose="02040503050406030204" pitchFamily="18" charset="0"/>
                                        <a:ea typeface="Cambria Math" pitchFamily="18" charset="0"/>
                                      </a:rPr>
                                      <m:t>𝑖</m:t>
                                    </m:r>
                                  </m:e>
                                  <m:sup>
                                    <m:r>
                                      <a:rPr lang="en-US" i="1">
                                        <a:solidFill>
                                          <a:schemeClr val="bg1"/>
                                        </a:solidFill>
                                        <a:latin typeface="Cambria Math" panose="02040503050406030204" pitchFamily="18" charset="0"/>
                                        <a:ea typeface="Cambria Math" pitchFamily="18" charset="0"/>
                                      </a:rPr>
                                      <m:t>𝑡h</m:t>
                                    </m:r>
                                  </m:sup>
                                </m:sSup>
                                <m:r>
                                  <m:rPr>
                                    <m:brk m:alnAt="7"/>
                                  </m:rPr>
                                  <a:rPr lang="en-US" i="1">
                                    <a:solidFill>
                                      <a:schemeClr val="bg1"/>
                                    </a:solidFill>
                                    <a:latin typeface="Cambria Math" panose="02040503050406030204" pitchFamily="18" charset="0"/>
                                    <a:ea typeface="Cambria Math" pitchFamily="18" charset="0"/>
                                  </a:rPr>
                                  <m:t> </m:t>
                                </m:r>
                                <m:r>
                                  <a:rPr lang="en-US" i="1">
                                    <a:solidFill>
                                      <a:schemeClr val="bg1"/>
                                    </a:solidFill>
                                    <a:latin typeface="Cambria Math" panose="02040503050406030204" pitchFamily="18" charset="0"/>
                                    <a:ea typeface="Cambria Math" pitchFamily="18" charset="0"/>
                                  </a:rPr>
                                  <m:t>𝑝𝑒𝑟𝑠𝑜𝑛</m:t>
                                </m:r>
                                <m:r>
                                  <a:rPr lang="en-US" i="1">
                                    <a:solidFill>
                                      <a:schemeClr val="bg1"/>
                                    </a:solidFill>
                                    <a:latin typeface="Cambria Math" panose="02040503050406030204" pitchFamily="18" charset="0"/>
                                    <a:ea typeface="Cambria Math" pitchFamily="18" charset="0"/>
                                  </a:rPr>
                                  <m:t> </m:t>
                                </m:r>
                                <m:r>
                                  <a:rPr lang="en-US" i="1">
                                    <a:solidFill>
                                      <a:schemeClr val="bg1"/>
                                    </a:solidFill>
                                    <a:latin typeface="Cambria Math" panose="02040503050406030204" pitchFamily="18" charset="0"/>
                                    <a:ea typeface="Cambria Math" pitchFamily="18" charset="0"/>
                                  </a:rPr>
                                  <m:t>𝑖𝑠</m:t>
                                </m:r>
                                <m:r>
                                  <a:rPr lang="en-US" i="1">
                                    <a:solidFill>
                                      <a:schemeClr val="bg1"/>
                                    </a:solidFill>
                                    <a:latin typeface="Cambria Math" panose="02040503050406030204" pitchFamily="18" charset="0"/>
                                    <a:ea typeface="Cambria Math" pitchFamily="18" charset="0"/>
                                  </a:rPr>
                                  <m:t> </m:t>
                                </m:r>
                                <m:r>
                                  <a:rPr lang="en-US" i="1">
                                    <a:solidFill>
                                      <a:schemeClr val="bg1"/>
                                    </a:solidFill>
                                    <a:latin typeface="Cambria Math" panose="02040503050406030204" pitchFamily="18" charset="0"/>
                                    <a:ea typeface="Cambria Math" pitchFamily="18" charset="0"/>
                                  </a:rPr>
                                  <m:t>𝑓𝑒𝑚𝑎𝑙𝑒</m:t>
                                </m:r>
                              </m:e>
                            </m:mr>
                            <m:mr>
                              <m:e>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i="1">
                                        <a:solidFill>
                                          <a:schemeClr val="bg1"/>
                                        </a:solidFill>
                                        <a:latin typeface="Cambria Math" panose="02040503050406030204" pitchFamily="18" charset="0"/>
                                        <a:ea typeface="Cambria Math" pitchFamily="18" charset="0"/>
                                      </a:rPr>
                                      <m:t>0</m:t>
                                    </m:r>
                                  </m:sub>
                                </m:sSub>
                                <m:r>
                                  <a:rPr lang="en-US" i="1">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𝜖</m:t>
                                    </m:r>
                                  </m:e>
                                  <m:sub>
                                    <m:r>
                                      <a:rPr lang="en-US" i="1">
                                        <a:solidFill>
                                          <a:schemeClr val="bg1"/>
                                        </a:solidFill>
                                        <a:latin typeface="Cambria Math" panose="02040503050406030204" pitchFamily="18" charset="0"/>
                                        <a:ea typeface="Cambria Math" pitchFamily="18" charset="0"/>
                                      </a:rPr>
                                      <m:t>𝑖</m:t>
                                    </m:r>
                                  </m:sub>
                                </m:sSub>
                                <m:r>
                                  <a:rPr lang="en-US" i="1">
                                    <a:solidFill>
                                      <a:schemeClr val="bg1"/>
                                    </a:solidFill>
                                    <a:latin typeface="Cambria Math" panose="02040503050406030204" pitchFamily="18" charset="0"/>
                                    <a:ea typeface="Cambria Math" pitchFamily="18" charset="0"/>
                                  </a:rPr>
                                  <m:t>     </m:t>
                                </m:r>
                                <m:r>
                                  <m:rPr>
                                    <m:brk m:alnAt="7"/>
                                  </m:rPr>
                                  <a:rPr lang="en-US" i="1">
                                    <a:solidFill>
                                      <a:schemeClr val="bg1"/>
                                    </a:solidFill>
                                    <a:latin typeface="Cambria Math" panose="02040503050406030204" pitchFamily="18" charset="0"/>
                                    <a:ea typeface="Cambria Math" pitchFamily="18" charset="0"/>
                                  </a:rPr>
                                  <m:t>𝑖</m:t>
                                </m:r>
                                <m:r>
                                  <a:rPr lang="en-US" i="1">
                                    <a:solidFill>
                                      <a:schemeClr val="bg1"/>
                                    </a:solidFill>
                                    <a:latin typeface="Cambria Math" panose="02040503050406030204" pitchFamily="18" charset="0"/>
                                    <a:ea typeface="Cambria Math" pitchFamily="18" charset="0"/>
                                  </a:rPr>
                                  <m:t>𝑓</m:t>
                                </m:r>
                                <m:r>
                                  <a:rPr lang="en-US" i="1">
                                    <a:solidFill>
                                      <a:schemeClr val="bg1"/>
                                    </a:solidFill>
                                    <a:latin typeface="Cambria Math" panose="02040503050406030204" pitchFamily="18" charset="0"/>
                                    <a:ea typeface="Cambria Math" pitchFamily="18" charset="0"/>
                                  </a:rPr>
                                  <m:t> </m:t>
                                </m:r>
                                <m:sSup>
                                  <m:sSupPr>
                                    <m:ctrlPr>
                                      <a:rPr lang="en-US" i="1">
                                        <a:solidFill>
                                          <a:schemeClr val="bg1"/>
                                        </a:solidFill>
                                        <a:latin typeface="Cambria Math" panose="02040503050406030204" pitchFamily="18" charset="0"/>
                                        <a:ea typeface="Cambria Math" pitchFamily="18" charset="0"/>
                                      </a:rPr>
                                    </m:ctrlPr>
                                  </m:sSupPr>
                                  <m:e>
                                    <m:r>
                                      <a:rPr lang="en-US" i="1">
                                        <a:solidFill>
                                          <a:schemeClr val="bg1"/>
                                        </a:solidFill>
                                        <a:latin typeface="Cambria Math" panose="02040503050406030204" pitchFamily="18" charset="0"/>
                                        <a:ea typeface="Cambria Math" pitchFamily="18" charset="0"/>
                                      </a:rPr>
                                      <m:t>𝑖</m:t>
                                    </m:r>
                                  </m:e>
                                  <m:sup>
                                    <m:r>
                                      <a:rPr lang="en-US" i="1">
                                        <a:solidFill>
                                          <a:schemeClr val="bg1"/>
                                        </a:solidFill>
                                        <a:latin typeface="Cambria Math" panose="02040503050406030204" pitchFamily="18" charset="0"/>
                                        <a:ea typeface="Cambria Math" pitchFamily="18" charset="0"/>
                                      </a:rPr>
                                      <m:t>𝑡h</m:t>
                                    </m:r>
                                  </m:sup>
                                </m:sSup>
                                <m:r>
                                  <m:rPr>
                                    <m:brk m:alnAt="7"/>
                                  </m:rPr>
                                  <a:rPr lang="en-US" i="1">
                                    <a:solidFill>
                                      <a:schemeClr val="bg1"/>
                                    </a:solidFill>
                                    <a:latin typeface="Cambria Math" panose="02040503050406030204" pitchFamily="18" charset="0"/>
                                    <a:ea typeface="Cambria Math" pitchFamily="18" charset="0"/>
                                  </a:rPr>
                                  <m:t> </m:t>
                                </m:r>
                                <m:r>
                                  <a:rPr lang="en-US" i="1">
                                    <a:solidFill>
                                      <a:schemeClr val="bg1"/>
                                    </a:solidFill>
                                    <a:latin typeface="Cambria Math" panose="02040503050406030204" pitchFamily="18" charset="0"/>
                                    <a:ea typeface="Cambria Math" pitchFamily="18" charset="0"/>
                                  </a:rPr>
                                  <m:t>𝑝𝑒𝑟𝑠𝑜𝑛</m:t>
                                </m:r>
                                <m:r>
                                  <a:rPr lang="en-US" i="1">
                                    <a:solidFill>
                                      <a:schemeClr val="bg1"/>
                                    </a:solidFill>
                                    <a:latin typeface="Cambria Math" panose="02040503050406030204" pitchFamily="18" charset="0"/>
                                    <a:ea typeface="Cambria Math" pitchFamily="18" charset="0"/>
                                  </a:rPr>
                                  <m:t> </m:t>
                                </m:r>
                                <m:r>
                                  <a:rPr lang="en-US" i="1">
                                    <a:solidFill>
                                      <a:schemeClr val="bg1"/>
                                    </a:solidFill>
                                    <a:latin typeface="Cambria Math" panose="02040503050406030204" pitchFamily="18" charset="0"/>
                                    <a:ea typeface="Cambria Math" pitchFamily="18" charset="0"/>
                                  </a:rPr>
                                  <m:t>𝑖𝑠</m:t>
                                </m:r>
                                <m:r>
                                  <a:rPr lang="en-US" i="1">
                                    <a:solidFill>
                                      <a:schemeClr val="bg1"/>
                                    </a:solidFill>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𝑚𝑎𝑙𝑒</m:t>
                                </m:r>
                              </m:e>
                            </m:mr>
                          </m:m>
                        </m:e>
                      </m:d>
                    </m:oMath>
                  </m:oMathPara>
                </a14:m>
                <a:endParaRPr lang="en-US" dirty="0">
                  <a:solidFill>
                    <a:schemeClr val="bg1"/>
                  </a:solidFill>
                  <a:latin typeface="Cambria Math" pitchFamily="18" charset="0"/>
                  <a:ea typeface="Cambria Math" pitchFamily="18" charset="0"/>
                </a:endParaRPr>
              </a:p>
            </p:txBody>
          </p:sp>
        </mc:Choice>
        <mc:Fallback>
          <p:sp>
            <p:nvSpPr>
              <p:cNvPr id="6" name="TextBox 5">
                <a:extLst>
                  <a:ext uri="{FF2B5EF4-FFF2-40B4-BE49-F238E27FC236}">
                    <a16:creationId xmlns:a16="http://schemas.microsoft.com/office/drawing/2014/main" id="{5B87A51A-7815-489A-B866-D13FB8EBDF92}"/>
                  </a:ext>
                </a:extLst>
              </p:cNvPr>
              <p:cNvSpPr txBox="1">
                <a:spLocks noRot="1" noChangeAspect="1" noMove="1" noResize="1" noEditPoints="1" noAdjustHandles="1" noChangeArrowheads="1" noChangeShapeType="1" noTextEdit="1"/>
              </p:cNvSpPr>
              <p:nvPr/>
            </p:nvSpPr>
            <p:spPr>
              <a:xfrm>
                <a:off x="3844336" y="4048962"/>
                <a:ext cx="4815766" cy="71942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920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6577-48AD-4494-9E47-1D9794ED5E2D}"/>
              </a:ext>
            </a:extLst>
          </p:cNvPr>
          <p:cNvSpPr>
            <a:spLocks noGrp="1"/>
          </p:cNvSpPr>
          <p:nvPr>
            <p:ph type="title"/>
          </p:nvPr>
        </p:nvSpPr>
        <p:spPr/>
        <p:txBody>
          <a:bodyPr>
            <a:normAutofit fontScale="90000"/>
          </a:bodyPr>
          <a:lstStyle/>
          <a:p>
            <a:r>
              <a:rPr lang="en-US" dirty="0"/>
              <a:t>Adding Categorical Predictors</a:t>
            </a:r>
          </a:p>
        </p:txBody>
      </p:sp>
      <p:sp>
        <p:nvSpPr>
          <p:cNvPr id="3" name="Slide Number Placeholder 2">
            <a:extLst>
              <a:ext uri="{FF2B5EF4-FFF2-40B4-BE49-F238E27FC236}">
                <a16:creationId xmlns:a16="http://schemas.microsoft.com/office/drawing/2014/main" id="{C28340BD-92FB-42C4-86DC-F0219C6A60C2}"/>
              </a:ext>
            </a:extLst>
          </p:cNvPr>
          <p:cNvSpPr>
            <a:spLocks noGrp="1"/>
          </p:cNvSpPr>
          <p:nvPr>
            <p:ph type="sldNum" sz="quarter" idx="12"/>
          </p:nvPr>
        </p:nvSpPr>
        <p:spPr/>
        <p:txBody>
          <a:bodyPr/>
          <a:lstStyle/>
          <a:p>
            <a:fld id="{6E61BB2A-F643-4BC4-A7C3-7339FD5A6B19}" type="slidenum">
              <a:rPr lang="en-US" smtClean="0"/>
              <a:pPr/>
              <a:t>109</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FF90CDBD-F4F9-4FE5-B3CE-780CF5CD267A}"/>
                  </a:ext>
                </a:extLst>
              </p:cNvPr>
              <p:cNvSpPr>
                <a:spLocks noGrp="1"/>
              </p:cNvSpPr>
              <p:nvPr>
                <p:ph sz="quarter" idx="1"/>
              </p:nvPr>
            </p:nvSpPr>
            <p:spPr/>
            <p:txBody>
              <a:bodyPr>
                <a:normAutofit/>
              </a:bodyPr>
              <a:lstStyle/>
              <a:p>
                <a:pPr marL="0" indent="0">
                  <a:buNone/>
                </a:pPr>
                <a:r>
                  <a:rPr lang="en-US" dirty="0"/>
                  <a:t>If a categorical predictor has more than two levels, we create one fewer dummy variables than the number of levels.  For example, for the Origin categorical attribute (which has three possible values) in the cars data, we would create two dummy variables:</a:t>
                </a:r>
              </a:p>
              <a:p>
                <a:pPr marL="0" indent="0" algn="ctr">
                  <a:lnSpc>
                    <a:spcPct val="160000"/>
                  </a:lnSpc>
                  <a:buNone/>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ea typeface="Cambria Math" pitchFamily="18" charset="0"/>
                            </a:rPr>
                          </m:ctrlPr>
                        </m:sSubPr>
                        <m:e>
                          <m:r>
                            <a:rPr lang="en-US" sz="1800" b="0" i="1" smtClean="0">
                              <a:solidFill>
                                <a:schemeClr val="bg1"/>
                              </a:solidFill>
                              <a:latin typeface="Cambria Math" panose="02040503050406030204" pitchFamily="18" charset="0"/>
                              <a:ea typeface="Cambria Math" pitchFamily="18" charset="0"/>
                            </a:rPr>
                            <m:t>𝑥</m:t>
                          </m:r>
                        </m:e>
                        <m:sub>
                          <m:r>
                            <a:rPr lang="en-US" sz="1800" b="0" i="1" smtClean="0">
                              <a:solidFill>
                                <a:schemeClr val="bg1"/>
                              </a:solidFill>
                              <a:latin typeface="Cambria Math" panose="02040503050406030204" pitchFamily="18" charset="0"/>
                              <a:ea typeface="Cambria Math" pitchFamily="18" charset="0"/>
                            </a:rPr>
                            <m:t>𝑖</m:t>
                          </m:r>
                          <m:r>
                            <a:rPr lang="en-US" sz="1800" b="0" i="1" smtClean="0">
                              <a:solidFill>
                                <a:schemeClr val="bg1"/>
                              </a:solidFill>
                              <a:latin typeface="Cambria Math" panose="02040503050406030204" pitchFamily="18" charset="0"/>
                              <a:ea typeface="Cambria Math" pitchFamily="18" charset="0"/>
                            </a:rPr>
                            <m:t>1</m:t>
                          </m:r>
                        </m:sub>
                      </m:sSub>
                      <m:r>
                        <m:rPr>
                          <m:aln/>
                        </m:rPr>
                        <a:rPr lang="en-US" sz="1800" b="0" i="1" smtClean="0">
                          <a:solidFill>
                            <a:schemeClr val="bg1"/>
                          </a:solidFill>
                          <a:latin typeface="Cambria Math" panose="02040503050406030204" pitchFamily="18" charset="0"/>
                          <a:ea typeface="Cambria Math" pitchFamily="18" charset="0"/>
                        </a:rPr>
                        <m:t>=</m:t>
                      </m:r>
                      <m:d>
                        <m:dPr>
                          <m:begChr m:val="{"/>
                          <m:endChr m:val=""/>
                          <m:ctrlPr>
                            <a:rPr lang="en-US" sz="1800" b="0" i="1" smtClean="0">
                              <a:solidFill>
                                <a:schemeClr val="bg1"/>
                              </a:solidFill>
                              <a:latin typeface="Cambria Math" panose="02040503050406030204" pitchFamily="18" charset="0"/>
                              <a:ea typeface="Cambria Math" pitchFamily="18" charset="0"/>
                            </a:rPr>
                          </m:ctrlPr>
                        </m:dPr>
                        <m:e>
                          <m:m>
                            <m:mPr>
                              <m:mcs>
                                <m:mc>
                                  <m:mcPr>
                                    <m:count m:val="1"/>
                                    <m:mcJc m:val="center"/>
                                  </m:mcPr>
                                </m:mc>
                              </m:mcs>
                              <m:ctrlPr>
                                <a:rPr lang="en-US" sz="1800" b="0" i="1" smtClean="0">
                                  <a:solidFill>
                                    <a:schemeClr val="bg1"/>
                                  </a:solidFill>
                                  <a:latin typeface="Cambria Math" panose="02040503050406030204" pitchFamily="18" charset="0"/>
                                  <a:ea typeface="Cambria Math" pitchFamily="18" charset="0"/>
                                </a:rPr>
                              </m:ctrlPr>
                            </m:mPr>
                            <m:mr>
                              <m:e>
                                <m:r>
                                  <m:rPr>
                                    <m:brk m:alnAt="7"/>
                                  </m:rPr>
                                  <a:rPr lang="en-US" sz="1800" b="0" i="1" smtClean="0">
                                    <a:solidFill>
                                      <a:schemeClr val="bg1"/>
                                    </a:solidFill>
                                    <a:latin typeface="Cambria Math" panose="02040503050406030204" pitchFamily="18" charset="0"/>
                                    <a:ea typeface="Cambria Math" pitchFamily="18" charset="0"/>
                                  </a:rPr>
                                  <m:t>1</m:t>
                                </m:r>
                                <m:r>
                                  <a:rPr lang="en-US" sz="1800" b="0" i="1" smtClean="0">
                                    <a:solidFill>
                                      <a:schemeClr val="bg1"/>
                                    </a:solidFill>
                                    <a:latin typeface="Cambria Math" panose="02040503050406030204" pitchFamily="18" charset="0"/>
                                    <a:ea typeface="Cambria Math" pitchFamily="18" charset="0"/>
                                  </a:rPr>
                                  <m:t>  </m:t>
                                </m:r>
                                <m:r>
                                  <a:rPr lang="en-US" sz="1800" b="0" i="1" smtClean="0">
                                    <a:solidFill>
                                      <a:schemeClr val="bg1"/>
                                    </a:solidFill>
                                    <a:latin typeface="Cambria Math" panose="02040503050406030204" pitchFamily="18" charset="0"/>
                                    <a:ea typeface="Cambria Math" pitchFamily="18" charset="0"/>
                                  </a:rPr>
                                  <m:t>𝑖𝑓</m:t>
                                </m:r>
                                <m:r>
                                  <a:rPr lang="en-US" sz="1800" b="0" i="1" smtClean="0">
                                    <a:solidFill>
                                      <a:schemeClr val="bg1"/>
                                    </a:solidFill>
                                    <a:latin typeface="Cambria Math" panose="02040503050406030204" pitchFamily="18" charset="0"/>
                                    <a:ea typeface="Cambria Math" pitchFamily="18" charset="0"/>
                                  </a:rPr>
                                  <m:t> </m:t>
                                </m:r>
                                <m:sSup>
                                  <m:sSupPr>
                                    <m:ctrlPr>
                                      <a:rPr lang="en-US" sz="1800" b="0" i="1" smtClean="0">
                                        <a:solidFill>
                                          <a:schemeClr val="bg1"/>
                                        </a:solidFill>
                                        <a:latin typeface="Cambria Math" panose="02040503050406030204" pitchFamily="18" charset="0"/>
                                        <a:ea typeface="Cambria Math" pitchFamily="18" charset="0"/>
                                      </a:rPr>
                                    </m:ctrlPr>
                                  </m:sSupPr>
                                  <m:e>
                                    <m:r>
                                      <a:rPr lang="en-US" sz="1800" b="0" i="1" smtClean="0">
                                        <a:solidFill>
                                          <a:schemeClr val="bg1"/>
                                        </a:solidFill>
                                        <a:latin typeface="Cambria Math" panose="02040503050406030204" pitchFamily="18" charset="0"/>
                                        <a:ea typeface="Cambria Math" pitchFamily="18" charset="0"/>
                                      </a:rPr>
                                      <m:t>𝑖</m:t>
                                    </m:r>
                                  </m:e>
                                  <m:sup>
                                    <m:r>
                                      <a:rPr lang="en-US" sz="1800" b="0" i="1" smtClean="0">
                                        <a:solidFill>
                                          <a:schemeClr val="bg1"/>
                                        </a:solidFill>
                                        <a:latin typeface="Cambria Math" panose="02040503050406030204" pitchFamily="18" charset="0"/>
                                        <a:ea typeface="Cambria Math" pitchFamily="18" charset="0"/>
                                      </a:rPr>
                                      <m:t>𝑡h</m:t>
                                    </m:r>
                                  </m:sup>
                                </m:sSup>
                                <m:r>
                                  <a:rPr lang="en-US" sz="1800" b="0" i="1" smtClean="0">
                                    <a:solidFill>
                                      <a:schemeClr val="bg1"/>
                                    </a:solidFill>
                                    <a:latin typeface="Cambria Math" panose="02040503050406030204" pitchFamily="18" charset="0"/>
                                    <a:ea typeface="Cambria Math" pitchFamily="18" charset="0"/>
                                  </a:rPr>
                                  <m:t> </m:t>
                                </m:r>
                                <m:r>
                                  <a:rPr lang="en-US" sz="1800" b="0" i="1" smtClean="0">
                                    <a:solidFill>
                                      <a:schemeClr val="bg1"/>
                                    </a:solidFill>
                                    <a:latin typeface="Cambria Math" panose="02040503050406030204" pitchFamily="18" charset="0"/>
                                    <a:ea typeface="Cambria Math" pitchFamily="18" charset="0"/>
                                  </a:rPr>
                                  <m:t>𝑜𝑏𝑠𝑒𝑟𝑣𝑎𝑡𝑖𝑜𝑛</m:t>
                                </m:r>
                                <m:r>
                                  <a:rPr lang="en-US" sz="1800" b="0" i="1" smtClean="0">
                                    <a:solidFill>
                                      <a:schemeClr val="bg1"/>
                                    </a:solidFill>
                                    <a:latin typeface="Cambria Math" panose="02040503050406030204" pitchFamily="18" charset="0"/>
                                    <a:ea typeface="Cambria Math" pitchFamily="18" charset="0"/>
                                  </a:rPr>
                                  <m:t> </m:t>
                                </m:r>
                                <m:r>
                                  <a:rPr lang="en-US" sz="1800" b="0" i="1" smtClean="0">
                                    <a:solidFill>
                                      <a:schemeClr val="bg1"/>
                                    </a:solidFill>
                                    <a:latin typeface="Cambria Math" panose="02040503050406030204" pitchFamily="18" charset="0"/>
                                    <a:ea typeface="Cambria Math" pitchFamily="18" charset="0"/>
                                  </a:rPr>
                                  <m:t>h𝑎𝑠</m:t>
                                </m:r>
                                <m:r>
                                  <a:rPr lang="en-US" sz="1800" b="0" i="1" smtClean="0">
                                    <a:solidFill>
                                      <a:schemeClr val="bg1"/>
                                    </a:solidFill>
                                    <a:latin typeface="Cambria Math" panose="02040503050406030204" pitchFamily="18" charset="0"/>
                                    <a:ea typeface="Cambria Math" pitchFamily="18" charset="0"/>
                                  </a:rPr>
                                  <m:t> </m:t>
                                </m:r>
                                <m:r>
                                  <a:rPr lang="en-US" sz="1800" b="0" i="1" smtClean="0">
                                    <a:solidFill>
                                      <a:schemeClr val="bg1"/>
                                    </a:solidFill>
                                    <a:latin typeface="Cambria Math" panose="02040503050406030204" pitchFamily="18" charset="0"/>
                                    <a:ea typeface="Cambria Math" pitchFamily="18" charset="0"/>
                                  </a:rPr>
                                  <m:t>𝐷𝑟𝑖𝑣𝑒𝑡𝑟𝑎𝑖𝑛</m:t>
                                </m:r>
                                <m:r>
                                  <a:rPr lang="en-US" sz="1800" b="0" i="1" smtClean="0">
                                    <a:solidFill>
                                      <a:schemeClr val="bg1"/>
                                    </a:solidFill>
                                    <a:latin typeface="Cambria Math" panose="02040503050406030204" pitchFamily="18" charset="0"/>
                                    <a:ea typeface="Cambria Math" pitchFamily="18" charset="0"/>
                                  </a:rPr>
                                  <m:t> </m:t>
                                </m:r>
                                <m:r>
                                  <m:rPr>
                                    <m:nor/>
                                    <m:brk m:alnAt="7"/>
                                  </m:rPr>
                                  <a:rPr lang="en-US" sz="1800" b="0" i="0" smtClean="0">
                                    <a:solidFill>
                                      <a:schemeClr val="bg1"/>
                                    </a:solidFill>
                                    <a:latin typeface="Cambria Math" panose="02040503050406030204" pitchFamily="18" charset="0"/>
                                    <a:ea typeface="Cambria Math" pitchFamily="18" charset="0"/>
                                  </a:rPr>
                                  <m:t>"</m:t>
                                </m:r>
                                <m:r>
                                  <a:rPr lang="en-US" sz="1800" b="0" i="1" smtClean="0">
                                    <a:solidFill>
                                      <a:schemeClr val="bg1"/>
                                    </a:solidFill>
                                    <a:latin typeface="Cambria Math" panose="02040503050406030204" pitchFamily="18" charset="0"/>
                                    <a:ea typeface="Cambria Math" pitchFamily="18" charset="0"/>
                                  </a:rPr>
                                  <m:t>𝐹𝑟𝑜𝑛𝑡</m:t>
                                </m:r>
                                <m:r>
                                  <a:rPr lang="en-US" sz="1800" b="0" i="1" smtClean="0">
                                    <a:solidFill>
                                      <a:schemeClr val="bg1"/>
                                    </a:solidFill>
                                    <a:latin typeface="Cambria Math" panose="02040503050406030204" pitchFamily="18" charset="0"/>
                                    <a:ea typeface="Cambria Math" pitchFamily="18" charset="0"/>
                                  </a:rPr>
                                  <m:t>"</m:t>
                                </m:r>
                              </m:e>
                            </m:mr>
                            <m:mr>
                              <m:e>
                                <m:r>
                                  <a:rPr lang="en-US" sz="1800" i="1">
                                    <a:solidFill>
                                      <a:schemeClr val="bg1"/>
                                    </a:solidFill>
                                    <a:latin typeface="Cambria Math" panose="02040503050406030204" pitchFamily="18" charset="0"/>
                                    <a:ea typeface="Cambria Math" pitchFamily="18" charset="0"/>
                                  </a:rPr>
                                  <m:t>0  </m:t>
                                </m:r>
                                <m:r>
                                  <a:rPr lang="en-US" sz="1800" i="1">
                                    <a:solidFill>
                                      <a:schemeClr val="bg1"/>
                                    </a:solidFill>
                                    <a:latin typeface="Cambria Math" panose="02040503050406030204" pitchFamily="18" charset="0"/>
                                    <a:ea typeface="Cambria Math" pitchFamily="18" charset="0"/>
                                  </a:rPr>
                                  <m:t>𝑖𝑓</m:t>
                                </m:r>
                                <m:r>
                                  <a:rPr lang="en-US" sz="1800" i="1">
                                    <a:solidFill>
                                      <a:schemeClr val="bg1"/>
                                    </a:solidFill>
                                    <a:latin typeface="Cambria Math" panose="02040503050406030204" pitchFamily="18" charset="0"/>
                                    <a:ea typeface="Cambria Math" pitchFamily="18" charset="0"/>
                                  </a:rPr>
                                  <m:t> </m:t>
                                </m:r>
                                <m:sSup>
                                  <m:sSupPr>
                                    <m:ctrlPr>
                                      <a:rPr lang="en-US" sz="1800" i="1">
                                        <a:solidFill>
                                          <a:schemeClr val="bg1"/>
                                        </a:solidFill>
                                        <a:latin typeface="Cambria Math" panose="02040503050406030204" pitchFamily="18" charset="0"/>
                                        <a:ea typeface="Cambria Math" pitchFamily="18" charset="0"/>
                                      </a:rPr>
                                    </m:ctrlPr>
                                  </m:sSupPr>
                                  <m:e>
                                    <m:r>
                                      <a:rPr lang="en-US" sz="1800" i="1">
                                        <a:solidFill>
                                          <a:schemeClr val="bg1"/>
                                        </a:solidFill>
                                        <a:latin typeface="Cambria Math" panose="02040503050406030204" pitchFamily="18" charset="0"/>
                                        <a:ea typeface="Cambria Math" pitchFamily="18" charset="0"/>
                                      </a:rPr>
                                      <m:t>𝑖</m:t>
                                    </m:r>
                                  </m:e>
                                  <m:sup>
                                    <m:r>
                                      <a:rPr lang="en-US" sz="1800" i="1">
                                        <a:solidFill>
                                          <a:schemeClr val="bg1"/>
                                        </a:solidFill>
                                        <a:latin typeface="Cambria Math" panose="02040503050406030204" pitchFamily="18" charset="0"/>
                                        <a:ea typeface="Cambria Math" pitchFamily="18" charset="0"/>
                                      </a:rPr>
                                      <m:t>𝑡h</m:t>
                                    </m:r>
                                  </m:sup>
                                </m:sSup>
                                <m:r>
                                  <m:rPr>
                                    <m:brk m:alnAt="7"/>
                                  </m:rPr>
                                  <a:rPr lang="en-US" sz="1800" i="1">
                                    <a:solidFill>
                                      <a:schemeClr val="bg1"/>
                                    </a:solidFill>
                                    <a:latin typeface="Cambria Math" panose="02040503050406030204" pitchFamily="18" charset="0"/>
                                    <a:ea typeface="Cambria Math" pitchFamily="18" charset="0"/>
                                  </a:rPr>
                                  <m:t> </m:t>
                                </m:r>
                                <m:r>
                                  <a:rPr lang="en-US" sz="1800" i="1">
                                    <a:solidFill>
                                      <a:schemeClr val="bg1"/>
                                    </a:solidFill>
                                    <a:latin typeface="Cambria Math" panose="02040503050406030204" pitchFamily="18" charset="0"/>
                                    <a:ea typeface="Cambria Math" pitchFamily="18" charset="0"/>
                                  </a:rPr>
                                  <m:t>𝑜𝑏𝑠𝑒𝑟𝑣𝑎𝑡𝑖𝑜𝑛</m:t>
                                </m:r>
                                <m:r>
                                  <a:rPr lang="en-US" sz="1800" b="0" i="1" smtClean="0">
                                    <a:solidFill>
                                      <a:schemeClr val="bg1"/>
                                    </a:solidFill>
                                    <a:latin typeface="Cambria Math" panose="02040503050406030204" pitchFamily="18" charset="0"/>
                                    <a:ea typeface="Cambria Math" pitchFamily="18" charset="0"/>
                                  </a:rPr>
                                  <m:t> </m:t>
                                </m:r>
                                <m:r>
                                  <a:rPr lang="en-US" sz="1800" b="0" i="1" smtClean="0">
                                    <a:solidFill>
                                      <a:schemeClr val="bg1"/>
                                    </a:solidFill>
                                    <a:latin typeface="Cambria Math" panose="02040503050406030204" pitchFamily="18" charset="0"/>
                                    <a:ea typeface="Cambria Math" pitchFamily="18" charset="0"/>
                                  </a:rPr>
                                  <m:t>𝑑𝑜𝑒𝑠</m:t>
                                </m:r>
                                <m:r>
                                  <a:rPr lang="en-US" sz="1800" b="0" i="1" smtClean="0">
                                    <a:solidFill>
                                      <a:schemeClr val="bg1"/>
                                    </a:solidFill>
                                    <a:latin typeface="Cambria Math" panose="02040503050406030204" pitchFamily="18" charset="0"/>
                                    <a:ea typeface="Cambria Math" pitchFamily="18" charset="0"/>
                                  </a:rPr>
                                  <m:t> </m:t>
                                </m:r>
                                <m:r>
                                  <a:rPr lang="en-US" sz="1800" b="0" i="1" smtClean="0">
                                    <a:solidFill>
                                      <a:schemeClr val="bg1"/>
                                    </a:solidFill>
                                    <a:latin typeface="Cambria Math" panose="02040503050406030204" pitchFamily="18" charset="0"/>
                                    <a:ea typeface="Cambria Math" pitchFamily="18" charset="0"/>
                                  </a:rPr>
                                  <m:t>𝑛𝑜𝑡</m:t>
                                </m:r>
                                <m:r>
                                  <a:rPr lang="en-US" sz="1800" b="0" i="1" smtClean="0">
                                    <a:solidFill>
                                      <a:schemeClr val="bg1"/>
                                    </a:solidFill>
                                    <a:latin typeface="Cambria Math" panose="02040503050406030204" pitchFamily="18" charset="0"/>
                                    <a:ea typeface="Cambria Math" pitchFamily="18" charset="0"/>
                                  </a:rPr>
                                  <m:t> </m:t>
                                </m:r>
                                <m:r>
                                  <a:rPr lang="en-US" sz="1800" b="0" i="1" smtClean="0">
                                    <a:solidFill>
                                      <a:schemeClr val="bg1"/>
                                    </a:solidFill>
                                    <a:latin typeface="Cambria Math" panose="02040503050406030204" pitchFamily="18" charset="0"/>
                                    <a:ea typeface="Cambria Math" pitchFamily="18" charset="0"/>
                                  </a:rPr>
                                  <m:t>h𝑎𝑣𝑒</m:t>
                                </m:r>
                                <m:r>
                                  <a:rPr lang="en-US" sz="1800" b="0" i="1" smtClean="0">
                                    <a:solidFill>
                                      <a:schemeClr val="bg1"/>
                                    </a:solidFill>
                                    <a:latin typeface="Cambria Math" panose="02040503050406030204" pitchFamily="18" charset="0"/>
                                    <a:ea typeface="Cambria Math" pitchFamily="18" charset="0"/>
                                  </a:rPr>
                                  <m:t> </m:t>
                                </m:r>
                                <m:r>
                                  <a:rPr lang="en-US" sz="1800" b="0" i="1" smtClean="0">
                                    <a:solidFill>
                                      <a:schemeClr val="bg1"/>
                                    </a:solidFill>
                                    <a:latin typeface="Cambria Math" panose="02040503050406030204" pitchFamily="18" charset="0"/>
                                    <a:ea typeface="Cambria Math" pitchFamily="18" charset="0"/>
                                  </a:rPr>
                                  <m:t>𝐷𝑟𝑖𝑣𝑒𝑡𝑟𝑎𝑖𝑛</m:t>
                                </m:r>
                                <m:r>
                                  <a:rPr lang="en-US" sz="1800" b="0" i="1" smtClean="0">
                                    <a:solidFill>
                                      <a:schemeClr val="bg1"/>
                                    </a:solidFill>
                                    <a:latin typeface="Cambria Math" panose="02040503050406030204" pitchFamily="18" charset="0"/>
                                    <a:ea typeface="Cambria Math" pitchFamily="18" charset="0"/>
                                  </a:rPr>
                                  <m:t> "</m:t>
                                </m:r>
                                <m:r>
                                  <a:rPr lang="en-US" sz="1800" b="0" i="1" smtClean="0">
                                    <a:solidFill>
                                      <a:schemeClr val="bg1"/>
                                    </a:solidFill>
                                    <a:latin typeface="Cambria Math" panose="02040503050406030204" pitchFamily="18" charset="0"/>
                                    <a:ea typeface="Cambria Math" pitchFamily="18" charset="0"/>
                                  </a:rPr>
                                  <m:t>𝐹𝑟𝑜𝑛𝑡</m:t>
                                </m:r>
                                <m:r>
                                  <a:rPr lang="en-US" sz="1800" b="0" i="1" smtClean="0">
                                    <a:solidFill>
                                      <a:schemeClr val="bg1"/>
                                    </a:solidFill>
                                    <a:latin typeface="Cambria Math" panose="02040503050406030204" pitchFamily="18" charset="0"/>
                                    <a:ea typeface="Cambria Math" pitchFamily="18" charset="0"/>
                                  </a:rPr>
                                  <m:t>"</m:t>
                                </m:r>
                              </m:e>
                            </m:mr>
                          </m:m>
                        </m:e>
                      </m:d>
                    </m:oMath>
                    <m:oMath xmlns:m="http://schemas.openxmlformats.org/officeDocument/2006/math">
                      <m:sSub>
                        <m:sSubPr>
                          <m:ctrlPr>
                            <a:rPr lang="en-US" sz="1800" i="1">
                              <a:latin typeface="Cambria Math" panose="02040503050406030204" pitchFamily="18" charset="0"/>
                              <a:ea typeface="Cambria Math" pitchFamily="18" charset="0"/>
                            </a:rPr>
                          </m:ctrlPr>
                        </m:sSubPr>
                        <m:e>
                          <m:r>
                            <a:rPr lang="en-US" sz="1800" i="1">
                              <a:latin typeface="Cambria Math" panose="02040503050406030204" pitchFamily="18" charset="0"/>
                              <a:ea typeface="Cambria Math" pitchFamily="18" charset="0"/>
                            </a:rPr>
                            <m:t>𝑥</m:t>
                          </m:r>
                        </m:e>
                        <m:sub>
                          <m:r>
                            <a:rPr lang="en-US" sz="1800" i="1">
                              <a:latin typeface="Cambria Math" panose="02040503050406030204" pitchFamily="18" charset="0"/>
                              <a:ea typeface="Cambria Math" pitchFamily="18" charset="0"/>
                            </a:rPr>
                            <m:t>𝑖</m:t>
                          </m:r>
                          <m:r>
                            <a:rPr lang="en-US" sz="1800" i="1">
                              <a:latin typeface="Cambria Math" panose="02040503050406030204" pitchFamily="18" charset="0"/>
                              <a:ea typeface="Cambria Math" pitchFamily="18" charset="0"/>
                            </a:rPr>
                            <m:t>2</m:t>
                          </m:r>
                        </m:sub>
                      </m:sSub>
                      <m:r>
                        <m:rPr>
                          <m:aln/>
                        </m:rPr>
                        <a:rPr lang="en-US" sz="1800" i="1">
                          <a:latin typeface="Cambria Math" panose="02040503050406030204" pitchFamily="18" charset="0"/>
                          <a:ea typeface="Cambria Math" pitchFamily="18" charset="0"/>
                        </a:rPr>
                        <m:t>=</m:t>
                      </m:r>
                      <m:d>
                        <m:dPr>
                          <m:begChr m:val="{"/>
                          <m:endChr m:val=""/>
                          <m:ctrlPr>
                            <a:rPr lang="en-US" sz="1800" i="1">
                              <a:latin typeface="Cambria Math" panose="02040503050406030204" pitchFamily="18" charset="0"/>
                              <a:ea typeface="Cambria Math" pitchFamily="18" charset="0"/>
                            </a:rPr>
                          </m:ctrlPr>
                        </m:dPr>
                        <m:e>
                          <m:m>
                            <m:mPr>
                              <m:mcs>
                                <m:mc>
                                  <m:mcPr>
                                    <m:count m:val="1"/>
                                    <m:mcJc m:val="center"/>
                                  </m:mcPr>
                                </m:mc>
                              </m:mcs>
                              <m:ctrlPr>
                                <a:rPr lang="en-US" sz="1800" i="1">
                                  <a:latin typeface="Cambria Math" panose="02040503050406030204" pitchFamily="18" charset="0"/>
                                  <a:ea typeface="Cambria Math" pitchFamily="18" charset="0"/>
                                </a:rPr>
                              </m:ctrlPr>
                            </m:mPr>
                            <m:mr>
                              <m:e>
                                <m:r>
                                  <m:rPr>
                                    <m:brk m:alnAt="7"/>
                                  </m:rPr>
                                  <a:rPr lang="en-US" sz="1800" i="1">
                                    <a:latin typeface="Cambria Math" panose="02040503050406030204" pitchFamily="18" charset="0"/>
                                    <a:ea typeface="Cambria Math" pitchFamily="18" charset="0"/>
                                  </a:rPr>
                                  <m:t>1</m:t>
                                </m:r>
                                <m:r>
                                  <a:rPr lang="en-US" sz="1800" i="1">
                                    <a:latin typeface="Cambria Math" panose="02040503050406030204" pitchFamily="18" charset="0"/>
                                    <a:ea typeface="Cambria Math" pitchFamily="18" charset="0"/>
                                  </a:rPr>
                                  <m:t>  </m:t>
                                </m:r>
                                <m:r>
                                  <a:rPr lang="en-US" sz="1800" i="1">
                                    <a:latin typeface="Cambria Math" panose="02040503050406030204" pitchFamily="18" charset="0"/>
                                    <a:ea typeface="Cambria Math" pitchFamily="18" charset="0"/>
                                  </a:rPr>
                                  <m:t>𝑖𝑓</m:t>
                                </m:r>
                                <m:r>
                                  <a:rPr lang="en-US" sz="1800" i="1">
                                    <a:latin typeface="Cambria Math" panose="02040503050406030204" pitchFamily="18" charset="0"/>
                                    <a:ea typeface="Cambria Math" pitchFamily="18" charset="0"/>
                                  </a:rPr>
                                  <m:t> </m:t>
                                </m:r>
                                <m:sSup>
                                  <m:sSupPr>
                                    <m:ctrlPr>
                                      <a:rPr lang="en-US" sz="1800" i="1">
                                        <a:latin typeface="Cambria Math" panose="02040503050406030204" pitchFamily="18" charset="0"/>
                                        <a:ea typeface="Cambria Math" pitchFamily="18" charset="0"/>
                                      </a:rPr>
                                    </m:ctrlPr>
                                  </m:sSupPr>
                                  <m:e>
                                    <m:r>
                                      <a:rPr lang="en-US" sz="1800" i="1">
                                        <a:latin typeface="Cambria Math" panose="02040503050406030204" pitchFamily="18" charset="0"/>
                                        <a:ea typeface="Cambria Math" pitchFamily="18" charset="0"/>
                                      </a:rPr>
                                      <m:t>𝑖</m:t>
                                    </m:r>
                                  </m:e>
                                  <m:sup>
                                    <m:r>
                                      <a:rPr lang="en-US" sz="1800" i="1">
                                        <a:latin typeface="Cambria Math" panose="02040503050406030204" pitchFamily="18" charset="0"/>
                                        <a:ea typeface="Cambria Math" pitchFamily="18" charset="0"/>
                                      </a:rPr>
                                      <m:t>𝑡h</m:t>
                                    </m:r>
                                  </m:sup>
                                </m:sSup>
                                <m:r>
                                  <a:rPr lang="en-US" sz="1800" i="1">
                                    <a:latin typeface="Cambria Math" panose="02040503050406030204" pitchFamily="18" charset="0"/>
                                    <a:ea typeface="Cambria Math" pitchFamily="18" charset="0"/>
                                  </a:rPr>
                                  <m:t> </m:t>
                                </m:r>
                                <m:r>
                                  <a:rPr lang="en-US" sz="1800" i="1">
                                    <a:latin typeface="Cambria Math" panose="02040503050406030204" pitchFamily="18" charset="0"/>
                                    <a:ea typeface="Cambria Math" pitchFamily="18" charset="0"/>
                                  </a:rPr>
                                  <m:t>𝑜𝑏𝑠𝑒𝑟𝑣𝑎𝑡𝑖𝑜𝑛</m:t>
                                </m:r>
                                <m:r>
                                  <a:rPr lang="en-US" sz="1800" i="1">
                                    <a:latin typeface="Cambria Math" panose="02040503050406030204" pitchFamily="18" charset="0"/>
                                    <a:ea typeface="Cambria Math" pitchFamily="18" charset="0"/>
                                  </a:rPr>
                                  <m:t> </m:t>
                                </m:r>
                                <m:r>
                                  <a:rPr lang="en-US" sz="1800" i="1">
                                    <a:latin typeface="Cambria Math" panose="02040503050406030204" pitchFamily="18" charset="0"/>
                                    <a:ea typeface="Cambria Math" pitchFamily="18" charset="0"/>
                                  </a:rPr>
                                  <m:t>h𝑎𝑠</m:t>
                                </m:r>
                                <m:r>
                                  <a:rPr lang="en-US" sz="1800" i="1">
                                    <a:latin typeface="Cambria Math" panose="02040503050406030204" pitchFamily="18" charset="0"/>
                                    <a:ea typeface="Cambria Math" pitchFamily="18" charset="0"/>
                                  </a:rPr>
                                  <m:t> </m:t>
                                </m:r>
                                <m:r>
                                  <a:rPr lang="en-US" sz="1800" i="1">
                                    <a:latin typeface="Cambria Math" panose="02040503050406030204" pitchFamily="18" charset="0"/>
                                    <a:ea typeface="Cambria Math" pitchFamily="18" charset="0"/>
                                  </a:rPr>
                                  <m:t>𝐷𝑟𝑖𝑣𝑒𝑡𝑟𝑎𝑖𝑛</m:t>
                                </m:r>
                                <m:r>
                                  <a:rPr lang="en-US" sz="1800" i="1">
                                    <a:latin typeface="Cambria Math" panose="02040503050406030204" pitchFamily="18" charset="0"/>
                                    <a:ea typeface="Cambria Math" pitchFamily="18" charset="0"/>
                                  </a:rPr>
                                  <m:t> </m:t>
                                </m:r>
                                <m:r>
                                  <m:rPr>
                                    <m:nor/>
                                    <m:brk m:alnAt="7"/>
                                  </m:rPr>
                                  <a:rPr lang="en-US" sz="1800">
                                    <a:latin typeface="Cambria Math" panose="02040503050406030204" pitchFamily="18" charset="0"/>
                                    <a:ea typeface="Cambria Math" pitchFamily="18" charset="0"/>
                                  </a:rPr>
                                  <m:t>"</m:t>
                                </m:r>
                                <m:r>
                                  <a:rPr lang="en-US" sz="1800" i="1">
                                    <a:latin typeface="Cambria Math" panose="02040503050406030204" pitchFamily="18" charset="0"/>
                                    <a:ea typeface="Cambria Math" pitchFamily="18" charset="0"/>
                                  </a:rPr>
                                  <m:t>𝐴𝑙𝑙</m:t>
                                </m:r>
                                <m:r>
                                  <a:rPr lang="en-US" sz="1800" i="1">
                                    <a:latin typeface="Cambria Math" panose="02040503050406030204" pitchFamily="18" charset="0"/>
                                    <a:ea typeface="Cambria Math" pitchFamily="18" charset="0"/>
                                  </a:rPr>
                                  <m:t>"</m:t>
                                </m:r>
                              </m:e>
                            </m:mr>
                            <m:mr>
                              <m:e>
                                <m:r>
                                  <a:rPr lang="en-US" sz="1800" i="1">
                                    <a:latin typeface="Cambria Math" panose="02040503050406030204" pitchFamily="18" charset="0"/>
                                    <a:ea typeface="Cambria Math" pitchFamily="18" charset="0"/>
                                  </a:rPr>
                                  <m:t>0  </m:t>
                                </m:r>
                                <m:r>
                                  <a:rPr lang="en-US" sz="1800" i="1">
                                    <a:latin typeface="Cambria Math" panose="02040503050406030204" pitchFamily="18" charset="0"/>
                                    <a:ea typeface="Cambria Math" pitchFamily="18" charset="0"/>
                                  </a:rPr>
                                  <m:t>𝑖𝑓</m:t>
                                </m:r>
                                <m:r>
                                  <a:rPr lang="en-US" sz="1800" i="1">
                                    <a:latin typeface="Cambria Math" panose="02040503050406030204" pitchFamily="18" charset="0"/>
                                    <a:ea typeface="Cambria Math" pitchFamily="18" charset="0"/>
                                  </a:rPr>
                                  <m:t> </m:t>
                                </m:r>
                                <m:sSup>
                                  <m:sSupPr>
                                    <m:ctrlPr>
                                      <a:rPr lang="en-US" sz="1800" i="1">
                                        <a:latin typeface="Cambria Math" panose="02040503050406030204" pitchFamily="18" charset="0"/>
                                        <a:ea typeface="Cambria Math" pitchFamily="18" charset="0"/>
                                      </a:rPr>
                                    </m:ctrlPr>
                                  </m:sSupPr>
                                  <m:e>
                                    <m:r>
                                      <a:rPr lang="en-US" sz="1800" i="1">
                                        <a:latin typeface="Cambria Math" panose="02040503050406030204" pitchFamily="18" charset="0"/>
                                        <a:ea typeface="Cambria Math" pitchFamily="18" charset="0"/>
                                      </a:rPr>
                                      <m:t>𝑖</m:t>
                                    </m:r>
                                  </m:e>
                                  <m:sup>
                                    <m:r>
                                      <a:rPr lang="en-US" sz="1800" i="1">
                                        <a:latin typeface="Cambria Math" panose="02040503050406030204" pitchFamily="18" charset="0"/>
                                        <a:ea typeface="Cambria Math" pitchFamily="18" charset="0"/>
                                      </a:rPr>
                                      <m:t>𝑡h</m:t>
                                    </m:r>
                                  </m:sup>
                                </m:sSup>
                                <m:r>
                                  <m:rPr>
                                    <m:brk m:alnAt="7"/>
                                  </m:rPr>
                                  <a:rPr lang="en-US" sz="1800" i="1">
                                    <a:latin typeface="Cambria Math" panose="02040503050406030204" pitchFamily="18" charset="0"/>
                                    <a:ea typeface="Cambria Math" pitchFamily="18" charset="0"/>
                                  </a:rPr>
                                  <m:t> </m:t>
                                </m:r>
                                <m:r>
                                  <a:rPr lang="en-US" sz="1800" i="1">
                                    <a:latin typeface="Cambria Math" panose="02040503050406030204" pitchFamily="18" charset="0"/>
                                    <a:ea typeface="Cambria Math" pitchFamily="18" charset="0"/>
                                  </a:rPr>
                                  <m:t>𝑜𝑏𝑠𝑒𝑟𝑣𝑎𝑡𝑖𝑜𝑛</m:t>
                                </m:r>
                                <m:r>
                                  <a:rPr lang="en-US" sz="1800" i="1">
                                    <a:latin typeface="Cambria Math" panose="02040503050406030204" pitchFamily="18" charset="0"/>
                                    <a:ea typeface="Cambria Math" pitchFamily="18" charset="0"/>
                                  </a:rPr>
                                  <m:t> </m:t>
                                </m:r>
                                <m:r>
                                  <a:rPr lang="en-US" sz="1800" i="1">
                                    <a:latin typeface="Cambria Math" panose="02040503050406030204" pitchFamily="18" charset="0"/>
                                    <a:ea typeface="Cambria Math" pitchFamily="18" charset="0"/>
                                  </a:rPr>
                                  <m:t>𝑑𝑜𝑒𝑠</m:t>
                                </m:r>
                                <m:r>
                                  <a:rPr lang="en-US" sz="1800" i="1">
                                    <a:latin typeface="Cambria Math" panose="02040503050406030204" pitchFamily="18" charset="0"/>
                                    <a:ea typeface="Cambria Math" pitchFamily="18" charset="0"/>
                                  </a:rPr>
                                  <m:t> </m:t>
                                </m:r>
                                <m:r>
                                  <a:rPr lang="en-US" sz="1800" i="1">
                                    <a:latin typeface="Cambria Math" panose="02040503050406030204" pitchFamily="18" charset="0"/>
                                    <a:ea typeface="Cambria Math" pitchFamily="18" charset="0"/>
                                  </a:rPr>
                                  <m:t>𝑛𝑜𝑡</m:t>
                                </m:r>
                                <m:r>
                                  <a:rPr lang="en-US" sz="1800" i="1">
                                    <a:latin typeface="Cambria Math" panose="02040503050406030204" pitchFamily="18" charset="0"/>
                                    <a:ea typeface="Cambria Math" pitchFamily="18" charset="0"/>
                                  </a:rPr>
                                  <m:t> </m:t>
                                </m:r>
                                <m:r>
                                  <a:rPr lang="en-US" sz="1800" i="1">
                                    <a:latin typeface="Cambria Math" panose="02040503050406030204" pitchFamily="18" charset="0"/>
                                    <a:ea typeface="Cambria Math" pitchFamily="18" charset="0"/>
                                  </a:rPr>
                                  <m:t>h𝑎𝑣𝑒</m:t>
                                </m:r>
                                <m:r>
                                  <a:rPr lang="en-US" sz="1800" i="1">
                                    <a:latin typeface="Cambria Math" panose="02040503050406030204" pitchFamily="18" charset="0"/>
                                    <a:ea typeface="Cambria Math" pitchFamily="18" charset="0"/>
                                  </a:rPr>
                                  <m:t> </m:t>
                                </m:r>
                                <m:r>
                                  <a:rPr lang="en-US" sz="1800" i="1">
                                    <a:latin typeface="Cambria Math" panose="02040503050406030204" pitchFamily="18" charset="0"/>
                                    <a:ea typeface="Cambria Math" pitchFamily="18" charset="0"/>
                                  </a:rPr>
                                  <m:t>𝐷𝑟𝑖𝑣𝑒𝑡𝑟𝑎𝑖𝑛</m:t>
                                </m:r>
                                <m:r>
                                  <a:rPr lang="en-US" sz="1800" i="1">
                                    <a:latin typeface="Cambria Math" panose="02040503050406030204" pitchFamily="18" charset="0"/>
                                    <a:ea typeface="Cambria Math" pitchFamily="18" charset="0"/>
                                  </a:rPr>
                                  <m:t> "</m:t>
                                </m:r>
                                <m:r>
                                  <a:rPr lang="en-US" sz="1800" i="1">
                                    <a:latin typeface="Cambria Math" panose="02040503050406030204" pitchFamily="18" charset="0"/>
                                    <a:ea typeface="Cambria Math" pitchFamily="18" charset="0"/>
                                  </a:rPr>
                                  <m:t>𝐴𝑙𝑙</m:t>
                                </m:r>
                                <m:r>
                                  <a:rPr lang="en-US" sz="1800" i="1">
                                    <a:latin typeface="Cambria Math" panose="02040503050406030204" pitchFamily="18" charset="0"/>
                                    <a:ea typeface="Cambria Math" pitchFamily="18" charset="0"/>
                                  </a:rPr>
                                  <m:t>"</m:t>
                                </m:r>
                              </m:e>
                            </m:mr>
                          </m:m>
                        </m:e>
                      </m:d>
                    </m:oMath>
                  </m:oMathPara>
                </a14:m>
                <a:endParaRPr lang="en-US" dirty="0">
                  <a:latin typeface="Cambria Math" pitchFamily="18" charset="0"/>
                  <a:ea typeface="Cambria Math" pitchFamily="18" charset="0"/>
                </a:endParaRPr>
              </a:p>
              <a:p>
                <a:pPr marL="0" indent="0" algn="ctr">
                  <a:buNone/>
                </a:pPr>
                <a:endParaRPr lang="en-US" dirty="0">
                  <a:latin typeface="Cambria Math" pitchFamily="18" charset="0"/>
                  <a:ea typeface="Cambria Math" pitchFamily="18" charset="0"/>
                </a:endParaRPr>
              </a:p>
              <a:p>
                <a:pPr marL="0" indent="0" algn="ctr">
                  <a:buNone/>
                </a:pPr>
                <a:endParaRPr lang="en-US" dirty="0">
                  <a:latin typeface="Cambria Math" pitchFamily="18" charset="0"/>
                  <a:ea typeface="Cambria Math" pitchFamily="18" charset="0"/>
                </a:endParaRPr>
              </a:p>
              <a:p>
                <a:pPr marL="0" indent="0" algn="ctr">
                  <a:buNone/>
                </a:pPr>
                <a:endParaRPr lang="en-US" dirty="0"/>
              </a:p>
            </p:txBody>
          </p:sp>
        </mc:Choice>
        <mc:Fallback>
          <p:sp>
            <p:nvSpPr>
              <p:cNvPr id="4" name="Content Placeholder 3">
                <a:extLst>
                  <a:ext uri="{FF2B5EF4-FFF2-40B4-BE49-F238E27FC236}">
                    <a16:creationId xmlns:a16="http://schemas.microsoft.com/office/drawing/2014/main" id="{FF90CDBD-F4F9-4FE5-B3CE-780CF5CD267A}"/>
                  </a:ext>
                </a:extLst>
              </p:cNvPr>
              <p:cNvSpPr>
                <a:spLocks noGrp="1" noRot="1" noChangeAspect="1" noMove="1" noResize="1" noEditPoints="1" noAdjustHandles="1" noChangeArrowheads="1" noChangeShapeType="1" noTextEdit="1"/>
              </p:cNvSpPr>
              <p:nvPr>
                <p:ph sz="quarter" idx="1"/>
              </p:nvPr>
            </p:nvSpPr>
            <p:spPr>
              <a:blipFill>
                <a:blip r:embed="rId2"/>
                <a:stretch>
                  <a:fillRect l="-889" t="-2303"/>
                </a:stretch>
              </a:blipFill>
            </p:spPr>
            <p:txBody>
              <a:bodyPr/>
              <a:lstStyle/>
              <a:p>
                <a:r>
                  <a:rPr lang="en-US">
                    <a:noFill/>
                  </a:rPr>
                  <a:t> </a:t>
                </a:r>
              </a:p>
            </p:txBody>
          </p:sp>
        </mc:Fallback>
      </mc:AlternateContent>
    </p:spTree>
    <p:extLst>
      <p:ext uri="{BB962C8B-B14F-4D97-AF65-F5344CB8AC3E}">
        <p14:creationId xmlns:p14="http://schemas.microsoft.com/office/powerpoint/2010/main" val="1352235067"/>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997F6-78F0-411C-ADBC-1002FC5AD509}"/>
              </a:ext>
            </a:extLst>
          </p:cNvPr>
          <p:cNvSpPr>
            <a:spLocks noGrp="1"/>
          </p:cNvSpPr>
          <p:nvPr>
            <p:ph type="title"/>
          </p:nvPr>
        </p:nvSpPr>
        <p:spPr/>
        <p:txBody>
          <a:bodyPr>
            <a:normAutofit fontScale="90000"/>
          </a:bodyPr>
          <a:lstStyle/>
          <a:p>
            <a:r>
              <a:rPr lang="en-US" dirty="0"/>
              <a:t>Estimating Regression Coefficients (SLR)</a:t>
            </a:r>
          </a:p>
        </p:txBody>
      </p:sp>
      <p:sp>
        <p:nvSpPr>
          <p:cNvPr id="4" name="Content Placeholder 3">
            <a:extLst>
              <a:ext uri="{FF2B5EF4-FFF2-40B4-BE49-F238E27FC236}">
                <a16:creationId xmlns:a16="http://schemas.microsoft.com/office/drawing/2014/main" id="{3EA5582D-FEB9-4458-AC06-3ACFDA4D5809}"/>
              </a:ext>
            </a:extLst>
          </p:cNvPr>
          <p:cNvSpPr>
            <a:spLocks noGrp="1"/>
          </p:cNvSpPr>
          <p:nvPr>
            <p:ph idx="1"/>
          </p:nvPr>
        </p:nvSpPr>
        <p:spPr>
          <a:xfrm>
            <a:off x="628650" y="1324769"/>
            <a:ext cx="4089400" cy="2567781"/>
          </a:xfrm>
        </p:spPr>
        <p:txBody>
          <a:bodyPr/>
          <a:lstStyle/>
          <a:p>
            <a:pPr marL="0" indent="0">
              <a:lnSpc>
                <a:spcPct val="90000"/>
              </a:lnSpc>
              <a:buNone/>
            </a:pPr>
            <a:r>
              <a:rPr lang="en-US" dirty="0">
                <a:cs typeface="Times New Roman" pitchFamily="18" charset="0"/>
              </a:rPr>
              <a:t>Residuals Sum of Squares (RSS) is defined as the sum of the differences between the observations (data) and model (regression line):</a:t>
            </a:r>
          </a:p>
          <a:p>
            <a:pPr marL="0" indent="0">
              <a:lnSpc>
                <a:spcPct val="90000"/>
              </a:lnSpc>
              <a:buNone/>
            </a:pPr>
            <a:endParaRPr lang="en-US" dirty="0">
              <a:cs typeface="Times New Roman" pitchFamily="18" charset="0"/>
            </a:endParaRPr>
          </a:p>
          <a:p>
            <a:endParaRPr lang="en-US" dirty="0">
              <a:cs typeface="Times New Roman" pitchFamily="18" charset="0"/>
            </a:endParaRPr>
          </a:p>
          <a:p>
            <a:endParaRPr lang="en-US" dirty="0"/>
          </a:p>
        </p:txBody>
      </p:sp>
      <p:sp>
        <p:nvSpPr>
          <p:cNvPr id="5" name="Text Placeholder 4">
            <a:extLst>
              <a:ext uri="{FF2B5EF4-FFF2-40B4-BE49-F238E27FC236}">
                <a16:creationId xmlns:a16="http://schemas.microsoft.com/office/drawing/2014/main" id="{C98C3B0D-EAE4-4184-A400-AD4E757CAB88}"/>
              </a:ext>
            </a:extLst>
          </p:cNvPr>
          <p:cNvSpPr>
            <a:spLocks noGrp="1"/>
          </p:cNvSpPr>
          <p:nvPr>
            <p:ph type="body" sz="quarter" idx="10"/>
          </p:nvPr>
        </p:nvSpPr>
        <p:spPr/>
        <p:txBody>
          <a:bodyPr/>
          <a:lstStyle/>
          <a:p>
            <a:r>
              <a:rPr lang="en-US" dirty="0"/>
              <a:t>Simple Linear Regression</a:t>
            </a:r>
          </a:p>
          <a:p>
            <a:endParaRPr lang="en-US" dirty="0"/>
          </a:p>
        </p:txBody>
      </p:sp>
      <p:pic>
        <p:nvPicPr>
          <p:cNvPr id="6" name="Picture 5">
            <a:extLst>
              <a:ext uri="{FF2B5EF4-FFF2-40B4-BE49-F238E27FC236}">
                <a16:creationId xmlns:a16="http://schemas.microsoft.com/office/drawing/2014/main" id="{1883D3ED-FB44-48DE-AAAA-67A3A9640452}"/>
              </a:ext>
            </a:extLst>
          </p:cNvPr>
          <p:cNvPicPr>
            <a:picLocks noChangeAspect="1"/>
          </p:cNvPicPr>
          <p:nvPr/>
        </p:nvPicPr>
        <p:blipFill>
          <a:blip r:embed="rId2"/>
          <a:stretch>
            <a:fillRect/>
          </a:stretch>
        </p:blipFill>
        <p:spPr>
          <a:xfrm>
            <a:off x="5100488" y="1324768"/>
            <a:ext cx="3776811" cy="222823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DE41D49-ED3E-4D2F-A922-8913313E6A37}"/>
                  </a:ext>
                </a:extLst>
              </p:cNvPr>
              <p:cNvSpPr txBox="1"/>
              <p:nvPr/>
            </p:nvSpPr>
            <p:spPr>
              <a:xfrm>
                <a:off x="530217" y="2956521"/>
                <a:ext cx="4433011" cy="7562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itchFamily="18" charset="0"/>
                        </a:rPr>
                        <m:t>𝑅𝑆𝑆</m:t>
                      </m:r>
                      <m:r>
                        <a:rPr lang="en-US" b="0" i="1" smtClean="0">
                          <a:solidFill>
                            <a:schemeClr val="bg1"/>
                          </a:solidFill>
                          <a:latin typeface="Cambria Math" panose="02040503050406030204" pitchFamily="18" charset="0"/>
                          <a:ea typeface="Cambria Math" pitchFamily="18" charset="0"/>
                        </a:rPr>
                        <m:t>= </m:t>
                      </m:r>
                      <m:nary>
                        <m:naryPr>
                          <m:chr m:val="∑"/>
                          <m:ctrlPr>
                            <a:rPr lang="en-US" b="0" i="1" smtClean="0">
                              <a:solidFill>
                                <a:schemeClr val="bg1"/>
                              </a:solidFill>
                              <a:latin typeface="Cambria Math" panose="02040503050406030204" pitchFamily="18" charset="0"/>
                              <a:ea typeface="Cambria Math" pitchFamily="18" charset="0"/>
                            </a:rPr>
                          </m:ctrlPr>
                        </m:naryPr>
                        <m:sub>
                          <m:r>
                            <m:rPr>
                              <m:brk m:alnAt="23"/>
                            </m:rPr>
                            <a:rPr lang="en-US" b="0" i="1" smtClean="0">
                              <a:solidFill>
                                <a:schemeClr val="bg1"/>
                              </a:solidFill>
                              <a:latin typeface="Cambria Math" panose="02040503050406030204" pitchFamily="18" charset="0"/>
                              <a:ea typeface="Cambria Math" pitchFamily="18" charset="0"/>
                            </a:rPr>
                            <m:t>𝑖</m:t>
                          </m:r>
                          <m:r>
                            <a:rPr lang="en-US" b="0" i="1" smtClean="0">
                              <a:solidFill>
                                <a:schemeClr val="bg1"/>
                              </a:solidFill>
                              <a:latin typeface="Cambria Math" panose="02040503050406030204" pitchFamily="18" charset="0"/>
                              <a:ea typeface="Cambria Math" pitchFamily="18" charset="0"/>
                            </a:rPr>
                            <m:t>=1</m:t>
                          </m:r>
                        </m:sub>
                        <m:sup>
                          <m:r>
                            <a:rPr lang="en-US" b="0" i="1" smtClean="0">
                              <a:solidFill>
                                <a:schemeClr val="bg1"/>
                              </a:solidFill>
                              <a:latin typeface="Cambria Math" panose="02040503050406030204" pitchFamily="18" charset="0"/>
                              <a:ea typeface="Cambria Math" pitchFamily="18" charset="0"/>
                            </a:rPr>
                            <m:t>𝑛</m:t>
                          </m:r>
                        </m:sup>
                        <m:e>
                          <m:sSup>
                            <m:sSupPr>
                              <m:ctrlPr>
                                <a:rPr lang="en-US" b="0" i="1" smtClean="0">
                                  <a:solidFill>
                                    <a:schemeClr val="bg1"/>
                                  </a:solidFill>
                                  <a:latin typeface="Cambria Math" panose="02040503050406030204" pitchFamily="18" charset="0"/>
                                  <a:ea typeface="Cambria Math" pitchFamily="18" charset="0"/>
                                </a:rPr>
                              </m:ctrlPr>
                            </m:sSupPr>
                            <m:e>
                              <m:sSub>
                                <m:sSubPr>
                                  <m:ctrlPr>
                                    <a:rPr lang="en-US" i="1">
                                      <a:solidFill>
                                        <a:schemeClr val="bg1"/>
                                      </a:solidFill>
                                      <a:latin typeface="Cambria Math" panose="02040503050406030204" pitchFamily="18" charset="0"/>
                                      <a:cs typeface="Times New Roman" pitchFamily="18" charset="0"/>
                                    </a:rPr>
                                  </m:ctrlPr>
                                </m:sSubPr>
                                <m:e>
                                  <m:r>
                                    <a:rPr lang="en-US" i="1">
                                      <a:solidFill>
                                        <a:schemeClr val="bg1"/>
                                      </a:solidFill>
                                      <a:latin typeface="Cambria Math" panose="02040503050406030204" pitchFamily="18" charset="0"/>
                                      <a:cs typeface="Times New Roman" pitchFamily="18" charset="0"/>
                                    </a:rPr>
                                    <m:t>𝜖</m:t>
                                  </m:r>
                                </m:e>
                                <m:sub>
                                  <m:r>
                                    <a:rPr lang="en-US" i="1">
                                      <a:solidFill>
                                        <a:schemeClr val="bg1"/>
                                      </a:solidFill>
                                      <a:latin typeface="Cambria Math" panose="02040503050406030204" pitchFamily="18" charset="0"/>
                                      <a:cs typeface="Times New Roman" pitchFamily="18" charset="0"/>
                                    </a:rPr>
                                    <m:t>𝑖</m:t>
                                  </m:r>
                                </m:sub>
                              </m:sSub>
                            </m:e>
                            <m:sup>
                              <m:r>
                                <a:rPr lang="en-US" b="0" i="1" smtClean="0">
                                  <a:solidFill>
                                    <a:schemeClr val="bg1"/>
                                  </a:solidFill>
                                  <a:latin typeface="Cambria Math" panose="02040503050406030204" pitchFamily="18" charset="0"/>
                                  <a:ea typeface="Cambria Math" pitchFamily="18" charset="0"/>
                                </a:rPr>
                                <m:t>2</m:t>
                              </m:r>
                            </m:sup>
                          </m:sSup>
                          <m:r>
                            <a:rPr lang="en-US" b="0" i="1" smtClean="0">
                              <a:solidFill>
                                <a:schemeClr val="bg1"/>
                              </a:solidFill>
                              <a:latin typeface="Cambria Math" panose="02040503050406030204" pitchFamily="18" charset="0"/>
                              <a:ea typeface="Cambria Math" pitchFamily="18" charset="0"/>
                            </a:rPr>
                            <m:t>=</m:t>
                          </m:r>
                        </m:e>
                      </m:nary>
                      <m:nary>
                        <m:naryPr>
                          <m:chr m:val="∑"/>
                          <m:ctrlPr>
                            <a:rPr lang="en-US" i="1">
                              <a:solidFill>
                                <a:schemeClr val="bg1"/>
                              </a:solidFill>
                              <a:latin typeface="Cambria Math" panose="02040503050406030204" pitchFamily="18" charset="0"/>
                              <a:ea typeface="Cambria Math" pitchFamily="18" charset="0"/>
                            </a:rPr>
                          </m:ctrlPr>
                        </m:naryPr>
                        <m:sub>
                          <m:r>
                            <m:rPr>
                              <m:brk m:alnAt="23"/>
                            </m:rPr>
                            <a:rPr lang="en-US" i="1">
                              <a:solidFill>
                                <a:schemeClr val="bg1"/>
                              </a:solidFill>
                              <a:latin typeface="Cambria Math" panose="02040503050406030204" pitchFamily="18" charset="0"/>
                              <a:ea typeface="Cambria Math" pitchFamily="18" charset="0"/>
                            </a:rPr>
                            <m:t>𝑖</m:t>
                          </m:r>
                          <m:r>
                            <a:rPr lang="en-US" i="1">
                              <a:solidFill>
                                <a:schemeClr val="bg1"/>
                              </a:solidFill>
                              <a:latin typeface="Cambria Math" panose="02040503050406030204" pitchFamily="18" charset="0"/>
                              <a:ea typeface="Cambria Math" pitchFamily="18" charset="0"/>
                            </a:rPr>
                            <m:t>=1</m:t>
                          </m:r>
                        </m:sub>
                        <m:sup>
                          <m:r>
                            <a:rPr lang="en-US" i="1">
                              <a:solidFill>
                                <a:schemeClr val="bg1"/>
                              </a:solidFill>
                              <a:latin typeface="Cambria Math" panose="02040503050406030204" pitchFamily="18" charset="0"/>
                              <a:ea typeface="Cambria Math" pitchFamily="18" charset="0"/>
                            </a:rPr>
                            <m:t>𝑛</m:t>
                          </m:r>
                        </m:sup>
                        <m:e>
                          <m:sSup>
                            <m:sSupPr>
                              <m:ctrlPr>
                                <a:rPr lang="en-US" i="1">
                                  <a:solidFill>
                                    <a:schemeClr val="bg1"/>
                                  </a:solidFill>
                                  <a:latin typeface="Cambria Math" panose="02040503050406030204" pitchFamily="18" charset="0"/>
                                  <a:ea typeface="Cambria Math" pitchFamily="18" charset="0"/>
                                </a:rPr>
                              </m:ctrlPr>
                            </m:sSupPr>
                            <m:e>
                              <m:sSub>
                                <m:sSubPr>
                                  <m:ctrlPr>
                                    <a:rPr lang="en-US" i="1">
                                      <a:solidFill>
                                        <a:schemeClr val="bg1"/>
                                      </a:solidFill>
                                      <a:latin typeface="Cambria Math" panose="02040503050406030204" pitchFamily="18" charset="0"/>
                                      <a:cs typeface="Times New Roman" pitchFamily="18" charset="0"/>
                                    </a:rPr>
                                  </m:ctrlPr>
                                </m:sSubPr>
                                <m:e>
                                  <m:r>
                                    <a:rPr lang="en-US" b="0" i="1" smtClean="0">
                                      <a:solidFill>
                                        <a:schemeClr val="bg1"/>
                                      </a:solidFill>
                                      <a:latin typeface="Cambria Math" panose="02040503050406030204" pitchFamily="18" charset="0"/>
                                      <a:cs typeface="Times New Roman" pitchFamily="18" charset="0"/>
                                    </a:rPr>
                                    <m:t>(</m:t>
                                  </m:r>
                                  <m:r>
                                    <a:rPr lang="en-US" i="1">
                                      <a:solidFill>
                                        <a:schemeClr val="bg1"/>
                                      </a:solidFill>
                                      <a:latin typeface="Cambria Math" panose="02040503050406030204" pitchFamily="18" charset="0"/>
                                      <a:cs typeface="Times New Roman" pitchFamily="18" charset="0"/>
                                    </a:rPr>
                                    <m:t>𝑦</m:t>
                                  </m:r>
                                </m:e>
                                <m:sub>
                                  <m:r>
                                    <a:rPr lang="en-US" i="1">
                                      <a:solidFill>
                                        <a:schemeClr val="bg1"/>
                                      </a:solidFill>
                                      <a:latin typeface="Cambria Math" panose="02040503050406030204" pitchFamily="18" charset="0"/>
                                      <a:cs typeface="Times New Roman" pitchFamily="18" charset="0"/>
                                    </a:rPr>
                                    <m:t>𝑖</m:t>
                                  </m:r>
                                </m:sub>
                              </m:sSub>
                              <m:r>
                                <a:rPr lang="en-US" i="1">
                                  <a:solidFill>
                                    <a:schemeClr val="bg1"/>
                                  </a:solidFill>
                                  <a:latin typeface="Cambria Math" panose="02040503050406030204" pitchFamily="18" charset="0"/>
                                  <a:cs typeface="Times New Roman" pitchFamily="18" charset="0"/>
                                </a:rPr>
                                <m:t>−</m:t>
                              </m:r>
                              <m:sSub>
                                <m:sSubPr>
                                  <m:ctrlPr>
                                    <a:rPr lang="en-US" i="1">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𝛽</m:t>
                                      </m:r>
                                    </m:e>
                                  </m:acc>
                                </m:e>
                                <m:sub>
                                  <m:r>
                                    <a:rPr lang="en-US" i="1">
                                      <a:solidFill>
                                        <a:schemeClr val="bg1"/>
                                      </a:solidFill>
                                      <a:latin typeface="Cambria Math" panose="02040503050406030204" pitchFamily="18" charset="0"/>
                                    </a:rPr>
                                    <m:t>0</m:t>
                                  </m:r>
                                </m:sub>
                              </m:sSub>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𝛽</m:t>
                                      </m:r>
                                    </m:e>
                                  </m:acc>
                                </m:e>
                                <m:sub>
                                  <m:r>
                                    <a:rPr lang="en-US" i="1">
                                      <a:solidFill>
                                        <a:schemeClr val="bg1"/>
                                      </a:solidFill>
                                      <a:latin typeface="Cambria Math" panose="02040503050406030204" pitchFamily="18" charset="0"/>
                                    </a:rPr>
                                    <m:t>1</m:t>
                                  </m:r>
                                </m:sub>
                              </m:sSub>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𝑖</m:t>
                                  </m:r>
                                </m:sub>
                              </m:sSub>
                              <m:r>
                                <m:rPr>
                                  <m:nor/>
                                </m:rPr>
                                <a:rPr lang="en-US" dirty="0">
                                  <a:solidFill>
                                    <a:schemeClr val="bg1"/>
                                  </a:solidFill>
                                  <a:cs typeface="Times New Roman" pitchFamily="18" charset="0"/>
                                </a:rPr>
                                <m:t>) </m:t>
                              </m:r>
                            </m:e>
                            <m:sup>
                              <m:r>
                                <a:rPr lang="en-US" i="1">
                                  <a:solidFill>
                                    <a:schemeClr val="bg1"/>
                                  </a:solidFill>
                                  <a:latin typeface="Cambria Math" panose="02040503050406030204" pitchFamily="18" charset="0"/>
                                  <a:ea typeface="Cambria Math" pitchFamily="18" charset="0"/>
                                </a:rPr>
                                <m:t>2</m:t>
                              </m:r>
                            </m:sup>
                          </m:sSup>
                        </m:e>
                      </m:nary>
                    </m:oMath>
                  </m:oMathPara>
                </a14:m>
                <a:endParaRPr lang="en-US" dirty="0">
                  <a:latin typeface="Cambria Math" pitchFamily="18" charset="0"/>
                  <a:ea typeface="Cambria Math" pitchFamily="18" charset="0"/>
                </a:endParaRPr>
              </a:p>
            </p:txBody>
          </p:sp>
        </mc:Choice>
        <mc:Fallback xmlns="">
          <p:sp>
            <p:nvSpPr>
              <p:cNvPr id="8" name="TextBox 7">
                <a:extLst>
                  <a:ext uri="{FF2B5EF4-FFF2-40B4-BE49-F238E27FC236}">
                    <a16:creationId xmlns:a16="http://schemas.microsoft.com/office/drawing/2014/main" id="{EDE41D49-ED3E-4D2F-A922-8913313E6A37}"/>
                  </a:ext>
                </a:extLst>
              </p:cNvPr>
              <p:cNvSpPr txBox="1">
                <a:spLocks noRot="1" noChangeAspect="1" noMove="1" noResize="1" noEditPoints="1" noAdjustHandles="1" noChangeArrowheads="1" noChangeShapeType="1" noTextEdit="1"/>
              </p:cNvSpPr>
              <p:nvPr/>
            </p:nvSpPr>
            <p:spPr>
              <a:xfrm>
                <a:off x="530217" y="2956521"/>
                <a:ext cx="4433011" cy="7562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D22751A-5EBB-44B7-83C7-F704DBC81F28}"/>
                  </a:ext>
                </a:extLst>
              </p:cNvPr>
              <p:cNvSpPr txBox="1"/>
              <p:nvPr/>
            </p:nvSpPr>
            <p:spPr>
              <a:xfrm>
                <a:off x="1174750" y="4095750"/>
                <a:ext cx="6953250" cy="646331"/>
              </a:xfrm>
              <a:prstGeom prst="rect">
                <a:avLst/>
              </a:prstGeom>
              <a:noFill/>
            </p:spPr>
            <p:txBody>
              <a:bodyPr wrap="square" rtlCol="0">
                <a:spAutoFit/>
              </a:bodyPr>
              <a:lstStyle/>
              <a:p>
                <a:r>
                  <a:rPr lang="en-US" dirty="0">
                    <a:solidFill>
                      <a:schemeClr val="bg1"/>
                    </a:solidFill>
                    <a:latin typeface="+mj-lt"/>
                  </a:rPr>
                  <a:t>The objective of the Ordinary Least Squares estimating technique is to find the values of </a:t>
                </a:r>
                <a14:m>
                  <m:oMath xmlns:m="http://schemas.openxmlformats.org/officeDocument/2006/math">
                    <m:sSub>
                      <m:sSubPr>
                        <m:ctrlPr>
                          <a:rPr lang="en-US" i="1" smtClean="0">
                            <a:solidFill>
                              <a:schemeClr val="bg1"/>
                            </a:solidFill>
                            <a:latin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𝛽</m:t>
                        </m:r>
                      </m:e>
                      <m:sub>
                        <m:r>
                          <a:rPr lang="en-US" b="0" i="1" smtClean="0">
                            <a:solidFill>
                              <a:schemeClr val="bg1"/>
                            </a:solidFill>
                            <a:latin typeface="Cambria Math" panose="02040503050406030204" pitchFamily="18" charset="0"/>
                          </a:rPr>
                          <m:t>0</m:t>
                        </m:r>
                      </m:sub>
                    </m:sSub>
                  </m:oMath>
                </a14:m>
                <a:r>
                  <a:rPr lang="en-US" dirty="0">
                    <a:solidFill>
                      <a:schemeClr val="bg1"/>
                    </a:solidFill>
                    <a:latin typeface="+mj-lt"/>
                  </a:rPr>
                  <a:t> and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𝛽</m:t>
                        </m:r>
                      </m:e>
                      <m:sub>
                        <m:r>
                          <a:rPr lang="en-US" b="0" i="1" smtClean="0">
                            <a:solidFill>
                              <a:schemeClr val="bg1"/>
                            </a:solidFill>
                            <a:latin typeface="Cambria Math" panose="02040503050406030204" pitchFamily="18" charset="0"/>
                            <a:ea typeface="Cambria Math" panose="02040503050406030204" pitchFamily="18" charset="0"/>
                          </a:rPr>
                          <m:t>1</m:t>
                        </m:r>
                      </m:sub>
                    </m:sSub>
                  </m:oMath>
                </a14:m>
                <a:r>
                  <a:rPr lang="en-US" dirty="0">
                    <a:solidFill>
                      <a:schemeClr val="bg1"/>
                    </a:solidFill>
                  </a:rPr>
                  <a:t>that minimize the RSS value</a:t>
                </a:r>
                <a:endParaRPr lang="en-US" dirty="0">
                  <a:solidFill>
                    <a:schemeClr val="bg1"/>
                  </a:solidFill>
                  <a:latin typeface="+mj-lt"/>
                </a:endParaRPr>
              </a:p>
            </p:txBody>
          </p:sp>
        </mc:Choice>
        <mc:Fallback xmlns="">
          <p:sp>
            <p:nvSpPr>
              <p:cNvPr id="3" name="TextBox 2">
                <a:extLst>
                  <a:ext uri="{FF2B5EF4-FFF2-40B4-BE49-F238E27FC236}">
                    <a16:creationId xmlns:a16="http://schemas.microsoft.com/office/drawing/2014/main" id="{9D22751A-5EBB-44B7-83C7-F704DBC81F28}"/>
                  </a:ext>
                </a:extLst>
              </p:cNvPr>
              <p:cNvSpPr txBox="1">
                <a:spLocks noRot="1" noChangeAspect="1" noMove="1" noResize="1" noEditPoints="1" noAdjustHandles="1" noChangeArrowheads="1" noChangeShapeType="1" noTextEdit="1"/>
              </p:cNvSpPr>
              <p:nvPr/>
            </p:nvSpPr>
            <p:spPr>
              <a:xfrm>
                <a:off x="1174750" y="4095750"/>
                <a:ext cx="6953250" cy="646331"/>
              </a:xfrm>
              <a:prstGeom prst="rect">
                <a:avLst/>
              </a:prstGeom>
              <a:blipFill>
                <a:blip r:embed="rId4"/>
                <a:stretch>
                  <a:fillRect l="-789"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183509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6577-48AD-4494-9E47-1D9794ED5E2D}"/>
              </a:ext>
            </a:extLst>
          </p:cNvPr>
          <p:cNvSpPr>
            <a:spLocks noGrp="1"/>
          </p:cNvSpPr>
          <p:nvPr>
            <p:ph type="title"/>
          </p:nvPr>
        </p:nvSpPr>
        <p:spPr/>
        <p:txBody>
          <a:bodyPr>
            <a:normAutofit fontScale="90000"/>
          </a:bodyPr>
          <a:lstStyle/>
          <a:p>
            <a:r>
              <a:rPr lang="en-US" dirty="0"/>
              <a:t>Adding Categorical Predictors</a:t>
            </a:r>
          </a:p>
        </p:txBody>
      </p:sp>
      <p:sp>
        <p:nvSpPr>
          <p:cNvPr id="3" name="Slide Number Placeholder 2">
            <a:extLst>
              <a:ext uri="{FF2B5EF4-FFF2-40B4-BE49-F238E27FC236}">
                <a16:creationId xmlns:a16="http://schemas.microsoft.com/office/drawing/2014/main" id="{C28340BD-92FB-42C4-86DC-F0219C6A60C2}"/>
              </a:ext>
            </a:extLst>
          </p:cNvPr>
          <p:cNvSpPr>
            <a:spLocks noGrp="1"/>
          </p:cNvSpPr>
          <p:nvPr>
            <p:ph type="sldNum" sz="quarter" idx="12"/>
          </p:nvPr>
        </p:nvSpPr>
        <p:spPr/>
        <p:txBody>
          <a:bodyPr/>
          <a:lstStyle/>
          <a:p>
            <a:fld id="{6E61BB2A-F643-4BC4-A7C3-7339FD5A6B19}" type="slidenum">
              <a:rPr lang="en-US" smtClean="0"/>
              <a:pPr/>
              <a:t>110</a:t>
            </a:fld>
            <a:endParaRPr lang="en-US"/>
          </a:p>
        </p:txBody>
      </p:sp>
      <p:sp>
        <p:nvSpPr>
          <p:cNvPr id="4" name="Content Placeholder 3">
            <a:extLst>
              <a:ext uri="{FF2B5EF4-FFF2-40B4-BE49-F238E27FC236}">
                <a16:creationId xmlns:a16="http://schemas.microsoft.com/office/drawing/2014/main" id="{FF90CDBD-F4F9-4FE5-B3CE-780CF5CD267A}"/>
              </a:ext>
            </a:extLst>
          </p:cNvPr>
          <p:cNvSpPr>
            <a:spLocks noGrp="1"/>
          </p:cNvSpPr>
          <p:nvPr>
            <p:ph sz="quarter" idx="1"/>
          </p:nvPr>
        </p:nvSpPr>
        <p:spPr>
          <a:xfrm>
            <a:off x="457200" y="914400"/>
            <a:ext cx="8229600" cy="3703320"/>
          </a:xfrm>
        </p:spPr>
        <p:txBody>
          <a:bodyPr/>
          <a:lstStyle/>
          <a:p>
            <a:pPr marL="0" indent="0">
              <a:buNone/>
            </a:pPr>
            <a:r>
              <a:rPr lang="en-US" dirty="0"/>
              <a:t>If a categorical predictor has more than two levels, we create one fewer dummy variables than the number of levels.  For example, for the Origin categorical attribute (which has three possible values) in the cars data, we would create two dummy variables:</a:t>
            </a:r>
          </a:p>
          <a:p>
            <a:endParaRPr lang="en-US" dirty="0"/>
          </a:p>
          <a:p>
            <a:pPr marL="0" indent="0">
              <a:buNone/>
            </a:pPr>
            <a:r>
              <a:rPr lang="en-US" dirty="0"/>
              <a:t>With a resulting model: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BDAA37-EBEA-4093-A5A9-FE64DFE6162A}"/>
                  </a:ext>
                </a:extLst>
              </p:cNvPr>
              <p:cNvSpPr txBox="1"/>
              <p:nvPr/>
            </p:nvSpPr>
            <p:spPr>
              <a:xfrm>
                <a:off x="3088386" y="1943100"/>
                <a:ext cx="3493168" cy="99007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ea typeface="Cambria Math" pitchFamily="18" charset="0"/>
                            </a:rPr>
                          </m:ctrlPr>
                        </m:sSubPr>
                        <m:e>
                          <m:r>
                            <a:rPr lang="en-US" b="0" i="1" smtClean="0">
                              <a:latin typeface="Cambria Math" panose="02040503050406030204" pitchFamily="18" charset="0"/>
                              <a:ea typeface="Cambria Math" pitchFamily="18" charset="0"/>
                            </a:rPr>
                            <m:t>𝑥</m:t>
                          </m:r>
                        </m:e>
                        <m:sub>
                          <m:r>
                            <a:rPr lang="en-US" b="0" i="1" smtClean="0">
                              <a:latin typeface="Cambria Math" panose="02040503050406030204" pitchFamily="18" charset="0"/>
                              <a:ea typeface="Cambria Math" pitchFamily="18" charset="0"/>
                            </a:rPr>
                            <m:t>𝑖</m:t>
                          </m:r>
                          <m:r>
                            <a:rPr lang="en-US" b="0" i="1" smtClean="0">
                              <a:latin typeface="Cambria Math" panose="02040503050406030204" pitchFamily="18" charset="0"/>
                              <a:ea typeface="Cambria Math" pitchFamily="18" charset="0"/>
                            </a:rPr>
                            <m:t>1</m:t>
                          </m:r>
                        </m:sub>
                      </m:sSub>
                      <m:r>
                        <a:rPr lang="en-US" b="0" i="1" smtClean="0">
                          <a:latin typeface="Cambria Math" panose="02040503050406030204" pitchFamily="18" charset="0"/>
                          <a:ea typeface="Cambria Math" pitchFamily="18" charset="0"/>
                        </a:rPr>
                        <m:t>=</m:t>
                      </m:r>
                      <m:d>
                        <m:dPr>
                          <m:begChr m:val="{"/>
                          <m:endChr m:val=""/>
                          <m:ctrlPr>
                            <a:rPr lang="en-US" b="0" i="1" smtClean="0">
                              <a:latin typeface="Cambria Math" panose="02040503050406030204" pitchFamily="18" charset="0"/>
                              <a:ea typeface="Cambria Math" pitchFamily="18" charset="0"/>
                            </a:rPr>
                          </m:ctrlPr>
                        </m:dPr>
                        <m:e>
                          <m:m>
                            <m:mPr>
                              <m:mcs>
                                <m:mc>
                                  <m:mcPr>
                                    <m:count m:val="1"/>
                                    <m:mcJc m:val="center"/>
                                  </m:mcPr>
                                </m:mc>
                              </m:mcs>
                              <m:ctrlPr>
                                <a:rPr lang="en-US" b="0" i="1" smtClean="0">
                                  <a:latin typeface="Cambria Math" panose="02040503050406030204" pitchFamily="18" charset="0"/>
                                  <a:ea typeface="Cambria Math" pitchFamily="18" charset="0"/>
                                </a:rPr>
                              </m:ctrlPr>
                            </m:mPr>
                            <m:mr>
                              <m:e>
                                <m:r>
                                  <m:rPr>
                                    <m:brk m:alnAt="7"/>
                                  </m:rPr>
                                  <a:rPr lang="en-US" b="0" i="1" smtClean="0">
                                    <a:latin typeface="Cambria Math" panose="02040503050406030204" pitchFamily="18" charset="0"/>
                                    <a:ea typeface="Cambria Math" pitchFamily="18" charset="0"/>
                                  </a:rPr>
                                  <m:t>1</m:t>
                                </m:r>
                                <m:r>
                                  <a:rPr lang="en-US" b="0" i="1" smtClean="0">
                                    <a:latin typeface="Cambria Math" panose="02040503050406030204" pitchFamily="18" charset="0"/>
                                    <a:ea typeface="Cambria Math" pitchFamily="18" charset="0"/>
                                  </a:rPr>
                                  <m:t>  </m:t>
                                </m:r>
                                <m:r>
                                  <a:rPr lang="en-US" b="0" i="1" smtClean="0">
                                    <a:latin typeface="Cambria Math" panose="02040503050406030204" pitchFamily="18" charset="0"/>
                                    <a:ea typeface="Cambria Math" pitchFamily="18" charset="0"/>
                                  </a:rPr>
                                  <m:t>𝑖𝑓</m:t>
                                </m:r>
                                <m:r>
                                  <a:rPr lang="en-US" b="0" i="1" smtClean="0">
                                    <a:latin typeface="Cambria Math" panose="02040503050406030204" pitchFamily="18" charset="0"/>
                                    <a:ea typeface="Cambria Math" pitchFamily="18" charset="0"/>
                                  </a:rPr>
                                  <m:t> </m:t>
                                </m:r>
                                <m:sSup>
                                  <m:sSupPr>
                                    <m:ctrlPr>
                                      <a:rPr lang="en-US" b="0" i="1" smtClean="0">
                                        <a:latin typeface="Cambria Math" panose="02040503050406030204" pitchFamily="18" charset="0"/>
                                        <a:ea typeface="Cambria Math" pitchFamily="18" charset="0"/>
                                      </a:rPr>
                                    </m:ctrlPr>
                                  </m:sSupPr>
                                  <m:e>
                                    <m:r>
                                      <a:rPr lang="en-US" b="0" i="1" smtClean="0">
                                        <a:latin typeface="Cambria Math" panose="02040503050406030204" pitchFamily="18" charset="0"/>
                                        <a:ea typeface="Cambria Math" pitchFamily="18" charset="0"/>
                                      </a:rPr>
                                      <m:t>𝑖</m:t>
                                    </m:r>
                                  </m:e>
                                  <m:sup>
                                    <m:r>
                                      <a:rPr lang="en-US" b="0" i="1" smtClean="0">
                                        <a:latin typeface="Cambria Math" panose="02040503050406030204" pitchFamily="18" charset="0"/>
                                        <a:ea typeface="Cambria Math" pitchFamily="18" charset="0"/>
                                      </a:rPr>
                                      <m:t>𝑡h</m:t>
                                    </m:r>
                                  </m:sup>
                                </m:sSup>
                                <m:r>
                                  <m:rPr>
                                    <m:brk m:alnAt="7"/>
                                  </m:rPr>
                                  <a:rPr lang="en-US" b="0" i="1" smtClean="0">
                                    <a:latin typeface="Cambria Math" panose="02040503050406030204" pitchFamily="18" charset="0"/>
                                    <a:ea typeface="Cambria Math" pitchFamily="18" charset="0"/>
                                  </a:rPr>
                                  <m:t> </m:t>
                                </m:r>
                                <m:r>
                                  <a:rPr lang="en-US" b="0" i="1" smtClean="0">
                                    <a:latin typeface="Cambria Math" panose="02040503050406030204" pitchFamily="18" charset="0"/>
                                    <a:ea typeface="Cambria Math" pitchFamily="18" charset="0"/>
                                  </a:rPr>
                                  <m:t>𝑝𝑒𝑟𝑠𝑜𝑛</m:t>
                                </m:r>
                                <m:r>
                                  <a:rPr lang="en-US" b="0" i="1" smtClean="0">
                                    <a:latin typeface="Cambria Math" panose="02040503050406030204" pitchFamily="18" charset="0"/>
                                    <a:ea typeface="Cambria Math" pitchFamily="18" charset="0"/>
                                  </a:rPr>
                                  <m:t> </m:t>
                                </m:r>
                                <m:r>
                                  <a:rPr lang="en-US" b="0" i="1" smtClean="0">
                                    <a:latin typeface="Cambria Math" panose="02040503050406030204" pitchFamily="18" charset="0"/>
                                    <a:ea typeface="Cambria Math" pitchFamily="18" charset="0"/>
                                  </a:rPr>
                                  <m:t>𝑖𝑠</m:t>
                                </m:r>
                                <m:r>
                                  <a:rPr lang="en-US" b="0" i="1" smtClean="0">
                                    <a:latin typeface="Cambria Math" panose="02040503050406030204" pitchFamily="18" charset="0"/>
                                    <a:ea typeface="Cambria Math" pitchFamily="18" charset="0"/>
                                  </a:rPr>
                                  <m:t> </m:t>
                                </m:r>
                                <m:r>
                                  <m:rPr>
                                    <m:nor/>
                                    <m:brk m:alnAt="7"/>
                                  </m:rPr>
                                  <a:rPr lang="en-US" b="0" i="0" smtClean="0">
                                    <a:latin typeface="Cambria Math" panose="02040503050406030204" pitchFamily="18" charset="0"/>
                                    <a:ea typeface="Cambria Math" pitchFamily="18" charset="0"/>
                                  </a:rPr>
                                  <m:t>"</m:t>
                                </m:r>
                                <m:r>
                                  <m:rPr>
                                    <m:nor/>
                                  </m:rPr>
                                  <a:rPr lang="en-US" b="0" i="0" smtClean="0">
                                    <a:latin typeface="Cambria Math" panose="02040503050406030204" pitchFamily="18" charset="0"/>
                                    <a:ea typeface="Cambria Math" pitchFamily="18" charset="0"/>
                                  </a:rPr>
                                  <m:t>Normal</m:t>
                                </m:r>
                                <m:r>
                                  <m:rPr>
                                    <m:nor/>
                                  </m:rPr>
                                  <a:rPr lang="en-US" b="0" i="0" smtClean="0">
                                    <a:latin typeface="Cambria Math" panose="02040503050406030204" pitchFamily="18" charset="0"/>
                                    <a:ea typeface="Cambria Math" pitchFamily="18" charset="0"/>
                                  </a:rPr>
                                  <m:t>"</m:t>
                                </m:r>
                                <m:r>
                                  <m:rPr>
                                    <m:brk m:alnAt="7"/>
                                  </m:rPr>
                                  <a:rPr lang="en-US" b="0" i="1" smtClean="0">
                                    <a:latin typeface="Cambria Math" panose="02040503050406030204" pitchFamily="18" charset="0"/>
                                    <a:ea typeface="Cambria Math" pitchFamily="18" charset="0"/>
                                  </a:rPr>
                                  <m:t> </m:t>
                                </m:r>
                                <m:r>
                                  <a:rPr lang="en-US" b="0" i="1" smtClean="0">
                                    <a:latin typeface="Cambria Math" panose="02040503050406030204" pitchFamily="18" charset="0"/>
                                    <a:ea typeface="Cambria Math" pitchFamily="18" charset="0"/>
                                  </a:rPr>
                                  <m:t>𝑤𝑒𝑖𝑔h𝑡</m:t>
                                </m:r>
                                <m:r>
                                  <a:rPr lang="en-US" b="0" i="1" smtClean="0">
                                    <a:latin typeface="Cambria Math" panose="02040503050406030204" pitchFamily="18" charset="0"/>
                                    <a:ea typeface="Cambria Math" pitchFamily="18" charset="0"/>
                                  </a:rPr>
                                  <m:t> </m:t>
                                </m:r>
                              </m:e>
                            </m:mr>
                            <m:mr>
                              <m:e>
                                <m:r>
                                  <a:rPr lang="en-US" b="0" i="1" smtClean="0">
                                    <a:latin typeface="Cambria Math" panose="02040503050406030204" pitchFamily="18" charset="0"/>
                                    <a:ea typeface="Cambria Math" pitchFamily="18" charset="0"/>
                                  </a:rPr>
                                  <m:t>0</m:t>
                                </m:r>
                                <m:r>
                                  <a:rPr lang="en-US" i="1">
                                    <a:latin typeface="Cambria Math" panose="02040503050406030204" pitchFamily="18" charset="0"/>
                                    <a:ea typeface="Cambria Math" pitchFamily="18" charset="0"/>
                                  </a:rPr>
                                  <m:t>  </m:t>
                                </m:r>
                                <m:r>
                                  <a:rPr lang="en-US" i="1">
                                    <a:latin typeface="Cambria Math" panose="02040503050406030204" pitchFamily="18" charset="0"/>
                                    <a:ea typeface="Cambria Math" pitchFamily="18" charset="0"/>
                                  </a:rPr>
                                  <m:t>𝑖𝑓</m:t>
                                </m:r>
                                <m:r>
                                  <a:rPr lang="en-US" i="1">
                                    <a:latin typeface="Cambria Math" panose="02040503050406030204" pitchFamily="18" charset="0"/>
                                    <a:ea typeface="Cambria Math" pitchFamily="18" charset="0"/>
                                  </a:rPr>
                                  <m:t> </m:t>
                                </m:r>
                                <m:sSup>
                                  <m:sSupPr>
                                    <m:ctrlPr>
                                      <a:rPr lang="en-US" i="1">
                                        <a:latin typeface="Cambria Math" panose="02040503050406030204" pitchFamily="18" charset="0"/>
                                        <a:ea typeface="Cambria Math" pitchFamily="18" charset="0"/>
                                      </a:rPr>
                                    </m:ctrlPr>
                                  </m:sSupPr>
                                  <m:e>
                                    <m:r>
                                      <a:rPr lang="en-US" i="1">
                                        <a:latin typeface="Cambria Math" panose="02040503050406030204" pitchFamily="18" charset="0"/>
                                        <a:ea typeface="Cambria Math" pitchFamily="18" charset="0"/>
                                      </a:rPr>
                                      <m:t>𝑖</m:t>
                                    </m:r>
                                  </m:e>
                                  <m:sup>
                                    <m:r>
                                      <a:rPr lang="en-US" i="1">
                                        <a:latin typeface="Cambria Math" panose="02040503050406030204" pitchFamily="18" charset="0"/>
                                        <a:ea typeface="Cambria Math" pitchFamily="18" charset="0"/>
                                      </a:rPr>
                                      <m:t>𝑡h</m:t>
                                    </m:r>
                                  </m:sup>
                                </m:sSup>
                                <m:r>
                                  <m:rPr>
                                    <m:brk m:alnAt="7"/>
                                  </m:rPr>
                                  <a:rPr lang="en-US" i="1">
                                    <a:latin typeface="Cambria Math" panose="02040503050406030204" pitchFamily="18" charset="0"/>
                                    <a:ea typeface="Cambria Math" pitchFamily="18" charset="0"/>
                                  </a:rPr>
                                  <m:t> </m:t>
                                </m:r>
                                <m:r>
                                  <a:rPr lang="en-US" i="1">
                                    <a:latin typeface="Cambria Math" panose="02040503050406030204" pitchFamily="18" charset="0"/>
                                    <a:ea typeface="Cambria Math" pitchFamily="18" charset="0"/>
                                  </a:rPr>
                                  <m:t>𝑝𝑒𝑟𝑠𝑜𝑛</m:t>
                                </m:r>
                                <m:r>
                                  <a:rPr lang="en-US" i="1">
                                    <a:latin typeface="Cambria Math" panose="02040503050406030204" pitchFamily="18" charset="0"/>
                                    <a:ea typeface="Cambria Math" pitchFamily="18" charset="0"/>
                                  </a:rPr>
                                  <m:t> </m:t>
                                </m:r>
                                <m:r>
                                  <a:rPr lang="en-US" i="1">
                                    <a:latin typeface="Cambria Math" panose="02040503050406030204" pitchFamily="18" charset="0"/>
                                    <a:ea typeface="Cambria Math" pitchFamily="18" charset="0"/>
                                  </a:rPr>
                                  <m:t>𝑖𝑠</m:t>
                                </m:r>
                                <m:r>
                                  <a:rPr lang="en-US" b="0" i="1" smtClean="0">
                                    <a:latin typeface="Cambria Math" panose="02040503050406030204" pitchFamily="18" charset="0"/>
                                    <a:ea typeface="Cambria Math" pitchFamily="18" charset="0"/>
                                  </a:rPr>
                                  <m:t> </m:t>
                                </m:r>
                                <m:r>
                                  <a:rPr lang="en-US" b="0" i="1" smtClean="0">
                                    <a:latin typeface="Cambria Math" panose="02040503050406030204" pitchFamily="18" charset="0"/>
                                    <a:ea typeface="Cambria Math" pitchFamily="18" charset="0"/>
                                  </a:rPr>
                                  <m:t>𝑛𝑜𝑡</m:t>
                                </m:r>
                                <m:r>
                                  <a:rPr lang="en-US" i="1">
                                    <a:latin typeface="Cambria Math" panose="02040503050406030204" pitchFamily="18" charset="0"/>
                                    <a:ea typeface="Cambria Math" pitchFamily="18" charset="0"/>
                                  </a:rPr>
                                  <m:t> </m:t>
                                </m:r>
                                <m:r>
                                  <m:rPr>
                                    <m:nor/>
                                    <m:brk m:alnAt="7"/>
                                  </m:rPr>
                                  <a:rPr lang="en-US">
                                    <a:latin typeface="Cambria Math" panose="02040503050406030204" pitchFamily="18" charset="0"/>
                                    <a:ea typeface="Cambria Math" pitchFamily="18" charset="0"/>
                                  </a:rPr>
                                  <m:t>"</m:t>
                                </m:r>
                                <m:r>
                                  <m:rPr>
                                    <m:nor/>
                                  </m:rPr>
                                  <a:rPr lang="en-US">
                                    <a:latin typeface="Cambria Math" panose="02040503050406030204" pitchFamily="18" charset="0"/>
                                    <a:ea typeface="Cambria Math" pitchFamily="18" charset="0"/>
                                  </a:rPr>
                                  <m:t>Normal</m:t>
                                </m:r>
                                <m:r>
                                  <m:rPr>
                                    <m:nor/>
                                  </m:rPr>
                                  <a:rPr lang="en-US">
                                    <a:latin typeface="Cambria Math" panose="02040503050406030204" pitchFamily="18" charset="0"/>
                                    <a:ea typeface="Cambria Math" pitchFamily="18" charset="0"/>
                                  </a:rPr>
                                  <m:t>"</m:t>
                                </m:r>
                                <m:r>
                                  <m:rPr>
                                    <m:brk m:alnAt="7"/>
                                  </m:rPr>
                                  <a:rPr lang="en-US" i="1">
                                    <a:latin typeface="Cambria Math" panose="02040503050406030204" pitchFamily="18" charset="0"/>
                                    <a:ea typeface="Cambria Math" pitchFamily="18" charset="0"/>
                                  </a:rPr>
                                  <m:t> </m:t>
                                </m:r>
                                <m:r>
                                  <a:rPr lang="en-US" i="1">
                                    <a:latin typeface="Cambria Math" panose="02040503050406030204" pitchFamily="18" charset="0"/>
                                    <a:ea typeface="Cambria Math" pitchFamily="18" charset="0"/>
                                  </a:rPr>
                                  <m:t>𝑤𝑒𝑖𝑔h𝑡</m:t>
                                </m:r>
                              </m:e>
                            </m:mr>
                          </m:m>
                        </m:e>
                      </m:d>
                    </m:oMath>
                  </m:oMathPara>
                </a14:m>
                <a:endParaRPr lang="en-US" dirty="0">
                  <a:latin typeface="Cambria Math" pitchFamily="18" charset="0"/>
                  <a:ea typeface="Cambria Math" pitchFamily="18" charset="0"/>
                </a:endParaRPr>
              </a:p>
            </p:txBody>
          </p:sp>
        </mc:Choice>
        <mc:Fallback xmlns="">
          <p:sp>
            <p:nvSpPr>
              <p:cNvPr id="5" name="TextBox 4">
                <a:extLst>
                  <a:ext uri="{FF2B5EF4-FFF2-40B4-BE49-F238E27FC236}">
                    <a16:creationId xmlns:a16="http://schemas.microsoft.com/office/drawing/2014/main" id="{11BDAA37-EBEA-4093-A5A9-FE64DFE6162A}"/>
                  </a:ext>
                </a:extLst>
              </p:cNvPr>
              <p:cNvSpPr txBox="1">
                <a:spLocks noRot="1" noChangeAspect="1" noMove="1" noResize="1" noEditPoints="1" noAdjustHandles="1" noChangeArrowheads="1" noChangeShapeType="1" noTextEdit="1"/>
              </p:cNvSpPr>
              <p:nvPr/>
            </p:nvSpPr>
            <p:spPr>
              <a:xfrm>
                <a:off x="3088386" y="1943100"/>
                <a:ext cx="3493168" cy="990079"/>
              </a:xfrm>
              <a:prstGeom prst="rect">
                <a:avLst/>
              </a:prstGeom>
              <a:blipFill>
                <a:blip r:embed="rId2"/>
                <a:stretch>
                  <a:fillRect l="-1745" r="-205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A8E31FB-DA8B-433F-A7E8-D1CE841E98BD}"/>
                  </a:ext>
                </a:extLst>
              </p:cNvPr>
              <p:cNvSpPr txBox="1"/>
              <p:nvPr/>
            </p:nvSpPr>
            <p:spPr>
              <a:xfrm>
                <a:off x="1494870" y="3017449"/>
                <a:ext cx="6680199" cy="1025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ea typeface="Cambria Math" pitchFamily="18" charset="0"/>
                            </a:rPr>
                          </m:ctrlPr>
                        </m:sSubPr>
                        <m:e>
                          <m:r>
                            <a:rPr lang="en-US" b="0" i="1" smtClean="0">
                              <a:solidFill>
                                <a:schemeClr val="bg1"/>
                              </a:solidFill>
                              <a:latin typeface="Cambria Math" panose="02040503050406030204" pitchFamily="18" charset="0"/>
                              <a:ea typeface="Cambria Math" pitchFamily="18" charset="0"/>
                            </a:rPr>
                            <m:t>𝑦</m:t>
                          </m:r>
                        </m:e>
                        <m:sub>
                          <m:r>
                            <a:rPr lang="en-US" b="0" i="1" smtClean="0">
                              <a:solidFill>
                                <a:schemeClr val="bg1"/>
                              </a:solidFill>
                              <a:latin typeface="Cambria Math" panose="02040503050406030204" pitchFamily="18" charset="0"/>
                              <a:ea typeface="Cambria Math" pitchFamily="18" charset="0"/>
                            </a:rPr>
                            <m:t>𝑖</m:t>
                          </m:r>
                        </m:sub>
                      </m:sSub>
                      <m:r>
                        <a:rPr lang="en-US" b="0" i="1" smtClean="0">
                          <a:solidFill>
                            <a:schemeClr val="bg1"/>
                          </a:solidFill>
                          <a:latin typeface="Cambria Math" panose="02040503050406030204" pitchFamily="18" charset="0"/>
                          <a:ea typeface="Cambria Math" pitchFamily="18" charset="0"/>
                        </a:rPr>
                        <m:t>=</m:t>
                      </m:r>
                      <m:r>
                        <a:rPr lang="en-US" b="0" i="0" smtClean="0">
                          <a:solidFill>
                            <a:schemeClr val="bg1"/>
                          </a:solidFill>
                          <a:latin typeface="Cambria Math" panose="02040503050406030204" pitchFamily="18" charset="0"/>
                          <a:ea typeface="Cambria Math" pitchFamily="18" charset="0"/>
                        </a:rPr>
                        <m:t> </m:t>
                      </m:r>
                      <m:d>
                        <m:dPr>
                          <m:begChr m:val="{"/>
                          <m:endChr m:val=""/>
                          <m:ctrlPr>
                            <a:rPr lang="en-US" b="0" i="1" smtClean="0">
                              <a:solidFill>
                                <a:schemeClr val="bg1"/>
                              </a:solidFill>
                              <a:latin typeface="Cambria Math" panose="02040503050406030204" pitchFamily="18" charset="0"/>
                              <a:ea typeface="Cambria Math" pitchFamily="18" charset="0"/>
                            </a:rPr>
                          </m:ctrlPr>
                        </m:dPr>
                        <m:e>
                          <m:m>
                            <m:mPr>
                              <m:mcs>
                                <m:mc>
                                  <m:mcPr>
                                    <m:count m:val="1"/>
                                    <m:mcJc m:val="center"/>
                                  </m:mcPr>
                                </m:mc>
                              </m:mcs>
                              <m:ctrlPr>
                                <a:rPr lang="en-US" b="0" i="1" smtClean="0">
                                  <a:solidFill>
                                    <a:schemeClr val="bg1"/>
                                  </a:solidFill>
                                  <a:latin typeface="Cambria Math" panose="02040503050406030204" pitchFamily="18" charset="0"/>
                                  <a:ea typeface="Cambria Math" pitchFamily="18" charset="0"/>
                                </a:rPr>
                              </m:ctrlPr>
                            </m:mPr>
                            <m:mr>
                              <m:e>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i="1">
                                        <a:solidFill>
                                          <a:schemeClr val="bg1"/>
                                        </a:solidFill>
                                        <a:latin typeface="Cambria Math" panose="02040503050406030204" pitchFamily="18" charset="0"/>
                                        <a:ea typeface="Cambria Math" pitchFamily="18" charset="0"/>
                                      </a:rPr>
                                      <m:t>0</m:t>
                                    </m:r>
                                  </m:sub>
                                </m:sSub>
                                <m:r>
                                  <a:rPr lang="en-US" i="1">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i="1">
                                        <a:solidFill>
                                          <a:schemeClr val="bg1"/>
                                        </a:solidFill>
                                        <a:latin typeface="Cambria Math" panose="02040503050406030204" pitchFamily="18" charset="0"/>
                                        <a:ea typeface="Cambria Math" pitchFamily="18" charset="0"/>
                                      </a:rPr>
                                      <m:t>1</m:t>
                                    </m:r>
                                  </m:sub>
                                </m:sSub>
                                <m:r>
                                  <a:rPr lang="en-US" i="1">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𝜖</m:t>
                                    </m:r>
                                  </m:e>
                                  <m:sub>
                                    <m:r>
                                      <a:rPr lang="en-US" i="1">
                                        <a:solidFill>
                                          <a:schemeClr val="bg1"/>
                                        </a:solidFill>
                                        <a:latin typeface="Cambria Math" panose="02040503050406030204" pitchFamily="18" charset="0"/>
                                        <a:ea typeface="Cambria Math" pitchFamily="18" charset="0"/>
                                      </a:rPr>
                                      <m:t>𝑖</m:t>
                                    </m:r>
                                  </m:sub>
                                </m:sSub>
                                <m:r>
                                  <a:rPr lang="en-US" i="1">
                                    <a:solidFill>
                                      <a:schemeClr val="bg1"/>
                                    </a:solidFill>
                                    <a:latin typeface="Cambria Math" panose="02040503050406030204" pitchFamily="18" charset="0"/>
                                    <a:ea typeface="Cambria Math" pitchFamily="18" charset="0"/>
                                  </a:rPr>
                                  <m:t>     </m:t>
                                </m:r>
                                <m:r>
                                  <m:rPr>
                                    <m:brk m:alnAt="7"/>
                                  </m:rPr>
                                  <a:rPr lang="en-US" i="1">
                                    <a:solidFill>
                                      <a:schemeClr val="bg1"/>
                                    </a:solidFill>
                                    <a:latin typeface="Cambria Math" panose="02040503050406030204" pitchFamily="18" charset="0"/>
                                    <a:ea typeface="Cambria Math" pitchFamily="18" charset="0"/>
                                  </a:rPr>
                                  <m:t>𝑖</m:t>
                                </m:r>
                                <m:r>
                                  <a:rPr lang="en-US" i="1">
                                    <a:solidFill>
                                      <a:schemeClr val="bg1"/>
                                    </a:solidFill>
                                    <a:latin typeface="Cambria Math" panose="02040503050406030204" pitchFamily="18" charset="0"/>
                                    <a:ea typeface="Cambria Math" pitchFamily="18" charset="0"/>
                                  </a:rPr>
                                  <m:t>𝑓</m:t>
                                </m:r>
                                <m:r>
                                  <a:rPr lang="en-US" i="1">
                                    <a:solidFill>
                                      <a:schemeClr val="bg1"/>
                                    </a:solidFill>
                                    <a:latin typeface="Cambria Math" panose="02040503050406030204" pitchFamily="18" charset="0"/>
                                    <a:ea typeface="Cambria Math" pitchFamily="18" charset="0"/>
                                  </a:rPr>
                                  <m:t> </m:t>
                                </m:r>
                                <m:sSup>
                                  <m:sSupPr>
                                    <m:ctrlPr>
                                      <a:rPr lang="en-US" i="1">
                                        <a:solidFill>
                                          <a:schemeClr val="bg1"/>
                                        </a:solidFill>
                                        <a:latin typeface="Cambria Math" panose="02040503050406030204" pitchFamily="18" charset="0"/>
                                        <a:ea typeface="Cambria Math" pitchFamily="18" charset="0"/>
                                      </a:rPr>
                                    </m:ctrlPr>
                                  </m:sSupPr>
                                  <m:e>
                                    <m:r>
                                      <a:rPr lang="en-US" i="1">
                                        <a:solidFill>
                                          <a:schemeClr val="bg1"/>
                                        </a:solidFill>
                                        <a:latin typeface="Cambria Math" panose="02040503050406030204" pitchFamily="18" charset="0"/>
                                        <a:ea typeface="Cambria Math" pitchFamily="18" charset="0"/>
                                      </a:rPr>
                                      <m:t>𝑖</m:t>
                                    </m:r>
                                  </m:e>
                                  <m:sup>
                                    <m:r>
                                      <a:rPr lang="en-US" i="1">
                                        <a:solidFill>
                                          <a:schemeClr val="bg1"/>
                                        </a:solidFill>
                                        <a:latin typeface="Cambria Math" panose="02040503050406030204" pitchFamily="18" charset="0"/>
                                        <a:ea typeface="Cambria Math" pitchFamily="18" charset="0"/>
                                      </a:rPr>
                                      <m:t>𝑡h</m:t>
                                    </m:r>
                                  </m:sup>
                                </m:sSup>
                                <m:r>
                                  <m:rPr>
                                    <m:brk m:alnAt="7"/>
                                  </m:rPr>
                                  <a:rPr lang="en-US" i="1">
                                    <a:solidFill>
                                      <a:schemeClr val="bg1"/>
                                    </a:solidFill>
                                    <a:latin typeface="Cambria Math" panose="02040503050406030204" pitchFamily="18" charset="0"/>
                                    <a:ea typeface="Cambria Math" pitchFamily="18" charset="0"/>
                                  </a:rPr>
                                  <m:t> </m:t>
                                </m:r>
                                <m:r>
                                  <a:rPr lang="en-US" i="1" smtClean="0">
                                    <a:solidFill>
                                      <a:schemeClr val="bg1"/>
                                    </a:solidFill>
                                    <a:latin typeface="Cambria Math" panose="02040503050406030204" pitchFamily="18" charset="0"/>
                                    <a:ea typeface="Cambria Math" pitchFamily="18" charset="0"/>
                                  </a:rPr>
                                  <m:t>𝑜</m:t>
                                </m:r>
                                <m:r>
                                  <a:rPr lang="en-US" b="0" i="1" smtClean="0">
                                    <a:solidFill>
                                      <a:schemeClr val="bg1"/>
                                    </a:solidFill>
                                    <a:latin typeface="Cambria Math" panose="02040503050406030204" pitchFamily="18" charset="0"/>
                                    <a:ea typeface="Cambria Math" pitchFamily="18" charset="0"/>
                                  </a:rPr>
                                  <m:t>𝑏𝑠𝑒𝑟𝑣𝑎𝑡𝑖𝑜𝑛</m:t>
                                </m:r>
                                <m:r>
                                  <a:rPr lang="en-US" b="0" i="1" smtClean="0">
                                    <a:solidFill>
                                      <a:schemeClr val="bg1"/>
                                    </a:solidFill>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h𝑎𝑠</m:t>
                                </m:r>
                                <m:r>
                                  <a:rPr lang="en-US" b="0" i="1" smtClean="0">
                                    <a:solidFill>
                                      <a:schemeClr val="bg1"/>
                                    </a:solidFill>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𝑑𝑟𝑖𝑣𝑒𝑡𝑟𝑎𝑖𝑛</m:t>
                                </m:r>
                                <m:r>
                                  <a:rPr lang="en-US" b="0" i="1" smtClean="0">
                                    <a:solidFill>
                                      <a:schemeClr val="bg1"/>
                                    </a:solidFill>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𝐹𝑟𝑜𝑛𝑡</m:t>
                                </m:r>
                                <m:r>
                                  <a:rPr lang="en-US" b="0" i="1" smtClean="0">
                                    <a:solidFill>
                                      <a:schemeClr val="bg1"/>
                                    </a:solidFill>
                                    <a:latin typeface="Cambria Math" panose="02040503050406030204" pitchFamily="18" charset="0"/>
                                    <a:ea typeface="Cambria Math" pitchFamily="18" charset="0"/>
                                  </a:rPr>
                                  <m:t>"</m:t>
                                </m:r>
                              </m:e>
                            </m:mr>
                            <m:mr>
                              <m:e>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i="1">
                                        <a:solidFill>
                                          <a:schemeClr val="bg1"/>
                                        </a:solidFill>
                                        <a:latin typeface="Cambria Math" panose="02040503050406030204" pitchFamily="18" charset="0"/>
                                        <a:ea typeface="Cambria Math" pitchFamily="18" charset="0"/>
                                      </a:rPr>
                                      <m:t>0</m:t>
                                    </m:r>
                                  </m:sub>
                                </m:sSub>
                                <m:r>
                                  <a:rPr lang="en-US" i="1">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2</m:t>
                                    </m:r>
                                  </m:sub>
                                </m:sSub>
                                <m:r>
                                  <a:rPr lang="en-US" i="1">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𝜖</m:t>
                                    </m:r>
                                  </m:e>
                                  <m:sub>
                                    <m:r>
                                      <a:rPr lang="en-US" i="1">
                                        <a:solidFill>
                                          <a:schemeClr val="bg1"/>
                                        </a:solidFill>
                                        <a:latin typeface="Cambria Math" panose="02040503050406030204" pitchFamily="18" charset="0"/>
                                        <a:ea typeface="Cambria Math" pitchFamily="18" charset="0"/>
                                      </a:rPr>
                                      <m:t>𝑖</m:t>
                                    </m:r>
                                  </m:sub>
                                </m:sSub>
                                <m:r>
                                  <a:rPr lang="en-US" b="0" i="1" smtClean="0">
                                    <a:solidFill>
                                      <a:schemeClr val="bg1"/>
                                    </a:solidFill>
                                    <a:latin typeface="Cambria Math" panose="02040503050406030204" pitchFamily="18" charset="0"/>
                                    <a:ea typeface="Cambria Math" pitchFamily="18" charset="0"/>
                                  </a:rPr>
                                  <m:t>    </m:t>
                                </m:r>
                                <m:r>
                                  <m:rPr>
                                    <m:brk m:alnAt="7"/>
                                  </m:rPr>
                                  <a:rPr lang="en-US" i="1">
                                    <a:solidFill>
                                      <a:schemeClr val="bg1"/>
                                    </a:solidFill>
                                    <a:latin typeface="Cambria Math" panose="02040503050406030204" pitchFamily="18" charset="0"/>
                                    <a:ea typeface="Cambria Math" pitchFamily="18" charset="0"/>
                                  </a:rPr>
                                  <m:t>𝑖</m:t>
                                </m:r>
                                <m:r>
                                  <a:rPr lang="en-US" i="1">
                                    <a:solidFill>
                                      <a:schemeClr val="bg1"/>
                                    </a:solidFill>
                                    <a:latin typeface="Cambria Math" panose="02040503050406030204" pitchFamily="18" charset="0"/>
                                    <a:ea typeface="Cambria Math" pitchFamily="18" charset="0"/>
                                  </a:rPr>
                                  <m:t>𝑓</m:t>
                                </m:r>
                                <m:r>
                                  <a:rPr lang="en-US" i="1">
                                    <a:solidFill>
                                      <a:schemeClr val="bg1"/>
                                    </a:solidFill>
                                    <a:latin typeface="Cambria Math" panose="02040503050406030204" pitchFamily="18" charset="0"/>
                                    <a:ea typeface="Cambria Math" pitchFamily="18" charset="0"/>
                                  </a:rPr>
                                  <m:t> </m:t>
                                </m:r>
                                <m:sSup>
                                  <m:sSupPr>
                                    <m:ctrlPr>
                                      <a:rPr lang="en-US" i="1">
                                        <a:solidFill>
                                          <a:schemeClr val="bg1"/>
                                        </a:solidFill>
                                        <a:latin typeface="Cambria Math" panose="02040503050406030204" pitchFamily="18" charset="0"/>
                                        <a:ea typeface="Cambria Math" pitchFamily="18" charset="0"/>
                                      </a:rPr>
                                    </m:ctrlPr>
                                  </m:sSupPr>
                                  <m:e>
                                    <m:r>
                                      <a:rPr lang="en-US" i="1">
                                        <a:solidFill>
                                          <a:schemeClr val="bg1"/>
                                        </a:solidFill>
                                        <a:latin typeface="Cambria Math" panose="02040503050406030204" pitchFamily="18" charset="0"/>
                                        <a:ea typeface="Cambria Math" pitchFamily="18" charset="0"/>
                                      </a:rPr>
                                      <m:t>𝑖</m:t>
                                    </m:r>
                                  </m:e>
                                  <m:sup>
                                    <m:r>
                                      <a:rPr lang="en-US" i="1">
                                        <a:solidFill>
                                          <a:schemeClr val="bg1"/>
                                        </a:solidFill>
                                        <a:latin typeface="Cambria Math" panose="02040503050406030204" pitchFamily="18" charset="0"/>
                                        <a:ea typeface="Cambria Math" pitchFamily="18" charset="0"/>
                                      </a:rPr>
                                      <m:t>𝑡h</m:t>
                                    </m:r>
                                  </m:sup>
                                </m:sSup>
                                <m:r>
                                  <m:rPr>
                                    <m:brk m:alnAt="7"/>
                                  </m:rPr>
                                  <a:rPr lang="en-US" i="1">
                                    <a:solidFill>
                                      <a:schemeClr val="bg1"/>
                                    </a:solidFill>
                                    <a:latin typeface="Cambria Math" panose="02040503050406030204" pitchFamily="18" charset="0"/>
                                    <a:ea typeface="Cambria Math" pitchFamily="18" charset="0"/>
                                  </a:rPr>
                                  <m:t> </m:t>
                                </m:r>
                                <m:r>
                                  <a:rPr lang="en-US" i="1">
                                    <a:solidFill>
                                      <a:schemeClr val="bg1"/>
                                    </a:solidFill>
                                    <a:latin typeface="Cambria Math" panose="02040503050406030204" pitchFamily="18" charset="0"/>
                                    <a:ea typeface="Cambria Math" pitchFamily="18" charset="0"/>
                                  </a:rPr>
                                  <m:t>𝑜𝑏𝑠𝑒𝑟𝑣𝑎𝑡𝑖𝑜𝑛</m:t>
                                </m:r>
                                <m:r>
                                  <a:rPr lang="en-US" i="1">
                                    <a:solidFill>
                                      <a:schemeClr val="bg1"/>
                                    </a:solidFill>
                                    <a:latin typeface="Cambria Math" panose="02040503050406030204" pitchFamily="18" charset="0"/>
                                    <a:ea typeface="Cambria Math" pitchFamily="18" charset="0"/>
                                  </a:rPr>
                                  <m:t> </m:t>
                                </m:r>
                                <m:r>
                                  <a:rPr lang="en-US" i="1">
                                    <a:solidFill>
                                      <a:schemeClr val="bg1"/>
                                    </a:solidFill>
                                    <a:latin typeface="Cambria Math" panose="02040503050406030204" pitchFamily="18" charset="0"/>
                                    <a:ea typeface="Cambria Math" pitchFamily="18" charset="0"/>
                                  </a:rPr>
                                  <m:t>h𝑎𝑠</m:t>
                                </m:r>
                                <m:r>
                                  <a:rPr lang="en-US" i="1">
                                    <a:solidFill>
                                      <a:schemeClr val="bg1"/>
                                    </a:solidFill>
                                    <a:latin typeface="Cambria Math" panose="02040503050406030204" pitchFamily="18" charset="0"/>
                                    <a:ea typeface="Cambria Math" pitchFamily="18" charset="0"/>
                                  </a:rPr>
                                  <m:t> </m:t>
                                </m:r>
                                <m:r>
                                  <a:rPr lang="en-US" i="1" smtClean="0">
                                    <a:solidFill>
                                      <a:schemeClr val="bg1"/>
                                    </a:solidFill>
                                    <a:latin typeface="Cambria Math" panose="02040503050406030204" pitchFamily="18" charset="0"/>
                                    <a:ea typeface="Cambria Math" pitchFamily="18" charset="0"/>
                                  </a:rPr>
                                  <m:t>𝑑</m:t>
                                </m:r>
                                <m:r>
                                  <a:rPr lang="en-US" b="0" i="1" smtClean="0">
                                    <a:solidFill>
                                      <a:schemeClr val="bg1"/>
                                    </a:solidFill>
                                    <a:latin typeface="Cambria Math" panose="02040503050406030204" pitchFamily="18" charset="0"/>
                                    <a:ea typeface="Cambria Math" pitchFamily="18" charset="0"/>
                                  </a:rPr>
                                  <m:t>𝑟𝑖𝑣𝑒𝑡𝑟𝑎𝑖𝑛</m:t>
                                </m:r>
                                <m:r>
                                  <a:rPr lang="en-US" b="0" i="1" smtClean="0">
                                    <a:solidFill>
                                      <a:schemeClr val="bg1"/>
                                    </a:solidFill>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𝐴𝑙𝑙</m:t>
                                </m:r>
                                <m:r>
                                  <a:rPr lang="en-US" b="0" i="1" smtClean="0">
                                    <a:solidFill>
                                      <a:schemeClr val="bg1"/>
                                    </a:solidFill>
                                    <a:latin typeface="Cambria Math" panose="02040503050406030204" pitchFamily="18" charset="0"/>
                                    <a:ea typeface="Cambria Math" pitchFamily="18" charset="0"/>
                                  </a:rPr>
                                  <m:t>"</m:t>
                                </m:r>
                              </m:e>
                            </m:mr>
                            <m:mr>
                              <m:e>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i="1">
                                        <a:solidFill>
                                          <a:schemeClr val="bg1"/>
                                        </a:solidFill>
                                        <a:latin typeface="Cambria Math" panose="02040503050406030204" pitchFamily="18" charset="0"/>
                                        <a:ea typeface="Cambria Math" pitchFamily="18" charset="0"/>
                                      </a:rPr>
                                      <m:t>0</m:t>
                                    </m:r>
                                  </m:sub>
                                </m:sSub>
                                <m:r>
                                  <a:rPr lang="en-US" i="1">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𝜖</m:t>
                                    </m:r>
                                  </m:e>
                                  <m:sub>
                                    <m:r>
                                      <a:rPr lang="en-US" i="1">
                                        <a:solidFill>
                                          <a:schemeClr val="bg1"/>
                                        </a:solidFill>
                                        <a:latin typeface="Cambria Math" panose="02040503050406030204" pitchFamily="18" charset="0"/>
                                        <a:ea typeface="Cambria Math" pitchFamily="18" charset="0"/>
                                      </a:rPr>
                                      <m:t>𝑖</m:t>
                                    </m:r>
                                  </m:sub>
                                </m:sSub>
                                <m:r>
                                  <a:rPr lang="en-US" b="0" i="1" smtClean="0">
                                    <a:solidFill>
                                      <a:schemeClr val="bg1"/>
                                    </a:solidFill>
                                    <a:latin typeface="Cambria Math" panose="02040503050406030204" pitchFamily="18" charset="0"/>
                                    <a:ea typeface="Cambria Math" pitchFamily="18" charset="0"/>
                                  </a:rPr>
                                  <m:t>    </m:t>
                                </m:r>
                                <m:r>
                                  <m:rPr>
                                    <m:brk m:alnAt="7"/>
                                  </m:rPr>
                                  <a:rPr lang="en-US" i="1">
                                    <a:solidFill>
                                      <a:schemeClr val="bg1"/>
                                    </a:solidFill>
                                    <a:latin typeface="Cambria Math" panose="02040503050406030204" pitchFamily="18" charset="0"/>
                                    <a:ea typeface="Cambria Math" pitchFamily="18" charset="0"/>
                                  </a:rPr>
                                  <m:t>𝑖</m:t>
                                </m:r>
                                <m:r>
                                  <a:rPr lang="en-US" i="1">
                                    <a:solidFill>
                                      <a:schemeClr val="bg1"/>
                                    </a:solidFill>
                                    <a:latin typeface="Cambria Math" panose="02040503050406030204" pitchFamily="18" charset="0"/>
                                    <a:ea typeface="Cambria Math" pitchFamily="18" charset="0"/>
                                  </a:rPr>
                                  <m:t>𝑓</m:t>
                                </m:r>
                                <m:r>
                                  <a:rPr lang="en-US" i="1">
                                    <a:solidFill>
                                      <a:schemeClr val="bg1"/>
                                    </a:solidFill>
                                    <a:latin typeface="Cambria Math" panose="02040503050406030204" pitchFamily="18" charset="0"/>
                                    <a:ea typeface="Cambria Math" pitchFamily="18" charset="0"/>
                                  </a:rPr>
                                  <m:t> </m:t>
                                </m:r>
                                <m:sSup>
                                  <m:sSupPr>
                                    <m:ctrlPr>
                                      <a:rPr lang="en-US" i="1">
                                        <a:solidFill>
                                          <a:schemeClr val="bg1"/>
                                        </a:solidFill>
                                        <a:latin typeface="Cambria Math" panose="02040503050406030204" pitchFamily="18" charset="0"/>
                                        <a:ea typeface="Cambria Math" pitchFamily="18" charset="0"/>
                                      </a:rPr>
                                    </m:ctrlPr>
                                  </m:sSupPr>
                                  <m:e>
                                    <m:r>
                                      <a:rPr lang="en-US" i="1">
                                        <a:solidFill>
                                          <a:schemeClr val="bg1"/>
                                        </a:solidFill>
                                        <a:latin typeface="Cambria Math" panose="02040503050406030204" pitchFamily="18" charset="0"/>
                                        <a:ea typeface="Cambria Math" pitchFamily="18" charset="0"/>
                                      </a:rPr>
                                      <m:t>𝑖</m:t>
                                    </m:r>
                                  </m:e>
                                  <m:sup>
                                    <m:r>
                                      <a:rPr lang="en-US" i="1">
                                        <a:solidFill>
                                          <a:schemeClr val="bg1"/>
                                        </a:solidFill>
                                        <a:latin typeface="Cambria Math" panose="02040503050406030204" pitchFamily="18" charset="0"/>
                                        <a:ea typeface="Cambria Math" pitchFamily="18" charset="0"/>
                                      </a:rPr>
                                      <m:t>𝑡h</m:t>
                                    </m:r>
                                  </m:sup>
                                </m:sSup>
                                <m:r>
                                  <m:rPr>
                                    <m:brk m:alnAt="7"/>
                                  </m:rPr>
                                  <a:rPr lang="en-US" i="1">
                                    <a:solidFill>
                                      <a:schemeClr val="bg1"/>
                                    </a:solidFill>
                                    <a:latin typeface="Cambria Math" panose="02040503050406030204" pitchFamily="18" charset="0"/>
                                    <a:ea typeface="Cambria Math" pitchFamily="18" charset="0"/>
                                  </a:rPr>
                                  <m:t> </m:t>
                                </m:r>
                                <m:r>
                                  <a:rPr lang="en-US" i="1">
                                    <a:solidFill>
                                      <a:schemeClr val="bg1"/>
                                    </a:solidFill>
                                    <a:latin typeface="Cambria Math" panose="02040503050406030204" pitchFamily="18" charset="0"/>
                                    <a:ea typeface="Cambria Math" pitchFamily="18" charset="0"/>
                                  </a:rPr>
                                  <m:t>𝑜𝑏𝑠𝑒𝑟𝑣𝑎𝑡𝑖𝑜𝑛</m:t>
                                </m:r>
                                <m:r>
                                  <a:rPr lang="en-US" i="1">
                                    <a:solidFill>
                                      <a:schemeClr val="bg1"/>
                                    </a:solidFill>
                                    <a:latin typeface="Cambria Math" panose="02040503050406030204" pitchFamily="18" charset="0"/>
                                    <a:ea typeface="Cambria Math" pitchFamily="18" charset="0"/>
                                  </a:rPr>
                                  <m:t> </m:t>
                                </m:r>
                                <m:r>
                                  <a:rPr lang="en-US" i="1">
                                    <a:solidFill>
                                      <a:schemeClr val="bg1"/>
                                    </a:solidFill>
                                    <a:latin typeface="Cambria Math" panose="02040503050406030204" pitchFamily="18" charset="0"/>
                                    <a:ea typeface="Cambria Math" pitchFamily="18" charset="0"/>
                                  </a:rPr>
                                  <m:t>h𝑎𝑠</m:t>
                                </m:r>
                                <m:r>
                                  <a:rPr lang="en-US" i="1">
                                    <a:solidFill>
                                      <a:schemeClr val="bg1"/>
                                    </a:solidFill>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𝑑𝑟𝑖𝑣𝑒𝑡𝑟𝑎𝑖𝑛</m:t>
                                </m:r>
                                <m:r>
                                  <a:rPr lang="en-US" b="0" i="1" smtClean="0">
                                    <a:solidFill>
                                      <a:schemeClr val="bg1"/>
                                    </a:solidFill>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𝑅𝑒𝑎𝑟</m:t>
                                </m:r>
                                <m:r>
                                  <a:rPr lang="en-US" i="1">
                                    <a:solidFill>
                                      <a:schemeClr val="bg1"/>
                                    </a:solidFill>
                                    <a:latin typeface="Cambria Math" panose="02040503050406030204" pitchFamily="18" charset="0"/>
                                    <a:ea typeface="Cambria Math" pitchFamily="18" charset="0"/>
                                  </a:rPr>
                                  <m:t>"</m:t>
                                </m:r>
                              </m:e>
                            </m:mr>
                          </m:m>
                        </m:e>
                      </m:d>
                    </m:oMath>
                  </m:oMathPara>
                </a14:m>
                <a:endParaRPr lang="en-US" dirty="0">
                  <a:solidFill>
                    <a:schemeClr val="bg1"/>
                  </a:solidFill>
                  <a:latin typeface="Cambria Math" pitchFamily="18" charset="0"/>
                  <a:ea typeface="Cambria Math" pitchFamily="18" charset="0"/>
                </a:endParaRPr>
              </a:p>
            </p:txBody>
          </p:sp>
        </mc:Choice>
        <mc:Fallback xmlns="">
          <p:sp>
            <p:nvSpPr>
              <p:cNvPr id="8" name="TextBox 7">
                <a:extLst>
                  <a:ext uri="{FF2B5EF4-FFF2-40B4-BE49-F238E27FC236}">
                    <a16:creationId xmlns:a16="http://schemas.microsoft.com/office/drawing/2014/main" id="{6A8E31FB-DA8B-433F-A7E8-D1CE841E98BD}"/>
                  </a:ext>
                </a:extLst>
              </p:cNvPr>
              <p:cNvSpPr txBox="1">
                <a:spLocks noRot="1" noChangeAspect="1" noMove="1" noResize="1" noEditPoints="1" noAdjustHandles="1" noChangeArrowheads="1" noChangeShapeType="1" noTextEdit="1"/>
              </p:cNvSpPr>
              <p:nvPr/>
            </p:nvSpPr>
            <p:spPr>
              <a:xfrm>
                <a:off x="1494870" y="3017449"/>
                <a:ext cx="6680199" cy="1025665"/>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73C1F74B-1177-44E8-9F3C-1AC6936D2947}"/>
              </a:ext>
            </a:extLst>
          </p:cNvPr>
          <p:cNvSpPr txBox="1"/>
          <p:nvPr/>
        </p:nvSpPr>
        <p:spPr>
          <a:xfrm>
            <a:off x="5720080" y="4100431"/>
            <a:ext cx="1283970" cy="369332"/>
          </a:xfrm>
          <a:prstGeom prst="rect">
            <a:avLst/>
          </a:prstGeom>
          <a:noFill/>
        </p:spPr>
        <p:txBody>
          <a:bodyPr wrap="square" rtlCol="0">
            <a:spAutoFit/>
          </a:bodyPr>
          <a:lstStyle/>
          <a:p>
            <a:r>
              <a:rPr lang="en-US" dirty="0">
                <a:solidFill>
                  <a:schemeClr val="bg1"/>
                </a:solidFill>
                <a:latin typeface="Cambria Math" pitchFamily="18" charset="0"/>
                <a:ea typeface="Cambria Math" pitchFamily="18" charset="0"/>
              </a:rPr>
              <a:t>“Baseline”</a:t>
            </a:r>
          </a:p>
        </p:txBody>
      </p:sp>
      <p:cxnSp>
        <p:nvCxnSpPr>
          <p:cNvPr id="11" name="Straight Arrow Connector 10">
            <a:extLst>
              <a:ext uri="{FF2B5EF4-FFF2-40B4-BE49-F238E27FC236}">
                <a16:creationId xmlns:a16="http://schemas.microsoft.com/office/drawing/2014/main" id="{F0CD3E06-D8BC-4F4D-9B99-F5B910375A71}"/>
              </a:ext>
            </a:extLst>
          </p:cNvPr>
          <p:cNvCxnSpPr/>
          <p:nvPr/>
        </p:nvCxnSpPr>
        <p:spPr>
          <a:xfrm flipV="1">
            <a:off x="6807200" y="4043114"/>
            <a:ext cx="514350" cy="216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43346"/>
      </p:ext>
    </p:extLst>
  </p:cSld>
  <p:clrMapOvr>
    <a:masterClrMapping/>
  </p:clrMapOvr>
  <p:transition>
    <p:fade thruBlk="1"/>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86AE37-145C-A322-5F49-98964427614D}"/>
              </a:ext>
            </a:extLst>
          </p:cNvPr>
          <p:cNvSpPr>
            <a:spLocks noGrp="1"/>
          </p:cNvSpPr>
          <p:nvPr>
            <p:ph type="title"/>
          </p:nvPr>
        </p:nvSpPr>
        <p:spPr/>
        <p:txBody>
          <a:bodyPr>
            <a:normAutofit fontScale="90000"/>
          </a:bodyPr>
          <a:lstStyle/>
          <a:p>
            <a:r>
              <a:rPr lang="en-US" dirty="0"/>
              <a:t>Incorporating Categorical Predictors</a:t>
            </a:r>
          </a:p>
        </p:txBody>
      </p:sp>
      <p:sp>
        <p:nvSpPr>
          <p:cNvPr id="5" name="Text Placeholder 4">
            <a:extLst>
              <a:ext uri="{FF2B5EF4-FFF2-40B4-BE49-F238E27FC236}">
                <a16:creationId xmlns:a16="http://schemas.microsoft.com/office/drawing/2014/main" id="{D9EE3680-9A65-61E8-5152-3BD6F187AFB6}"/>
              </a:ext>
            </a:extLst>
          </p:cNvPr>
          <p:cNvSpPr>
            <a:spLocks noGrp="1"/>
          </p:cNvSpPr>
          <p:nvPr>
            <p:ph type="body" sz="quarter" idx="10"/>
          </p:nvPr>
        </p:nvSpPr>
        <p:spPr/>
        <p:txBody>
          <a:bodyPr/>
          <a:lstStyle/>
          <a:p>
            <a:r>
              <a:rPr lang="en-US" dirty="0"/>
              <a:t>Add </a:t>
            </a:r>
            <a:r>
              <a:rPr lang="en-US" dirty="0" err="1"/>
              <a:t>DriveTrain</a:t>
            </a:r>
            <a:r>
              <a:rPr lang="en-US" dirty="0"/>
              <a:t> Dummy Variables</a:t>
            </a:r>
          </a:p>
        </p:txBody>
      </p:sp>
      <p:pic>
        <p:nvPicPr>
          <p:cNvPr id="3" name="Picture 2">
            <a:extLst>
              <a:ext uri="{FF2B5EF4-FFF2-40B4-BE49-F238E27FC236}">
                <a16:creationId xmlns:a16="http://schemas.microsoft.com/office/drawing/2014/main" id="{FB04932D-154F-88B2-A50E-311CC6CCDBF8}"/>
              </a:ext>
            </a:extLst>
          </p:cNvPr>
          <p:cNvPicPr>
            <a:picLocks noChangeAspect="1"/>
          </p:cNvPicPr>
          <p:nvPr/>
        </p:nvPicPr>
        <p:blipFill>
          <a:blip r:embed="rId3"/>
          <a:stretch>
            <a:fillRect/>
          </a:stretch>
        </p:blipFill>
        <p:spPr>
          <a:xfrm>
            <a:off x="1807026" y="1253921"/>
            <a:ext cx="5529948" cy="3615735"/>
          </a:xfrm>
          <a:prstGeom prst="rect">
            <a:avLst/>
          </a:prstGeom>
        </p:spPr>
      </p:pic>
    </p:spTree>
    <p:extLst>
      <p:ext uri="{BB962C8B-B14F-4D97-AF65-F5344CB8AC3E}">
        <p14:creationId xmlns:p14="http://schemas.microsoft.com/office/powerpoint/2010/main" val="7322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86AE37-145C-A322-5F49-98964427614D}"/>
              </a:ext>
            </a:extLst>
          </p:cNvPr>
          <p:cNvSpPr>
            <a:spLocks noGrp="1"/>
          </p:cNvSpPr>
          <p:nvPr>
            <p:ph type="title"/>
          </p:nvPr>
        </p:nvSpPr>
        <p:spPr/>
        <p:txBody>
          <a:bodyPr>
            <a:normAutofit fontScale="90000"/>
          </a:bodyPr>
          <a:lstStyle/>
          <a:p>
            <a:r>
              <a:rPr lang="en-US" dirty="0"/>
              <a:t>Incorporating Categorical Predictors</a:t>
            </a:r>
          </a:p>
        </p:txBody>
      </p:sp>
      <p:sp>
        <p:nvSpPr>
          <p:cNvPr id="5" name="Text Placeholder 4">
            <a:extLst>
              <a:ext uri="{FF2B5EF4-FFF2-40B4-BE49-F238E27FC236}">
                <a16:creationId xmlns:a16="http://schemas.microsoft.com/office/drawing/2014/main" id="{D9EE3680-9A65-61E8-5152-3BD6F187AFB6}"/>
              </a:ext>
            </a:extLst>
          </p:cNvPr>
          <p:cNvSpPr>
            <a:spLocks noGrp="1"/>
          </p:cNvSpPr>
          <p:nvPr>
            <p:ph type="body" sz="quarter" idx="10"/>
          </p:nvPr>
        </p:nvSpPr>
        <p:spPr/>
        <p:txBody>
          <a:bodyPr/>
          <a:lstStyle/>
          <a:p>
            <a:r>
              <a:rPr lang="en-US" dirty="0"/>
              <a:t>Add Type Dummy Variables</a:t>
            </a:r>
          </a:p>
        </p:txBody>
      </p:sp>
      <p:pic>
        <p:nvPicPr>
          <p:cNvPr id="3" name="Picture 2">
            <a:extLst>
              <a:ext uri="{FF2B5EF4-FFF2-40B4-BE49-F238E27FC236}">
                <a16:creationId xmlns:a16="http://schemas.microsoft.com/office/drawing/2014/main" id="{A9F34CB0-E66C-42CE-F829-8F9CE8B076CA}"/>
              </a:ext>
            </a:extLst>
          </p:cNvPr>
          <p:cNvPicPr>
            <a:picLocks noChangeAspect="1"/>
          </p:cNvPicPr>
          <p:nvPr/>
        </p:nvPicPr>
        <p:blipFill>
          <a:blip r:embed="rId2"/>
          <a:stretch>
            <a:fillRect/>
          </a:stretch>
        </p:blipFill>
        <p:spPr>
          <a:xfrm>
            <a:off x="2018662" y="1273305"/>
            <a:ext cx="4680588" cy="3596351"/>
          </a:xfrm>
          <a:prstGeom prst="rect">
            <a:avLst/>
          </a:prstGeom>
        </p:spPr>
      </p:pic>
    </p:spTree>
    <p:extLst>
      <p:ext uri="{BB962C8B-B14F-4D97-AF65-F5344CB8AC3E}">
        <p14:creationId xmlns:p14="http://schemas.microsoft.com/office/powerpoint/2010/main" val="3788089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86AE37-145C-A322-5F49-98964427614D}"/>
              </a:ext>
            </a:extLst>
          </p:cNvPr>
          <p:cNvSpPr>
            <a:spLocks noGrp="1"/>
          </p:cNvSpPr>
          <p:nvPr>
            <p:ph type="title"/>
          </p:nvPr>
        </p:nvSpPr>
        <p:spPr/>
        <p:txBody>
          <a:bodyPr>
            <a:normAutofit fontScale="90000"/>
          </a:bodyPr>
          <a:lstStyle/>
          <a:p>
            <a:r>
              <a:rPr lang="en-US" dirty="0"/>
              <a:t>Incorporating Categorical Predictors</a:t>
            </a:r>
          </a:p>
        </p:txBody>
      </p:sp>
      <p:sp>
        <p:nvSpPr>
          <p:cNvPr id="5" name="Text Placeholder 4">
            <a:extLst>
              <a:ext uri="{FF2B5EF4-FFF2-40B4-BE49-F238E27FC236}">
                <a16:creationId xmlns:a16="http://schemas.microsoft.com/office/drawing/2014/main" id="{D9EE3680-9A65-61E8-5152-3BD6F187AFB6}"/>
              </a:ext>
            </a:extLst>
          </p:cNvPr>
          <p:cNvSpPr>
            <a:spLocks noGrp="1"/>
          </p:cNvSpPr>
          <p:nvPr>
            <p:ph type="body" sz="quarter" idx="10"/>
          </p:nvPr>
        </p:nvSpPr>
        <p:spPr/>
        <p:txBody>
          <a:bodyPr/>
          <a:lstStyle/>
          <a:p>
            <a:r>
              <a:rPr lang="en-US" dirty="0"/>
              <a:t>Add </a:t>
            </a:r>
            <a:r>
              <a:rPr lang="en-US" dirty="0" err="1"/>
              <a:t>Cyllinders</a:t>
            </a:r>
            <a:r>
              <a:rPr lang="en-US" dirty="0"/>
              <a:t> Dummy Variables</a:t>
            </a:r>
          </a:p>
        </p:txBody>
      </p:sp>
      <p:pic>
        <p:nvPicPr>
          <p:cNvPr id="3" name="Picture 2">
            <a:extLst>
              <a:ext uri="{FF2B5EF4-FFF2-40B4-BE49-F238E27FC236}">
                <a16:creationId xmlns:a16="http://schemas.microsoft.com/office/drawing/2014/main" id="{F141711D-F366-1422-AD01-3FBCB26C2937}"/>
              </a:ext>
            </a:extLst>
          </p:cNvPr>
          <p:cNvPicPr>
            <a:picLocks noChangeAspect="1"/>
          </p:cNvPicPr>
          <p:nvPr/>
        </p:nvPicPr>
        <p:blipFill>
          <a:blip r:embed="rId2"/>
          <a:stretch>
            <a:fillRect/>
          </a:stretch>
        </p:blipFill>
        <p:spPr>
          <a:xfrm>
            <a:off x="2455850" y="1260368"/>
            <a:ext cx="3887800" cy="3609288"/>
          </a:xfrm>
          <a:prstGeom prst="rect">
            <a:avLst/>
          </a:prstGeom>
        </p:spPr>
      </p:pic>
    </p:spTree>
    <p:extLst>
      <p:ext uri="{BB962C8B-B14F-4D97-AF65-F5344CB8AC3E}">
        <p14:creationId xmlns:p14="http://schemas.microsoft.com/office/powerpoint/2010/main" val="60399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86AE37-145C-A322-5F49-98964427614D}"/>
              </a:ext>
            </a:extLst>
          </p:cNvPr>
          <p:cNvSpPr>
            <a:spLocks noGrp="1"/>
          </p:cNvSpPr>
          <p:nvPr>
            <p:ph type="title"/>
          </p:nvPr>
        </p:nvSpPr>
        <p:spPr/>
        <p:txBody>
          <a:bodyPr>
            <a:normAutofit fontScale="90000"/>
          </a:bodyPr>
          <a:lstStyle/>
          <a:p>
            <a:r>
              <a:rPr lang="en-US" dirty="0"/>
              <a:t>Incorporating Categorical Predictors</a:t>
            </a:r>
          </a:p>
        </p:txBody>
      </p:sp>
      <p:sp>
        <p:nvSpPr>
          <p:cNvPr id="5" name="Text Placeholder 4">
            <a:extLst>
              <a:ext uri="{FF2B5EF4-FFF2-40B4-BE49-F238E27FC236}">
                <a16:creationId xmlns:a16="http://schemas.microsoft.com/office/drawing/2014/main" id="{D9EE3680-9A65-61E8-5152-3BD6F187AFB6}"/>
              </a:ext>
            </a:extLst>
          </p:cNvPr>
          <p:cNvSpPr>
            <a:spLocks noGrp="1"/>
          </p:cNvSpPr>
          <p:nvPr>
            <p:ph type="body" sz="quarter" idx="10"/>
          </p:nvPr>
        </p:nvSpPr>
        <p:spPr/>
        <p:txBody>
          <a:bodyPr/>
          <a:lstStyle/>
          <a:p>
            <a:r>
              <a:rPr lang="en-US" dirty="0"/>
              <a:t>Extended Model Predictors</a:t>
            </a:r>
          </a:p>
        </p:txBody>
      </p:sp>
      <p:pic>
        <p:nvPicPr>
          <p:cNvPr id="3" name="Picture 2">
            <a:extLst>
              <a:ext uri="{FF2B5EF4-FFF2-40B4-BE49-F238E27FC236}">
                <a16:creationId xmlns:a16="http://schemas.microsoft.com/office/drawing/2014/main" id="{AE6B99A1-9B04-470C-C63E-1A70392AE191}"/>
              </a:ext>
            </a:extLst>
          </p:cNvPr>
          <p:cNvPicPr>
            <a:picLocks noChangeAspect="1"/>
          </p:cNvPicPr>
          <p:nvPr/>
        </p:nvPicPr>
        <p:blipFill>
          <a:blip r:embed="rId2"/>
          <a:stretch>
            <a:fillRect/>
          </a:stretch>
        </p:blipFill>
        <p:spPr>
          <a:xfrm>
            <a:off x="1185862" y="1743075"/>
            <a:ext cx="6772275" cy="1657350"/>
          </a:xfrm>
          <a:prstGeom prst="rect">
            <a:avLst/>
          </a:prstGeom>
        </p:spPr>
      </p:pic>
    </p:spTree>
    <p:extLst>
      <p:ext uri="{BB962C8B-B14F-4D97-AF65-F5344CB8AC3E}">
        <p14:creationId xmlns:p14="http://schemas.microsoft.com/office/powerpoint/2010/main" val="246782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86AE37-145C-A322-5F49-98964427614D}"/>
              </a:ext>
            </a:extLst>
          </p:cNvPr>
          <p:cNvSpPr>
            <a:spLocks noGrp="1"/>
          </p:cNvSpPr>
          <p:nvPr>
            <p:ph type="title"/>
          </p:nvPr>
        </p:nvSpPr>
        <p:spPr/>
        <p:txBody>
          <a:bodyPr>
            <a:normAutofit fontScale="90000"/>
          </a:bodyPr>
          <a:lstStyle/>
          <a:p>
            <a:r>
              <a:rPr lang="en-US" dirty="0"/>
              <a:t>Incorporating Categorical Predictors</a:t>
            </a:r>
          </a:p>
        </p:txBody>
      </p:sp>
      <p:sp>
        <p:nvSpPr>
          <p:cNvPr id="5" name="Text Placeholder 4">
            <a:extLst>
              <a:ext uri="{FF2B5EF4-FFF2-40B4-BE49-F238E27FC236}">
                <a16:creationId xmlns:a16="http://schemas.microsoft.com/office/drawing/2014/main" id="{D9EE3680-9A65-61E8-5152-3BD6F187AFB6}"/>
              </a:ext>
            </a:extLst>
          </p:cNvPr>
          <p:cNvSpPr>
            <a:spLocks noGrp="1"/>
          </p:cNvSpPr>
          <p:nvPr>
            <p:ph type="body" sz="quarter" idx="10"/>
          </p:nvPr>
        </p:nvSpPr>
        <p:spPr/>
        <p:txBody>
          <a:bodyPr/>
          <a:lstStyle/>
          <a:p>
            <a:r>
              <a:rPr lang="en-US" dirty="0"/>
              <a:t>Extended Model Specification</a:t>
            </a:r>
          </a:p>
        </p:txBody>
      </p:sp>
      <p:pic>
        <p:nvPicPr>
          <p:cNvPr id="3" name="Picture 2">
            <a:extLst>
              <a:ext uri="{FF2B5EF4-FFF2-40B4-BE49-F238E27FC236}">
                <a16:creationId xmlns:a16="http://schemas.microsoft.com/office/drawing/2014/main" id="{8B2C604D-5316-B1E5-FBD0-964E537126C9}"/>
              </a:ext>
            </a:extLst>
          </p:cNvPr>
          <p:cNvPicPr>
            <a:picLocks noChangeAspect="1"/>
          </p:cNvPicPr>
          <p:nvPr/>
        </p:nvPicPr>
        <p:blipFill>
          <a:blip r:embed="rId2"/>
          <a:stretch>
            <a:fillRect/>
          </a:stretch>
        </p:blipFill>
        <p:spPr>
          <a:xfrm>
            <a:off x="2855913" y="1307835"/>
            <a:ext cx="4071938" cy="3502289"/>
          </a:xfrm>
          <a:prstGeom prst="rect">
            <a:avLst/>
          </a:prstGeom>
        </p:spPr>
      </p:pic>
    </p:spTree>
    <p:extLst>
      <p:ext uri="{BB962C8B-B14F-4D97-AF65-F5344CB8AC3E}">
        <p14:creationId xmlns:p14="http://schemas.microsoft.com/office/powerpoint/2010/main" val="164758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5F19-82E1-0DF5-D0D4-51F63998ADBD}"/>
              </a:ext>
            </a:extLst>
          </p:cNvPr>
          <p:cNvSpPr>
            <a:spLocks noGrp="1"/>
          </p:cNvSpPr>
          <p:nvPr>
            <p:ph type="title"/>
          </p:nvPr>
        </p:nvSpPr>
        <p:spPr/>
        <p:txBody>
          <a:bodyPr>
            <a:normAutofit fontScale="90000"/>
          </a:bodyPr>
          <a:lstStyle/>
          <a:p>
            <a:r>
              <a:rPr lang="en-US" dirty="0"/>
              <a:t>Incorporating Categorical Predictors</a:t>
            </a:r>
          </a:p>
        </p:txBody>
      </p:sp>
      <p:sp>
        <p:nvSpPr>
          <p:cNvPr id="3" name="Text Placeholder 2">
            <a:extLst>
              <a:ext uri="{FF2B5EF4-FFF2-40B4-BE49-F238E27FC236}">
                <a16:creationId xmlns:a16="http://schemas.microsoft.com/office/drawing/2014/main" id="{BEC143BD-5689-48B0-461C-C3C0D909FCF4}"/>
              </a:ext>
            </a:extLst>
          </p:cNvPr>
          <p:cNvSpPr>
            <a:spLocks noGrp="1"/>
          </p:cNvSpPr>
          <p:nvPr>
            <p:ph type="body" sz="quarter" idx="10"/>
          </p:nvPr>
        </p:nvSpPr>
        <p:spPr/>
        <p:txBody>
          <a:bodyPr/>
          <a:lstStyle/>
          <a:p>
            <a:r>
              <a:rPr lang="en-US" dirty="0"/>
              <a:t>Model Fit</a:t>
            </a:r>
          </a:p>
        </p:txBody>
      </p:sp>
      <p:pic>
        <p:nvPicPr>
          <p:cNvPr id="8" name="Picture 7">
            <a:extLst>
              <a:ext uri="{FF2B5EF4-FFF2-40B4-BE49-F238E27FC236}">
                <a16:creationId xmlns:a16="http://schemas.microsoft.com/office/drawing/2014/main" id="{575D08DA-E17A-EB8D-652A-ED76219F1A98}"/>
              </a:ext>
            </a:extLst>
          </p:cNvPr>
          <p:cNvPicPr>
            <a:picLocks noChangeAspect="1"/>
          </p:cNvPicPr>
          <p:nvPr/>
        </p:nvPicPr>
        <p:blipFill>
          <a:blip r:embed="rId2"/>
          <a:stretch>
            <a:fillRect/>
          </a:stretch>
        </p:blipFill>
        <p:spPr>
          <a:xfrm>
            <a:off x="2526854" y="1116318"/>
            <a:ext cx="4196288" cy="3935084"/>
          </a:xfrm>
          <a:prstGeom prst="rect">
            <a:avLst/>
          </a:prstGeom>
        </p:spPr>
      </p:pic>
    </p:spTree>
    <p:extLst>
      <p:ext uri="{BB962C8B-B14F-4D97-AF65-F5344CB8AC3E}">
        <p14:creationId xmlns:p14="http://schemas.microsoft.com/office/powerpoint/2010/main" val="69911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5F19-82E1-0DF5-D0D4-51F63998ADBD}"/>
              </a:ext>
            </a:extLst>
          </p:cNvPr>
          <p:cNvSpPr>
            <a:spLocks noGrp="1"/>
          </p:cNvSpPr>
          <p:nvPr>
            <p:ph type="title"/>
          </p:nvPr>
        </p:nvSpPr>
        <p:spPr/>
        <p:txBody>
          <a:bodyPr>
            <a:normAutofit fontScale="90000"/>
          </a:bodyPr>
          <a:lstStyle/>
          <a:p>
            <a:r>
              <a:rPr lang="en-US" dirty="0"/>
              <a:t>Incorporating Categorical Predictors</a:t>
            </a:r>
          </a:p>
        </p:txBody>
      </p:sp>
      <p:sp>
        <p:nvSpPr>
          <p:cNvPr id="3" name="Text Placeholder 2">
            <a:extLst>
              <a:ext uri="{FF2B5EF4-FFF2-40B4-BE49-F238E27FC236}">
                <a16:creationId xmlns:a16="http://schemas.microsoft.com/office/drawing/2014/main" id="{BEC143BD-5689-48B0-461C-C3C0D909FCF4}"/>
              </a:ext>
            </a:extLst>
          </p:cNvPr>
          <p:cNvSpPr>
            <a:spLocks noGrp="1"/>
          </p:cNvSpPr>
          <p:nvPr>
            <p:ph type="body" sz="quarter" idx="10"/>
          </p:nvPr>
        </p:nvSpPr>
        <p:spPr/>
        <p:txBody>
          <a:bodyPr/>
          <a:lstStyle/>
          <a:p>
            <a:r>
              <a:rPr lang="en-US" dirty="0"/>
              <a:t>Model Assessment</a:t>
            </a:r>
          </a:p>
        </p:txBody>
      </p:sp>
      <p:pic>
        <p:nvPicPr>
          <p:cNvPr id="6" name="Picture 5">
            <a:extLst>
              <a:ext uri="{FF2B5EF4-FFF2-40B4-BE49-F238E27FC236}">
                <a16:creationId xmlns:a16="http://schemas.microsoft.com/office/drawing/2014/main" id="{65D80AF8-F29F-57A2-54AB-F6BAA66D2CD5}"/>
              </a:ext>
            </a:extLst>
          </p:cNvPr>
          <p:cNvPicPr>
            <a:picLocks noChangeAspect="1"/>
          </p:cNvPicPr>
          <p:nvPr/>
        </p:nvPicPr>
        <p:blipFill>
          <a:blip r:embed="rId2"/>
          <a:stretch>
            <a:fillRect/>
          </a:stretch>
        </p:blipFill>
        <p:spPr>
          <a:xfrm>
            <a:off x="1524000" y="1895475"/>
            <a:ext cx="6096000" cy="1352550"/>
          </a:xfrm>
          <a:prstGeom prst="rect">
            <a:avLst/>
          </a:prstGeom>
        </p:spPr>
      </p:pic>
    </p:spTree>
    <p:extLst>
      <p:ext uri="{BB962C8B-B14F-4D97-AF65-F5344CB8AC3E}">
        <p14:creationId xmlns:p14="http://schemas.microsoft.com/office/powerpoint/2010/main" val="252736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5F19-82E1-0DF5-D0D4-51F63998ADBD}"/>
              </a:ext>
            </a:extLst>
          </p:cNvPr>
          <p:cNvSpPr>
            <a:spLocks noGrp="1"/>
          </p:cNvSpPr>
          <p:nvPr>
            <p:ph type="title"/>
          </p:nvPr>
        </p:nvSpPr>
        <p:spPr/>
        <p:txBody>
          <a:bodyPr>
            <a:normAutofit fontScale="90000"/>
          </a:bodyPr>
          <a:lstStyle/>
          <a:p>
            <a:r>
              <a:rPr lang="en-US" dirty="0"/>
              <a:t>Incorporating Categorical Predictors</a:t>
            </a:r>
          </a:p>
        </p:txBody>
      </p:sp>
      <p:sp>
        <p:nvSpPr>
          <p:cNvPr id="3" name="Text Placeholder 2">
            <a:extLst>
              <a:ext uri="{FF2B5EF4-FFF2-40B4-BE49-F238E27FC236}">
                <a16:creationId xmlns:a16="http://schemas.microsoft.com/office/drawing/2014/main" id="{BEC143BD-5689-48B0-461C-C3C0D909FCF4}"/>
              </a:ext>
            </a:extLst>
          </p:cNvPr>
          <p:cNvSpPr>
            <a:spLocks noGrp="1"/>
          </p:cNvSpPr>
          <p:nvPr>
            <p:ph type="body" sz="quarter" idx="10"/>
          </p:nvPr>
        </p:nvSpPr>
        <p:spPr/>
        <p:txBody>
          <a:bodyPr/>
          <a:lstStyle/>
          <a:p>
            <a:r>
              <a:rPr lang="en-US" dirty="0"/>
              <a:t>Residuals Plot</a:t>
            </a:r>
          </a:p>
        </p:txBody>
      </p:sp>
      <p:pic>
        <p:nvPicPr>
          <p:cNvPr id="6" name="Picture 5">
            <a:extLst>
              <a:ext uri="{FF2B5EF4-FFF2-40B4-BE49-F238E27FC236}">
                <a16:creationId xmlns:a16="http://schemas.microsoft.com/office/drawing/2014/main" id="{AEEB7E57-18A5-E1D8-CD94-07E5EBFE8A73}"/>
              </a:ext>
            </a:extLst>
          </p:cNvPr>
          <p:cNvPicPr>
            <a:picLocks noChangeAspect="1"/>
          </p:cNvPicPr>
          <p:nvPr/>
        </p:nvPicPr>
        <p:blipFill>
          <a:blip r:embed="rId2"/>
          <a:stretch>
            <a:fillRect/>
          </a:stretch>
        </p:blipFill>
        <p:spPr>
          <a:xfrm>
            <a:off x="2514565" y="1351242"/>
            <a:ext cx="4114869" cy="3518414"/>
          </a:xfrm>
          <a:prstGeom prst="rect">
            <a:avLst/>
          </a:prstGeom>
        </p:spPr>
      </p:pic>
    </p:spTree>
    <p:extLst>
      <p:ext uri="{BB962C8B-B14F-4D97-AF65-F5344CB8AC3E}">
        <p14:creationId xmlns:p14="http://schemas.microsoft.com/office/powerpoint/2010/main" val="122419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D0BE06-C1AD-495A-A701-819FA8FE25AB}"/>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44FAD569-7C21-4505-B246-DC9E448BA78A}"/>
              </a:ext>
            </a:extLst>
          </p:cNvPr>
          <p:cNvSpPr>
            <a:spLocks noGrp="1"/>
          </p:cNvSpPr>
          <p:nvPr>
            <p:ph type="body" sz="quarter" idx="10"/>
          </p:nvPr>
        </p:nvSpPr>
        <p:spPr/>
        <p:txBody>
          <a:bodyPr/>
          <a:lstStyle/>
          <a:p>
            <a:r>
              <a:rPr lang="en-US" dirty="0"/>
              <a:t>Adding Nonlinear Variables</a:t>
            </a:r>
          </a:p>
        </p:txBody>
      </p:sp>
    </p:spTree>
    <p:extLst>
      <p:ext uri="{BB962C8B-B14F-4D97-AF65-F5344CB8AC3E}">
        <p14:creationId xmlns:p14="http://schemas.microsoft.com/office/powerpoint/2010/main" val="164900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D0E4B-7E01-4A2F-BD94-9F8FDF75818A}"/>
              </a:ext>
            </a:extLst>
          </p:cNvPr>
          <p:cNvSpPr>
            <a:spLocks noGrp="1"/>
          </p:cNvSpPr>
          <p:nvPr>
            <p:ph type="title"/>
          </p:nvPr>
        </p:nvSpPr>
        <p:spPr/>
        <p:txBody>
          <a:bodyPr>
            <a:normAutofit fontScale="90000"/>
          </a:bodyPr>
          <a:lstStyle/>
          <a:p>
            <a:r>
              <a:rPr lang="en-US" dirty="0"/>
              <a:t>Estimating Linear Regression Coefficients</a:t>
            </a:r>
          </a:p>
        </p:txBody>
      </p:sp>
      <p:sp>
        <p:nvSpPr>
          <p:cNvPr id="3" name="Content Placeholder 2">
            <a:extLst>
              <a:ext uri="{FF2B5EF4-FFF2-40B4-BE49-F238E27FC236}">
                <a16:creationId xmlns:a16="http://schemas.microsoft.com/office/drawing/2014/main" id="{F47FFB16-ACC9-40D2-8817-25CDD7671AB7}"/>
              </a:ext>
            </a:extLst>
          </p:cNvPr>
          <p:cNvSpPr>
            <a:spLocks noGrp="1"/>
          </p:cNvSpPr>
          <p:nvPr>
            <p:ph idx="1"/>
          </p:nvPr>
        </p:nvSpPr>
        <p:spPr/>
        <p:txBody>
          <a:bodyPr/>
          <a:lstStyle/>
          <a:p>
            <a:r>
              <a:rPr lang="en-US" dirty="0"/>
              <a:t>Many analytical models use optimization techniques to find optimal values for model coefficients</a:t>
            </a:r>
          </a:p>
          <a:p>
            <a:pPr lvl="1"/>
            <a:r>
              <a:rPr lang="en-US" dirty="0"/>
              <a:t>Doesn’t always guarantee to return a global optimum</a:t>
            </a:r>
          </a:p>
          <a:p>
            <a:pPr lvl="1"/>
            <a:r>
              <a:rPr lang="en-US" dirty="0"/>
              <a:t>In the case of linear regression models, it can be shown that optimization techniques will return a global optimum</a:t>
            </a:r>
          </a:p>
          <a:p>
            <a:r>
              <a:rPr lang="en-US" dirty="0"/>
              <a:t>In the case of linear regression models, the coefficients can also be directly calculated using calculus</a:t>
            </a:r>
          </a:p>
        </p:txBody>
      </p:sp>
      <p:sp>
        <p:nvSpPr>
          <p:cNvPr id="4" name="Text Placeholder 3">
            <a:extLst>
              <a:ext uri="{FF2B5EF4-FFF2-40B4-BE49-F238E27FC236}">
                <a16:creationId xmlns:a16="http://schemas.microsoft.com/office/drawing/2014/main" id="{BC1732CA-B98E-4388-B653-B32BFA8C29AE}"/>
              </a:ext>
            </a:extLst>
          </p:cNvPr>
          <p:cNvSpPr>
            <a:spLocks noGrp="1"/>
          </p:cNvSpPr>
          <p:nvPr>
            <p:ph type="body" sz="quarter" idx="10"/>
          </p:nvPr>
        </p:nvSpPr>
        <p:spPr/>
        <p:txBody>
          <a:bodyPr/>
          <a:lstStyle/>
          <a:p>
            <a:r>
              <a:rPr lang="en-US" dirty="0"/>
              <a:t>Approaches</a:t>
            </a:r>
          </a:p>
        </p:txBody>
      </p:sp>
    </p:spTree>
    <p:extLst>
      <p:ext uri="{BB962C8B-B14F-4D97-AF65-F5344CB8AC3E}">
        <p14:creationId xmlns:p14="http://schemas.microsoft.com/office/powerpoint/2010/main" val="94078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BB89-41B8-4DC6-B175-3D269EB9319F}"/>
              </a:ext>
            </a:extLst>
          </p:cNvPr>
          <p:cNvSpPr>
            <a:spLocks noGrp="1"/>
          </p:cNvSpPr>
          <p:nvPr>
            <p:ph type="title"/>
          </p:nvPr>
        </p:nvSpPr>
        <p:spPr/>
        <p:txBody>
          <a:bodyPr>
            <a:normAutofit fontScale="90000"/>
          </a:bodyPr>
          <a:lstStyle/>
          <a:p>
            <a:r>
              <a:rPr lang="en-US" dirty="0"/>
              <a:t>Linear Regression Reminder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4F507D-22F2-4677-A331-DF017F1FF508}"/>
                  </a:ext>
                </a:extLst>
              </p:cNvPr>
              <p:cNvSpPr>
                <a:spLocks noGrp="1"/>
              </p:cNvSpPr>
              <p:nvPr>
                <p:ph idx="1"/>
              </p:nvPr>
            </p:nvSpPr>
            <p:spPr/>
            <p:txBody>
              <a:bodyPr/>
              <a:lstStyle/>
              <a:p>
                <a:pPr marL="0" indent="0">
                  <a:buNone/>
                </a:pPr>
                <a:r>
                  <a:rPr lang="en-US" dirty="0"/>
                  <a:t>By assuming a form of a parametric model, we are making a number of assumptions about the data:</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itchFamily="18" charset="0"/>
                        </a:rPr>
                        <m:t>𝑌</m:t>
                      </m:r>
                      <m:r>
                        <a:rPr lang="en-US" b="0" i="1" smtClean="0">
                          <a:solidFill>
                            <a:schemeClr val="bg1"/>
                          </a:solidFill>
                          <a:latin typeface="Cambria Math" panose="02040503050406030204" pitchFamily="18" charset="0"/>
                          <a:ea typeface="Cambria Math" pitchFamily="18" charset="0"/>
                        </a:rPr>
                        <m:t>=</m:t>
                      </m:r>
                      <m:sSub>
                        <m:sSubPr>
                          <m:ctrlPr>
                            <a:rPr lang="en-US" b="0" i="1" smtClean="0">
                              <a:solidFill>
                                <a:schemeClr val="bg1"/>
                              </a:solidFill>
                              <a:latin typeface="Cambria Math" panose="02040503050406030204" pitchFamily="18" charset="0"/>
                              <a:ea typeface="Cambria Math" pitchFamily="18" charset="0"/>
                            </a:rPr>
                          </m:ctrlPr>
                        </m:sSubPr>
                        <m:e>
                          <m:r>
                            <a:rPr lang="en-US" b="0" i="1" smtClean="0">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0</m:t>
                          </m:r>
                        </m:sub>
                      </m:sSub>
                      <m:r>
                        <a:rPr lang="en-US" b="0" i="1" smtClean="0">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1</m:t>
                          </m:r>
                        </m:sub>
                      </m:sSub>
                      <m:sSub>
                        <m:sSubPr>
                          <m:ctrlPr>
                            <a:rPr lang="en-US" i="1" smtClean="0">
                              <a:solidFill>
                                <a:schemeClr val="bg1"/>
                              </a:solidFill>
                              <a:latin typeface="Cambria Math" panose="02040503050406030204" pitchFamily="18" charset="0"/>
                              <a:ea typeface="Cambria Math" pitchFamily="18" charset="0"/>
                            </a:rPr>
                          </m:ctrlPr>
                        </m:sSubPr>
                        <m:e>
                          <m:r>
                            <a:rPr lang="en-US" b="0" i="1" smtClean="0">
                              <a:solidFill>
                                <a:schemeClr val="bg1"/>
                              </a:solidFill>
                              <a:latin typeface="Cambria Math" panose="02040503050406030204" pitchFamily="18" charset="0"/>
                              <a:ea typeface="Cambria Math" pitchFamily="18" charset="0"/>
                            </a:rPr>
                            <m:t>𝑋</m:t>
                          </m:r>
                        </m:e>
                        <m:sub>
                          <m:r>
                            <a:rPr lang="en-US" b="0" i="1" smtClean="0">
                              <a:solidFill>
                                <a:schemeClr val="bg1"/>
                              </a:solidFill>
                              <a:latin typeface="Cambria Math" panose="02040503050406030204" pitchFamily="18" charset="0"/>
                              <a:ea typeface="Cambria Math" pitchFamily="18" charset="0"/>
                            </a:rPr>
                            <m:t>1</m:t>
                          </m:r>
                        </m:sub>
                      </m:sSub>
                      <m:r>
                        <a:rPr lang="en-US" b="0" i="1" smtClean="0">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2</m:t>
                          </m:r>
                        </m:sub>
                      </m:sSub>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𝑋</m:t>
                          </m:r>
                        </m:e>
                        <m:sub>
                          <m:r>
                            <a:rPr lang="en-US" b="0" i="1" smtClean="0">
                              <a:solidFill>
                                <a:schemeClr val="bg1"/>
                              </a:solidFill>
                              <a:latin typeface="Cambria Math" panose="02040503050406030204" pitchFamily="18" charset="0"/>
                              <a:ea typeface="Cambria Math" pitchFamily="18" charset="0"/>
                            </a:rPr>
                            <m:t>2</m:t>
                          </m:r>
                        </m:sub>
                      </m:sSub>
                      <m:r>
                        <a:rPr lang="en-US" b="0" i="1" smtClean="0">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𝑝</m:t>
                          </m:r>
                        </m:sub>
                      </m:sSub>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𝑋</m:t>
                          </m:r>
                        </m:e>
                        <m:sub>
                          <m:r>
                            <a:rPr lang="en-US" b="0" i="1" smtClean="0">
                              <a:solidFill>
                                <a:schemeClr val="bg1"/>
                              </a:solidFill>
                              <a:latin typeface="Cambria Math" panose="02040503050406030204" pitchFamily="18" charset="0"/>
                              <a:ea typeface="Cambria Math" pitchFamily="18" charset="0"/>
                            </a:rPr>
                            <m:t>𝑝</m:t>
                          </m:r>
                        </m:sub>
                      </m:sSub>
                      <m:r>
                        <a:rPr lang="en-US" b="0" i="1" smtClean="0">
                          <a:solidFill>
                            <a:schemeClr val="bg1"/>
                          </a:solidFill>
                          <a:latin typeface="Cambria Math" panose="02040503050406030204" pitchFamily="18" charset="0"/>
                          <a:ea typeface="Cambria Math" pitchFamily="18" charset="0"/>
                        </a:rPr>
                        <m:t>+</m:t>
                      </m:r>
                      <m:r>
                        <a:rPr lang="en-US" b="0" i="1" smtClean="0">
                          <a:solidFill>
                            <a:schemeClr val="bg1"/>
                          </a:solidFill>
                          <a:latin typeface="Cambria Math" panose="02040503050406030204" pitchFamily="18" charset="0"/>
                          <a:ea typeface="Cambria Math" pitchFamily="18" charset="0"/>
                        </a:rPr>
                        <m:t>𝜀</m:t>
                      </m:r>
                      <m:r>
                        <a:rPr lang="en-US" b="0" i="1" smtClean="0">
                          <a:solidFill>
                            <a:schemeClr val="bg1"/>
                          </a:solidFill>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𝜖</m:t>
                      </m:r>
                      <m:r>
                        <a:rPr lang="en-US" b="0" i="1" smtClean="0">
                          <a:solidFill>
                            <a:schemeClr val="bg1"/>
                          </a:solidFill>
                          <a:latin typeface="Cambria Math" panose="02040503050406030204" pitchFamily="18" charset="0"/>
                          <a:ea typeface="Cambria Math" pitchFamily="18" charset="0"/>
                        </a:rPr>
                        <m:t>∼</m:t>
                      </m:r>
                      <m:r>
                        <a:rPr lang="en-US" b="0" i="1" smtClean="0">
                          <a:solidFill>
                            <a:schemeClr val="bg1"/>
                          </a:solidFill>
                          <a:latin typeface="Cambria Math" panose="02040503050406030204" pitchFamily="18" charset="0"/>
                          <a:ea typeface="Cambria Math" pitchFamily="18" charset="0"/>
                        </a:rPr>
                        <m:t>𝑖𝑖𝑑</m:t>
                      </m:r>
                      <m:r>
                        <a:rPr lang="en-US" b="0" i="1" smtClean="0">
                          <a:solidFill>
                            <a:schemeClr val="bg1"/>
                          </a:solidFill>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𝑁</m:t>
                      </m:r>
                      <m:r>
                        <a:rPr lang="en-US" b="0" i="1" smtClean="0">
                          <a:solidFill>
                            <a:schemeClr val="bg1"/>
                          </a:solidFill>
                          <a:latin typeface="Cambria Math" panose="02040503050406030204" pitchFamily="18" charset="0"/>
                          <a:ea typeface="Cambria Math" pitchFamily="18" charset="0"/>
                        </a:rPr>
                        <m:t>(0, </m:t>
                      </m:r>
                      <m:sSup>
                        <m:sSupPr>
                          <m:ctrlPr>
                            <a:rPr lang="en-US" b="0" i="1" smtClean="0">
                              <a:solidFill>
                                <a:schemeClr val="bg1"/>
                              </a:solidFill>
                              <a:latin typeface="Cambria Math" panose="02040503050406030204" pitchFamily="18" charset="0"/>
                              <a:ea typeface="Cambria Math" pitchFamily="18" charset="0"/>
                            </a:rPr>
                          </m:ctrlPr>
                        </m:sSupPr>
                        <m:e>
                          <m:r>
                            <a:rPr lang="en-US" b="0" i="1" smtClean="0">
                              <a:solidFill>
                                <a:schemeClr val="bg1"/>
                              </a:solidFill>
                              <a:latin typeface="Cambria Math" panose="02040503050406030204" pitchFamily="18" charset="0"/>
                              <a:ea typeface="Cambria Math" pitchFamily="18" charset="0"/>
                            </a:rPr>
                            <m:t>𝜎</m:t>
                          </m:r>
                        </m:e>
                        <m:sup>
                          <m:r>
                            <a:rPr lang="en-US" b="0" i="1" smtClean="0">
                              <a:solidFill>
                                <a:schemeClr val="bg1"/>
                              </a:solidFill>
                              <a:latin typeface="Cambria Math" panose="02040503050406030204" pitchFamily="18" charset="0"/>
                              <a:ea typeface="Cambria Math" pitchFamily="18" charset="0"/>
                            </a:rPr>
                            <m:t>2</m:t>
                          </m:r>
                        </m:sup>
                      </m:sSup>
                      <m:r>
                        <a:rPr lang="en-US" b="0" i="1" smtClean="0">
                          <a:solidFill>
                            <a:schemeClr val="bg1"/>
                          </a:solidFill>
                          <a:latin typeface="Cambria Math" panose="02040503050406030204" pitchFamily="18" charset="0"/>
                          <a:ea typeface="Cambria Math" pitchFamily="18" charset="0"/>
                        </a:rPr>
                        <m:t>)</m:t>
                      </m:r>
                    </m:oMath>
                  </m:oMathPara>
                </a14:m>
                <a:endParaRPr lang="en-US" dirty="0">
                  <a:solidFill>
                    <a:schemeClr val="bg1"/>
                  </a:solidFill>
                  <a:latin typeface="Cambria Math" pitchFamily="18" charset="0"/>
                  <a:ea typeface="Cambria Math" pitchFamily="18" charset="0"/>
                </a:endParaRPr>
              </a:p>
              <a:p>
                <a:pPr marL="0" indent="0">
                  <a:buNone/>
                </a:pPr>
                <a:endParaRPr lang="en-US" dirty="0">
                  <a:latin typeface="Cambria Math" pitchFamily="18" charset="0"/>
                  <a:ea typeface="Cambria Math" pitchFamily="18" charset="0"/>
                </a:endParaRPr>
              </a:p>
              <a:p>
                <a:r>
                  <a:rPr lang="en-US" dirty="0">
                    <a:solidFill>
                      <a:schemeClr val="bg1"/>
                    </a:solidFill>
                    <a:ea typeface="Cambria Math" pitchFamily="18" charset="0"/>
                  </a:rPr>
                  <a:t>Linearity:  The response variable increases linearly with increases in the predictor variables</a:t>
                </a:r>
              </a:p>
              <a:p>
                <a:r>
                  <a:rPr lang="en-US" dirty="0">
                    <a:ea typeface="Cambria Math" pitchFamily="18" charset="0"/>
                  </a:rPr>
                  <a:t>Residuals:  The residuals are independent, normally distributed, with zero mean and a constant variance (</a:t>
                </a:r>
                <a:r>
                  <a:rPr lang="en-US" i="1" dirty="0">
                    <a:ea typeface="Cambria Math" pitchFamily="18" charset="0"/>
                  </a:rPr>
                  <a:t>homoskedasticity</a:t>
                </a:r>
                <a:r>
                  <a:rPr lang="en-US" dirty="0">
                    <a:ea typeface="Cambria Math" pitchFamily="18" charset="0"/>
                  </a:rPr>
                  <a:t>)</a:t>
                </a:r>
                <a:endParaRPr lang="en-US" dirty="0">
                  <a:solidFill>
                    <a:schemeClr val="bg1"/>
                  </a:solidFill>
                  <a:ea typeface="Cambria Math"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094F507D-22F2-4677-A331-DF017F1FF508}"/>
                  </a:ext>
                </a:extLst>
              </p:cNvPr>
              <p:cNvSpPr>
                <a:spLocks noGrp="1" noRot="1" noChangeAspect="1" noMove="1" noResize="1" noEditPoints="1" noAdjustHandles="1" noChangeArrowheads="1" noChangeShapeType="1" noTextEdit="1"/>
              </p:cNvSpPr>
              <p:nvPr>
                <p:ph idx="1"/>
              </p:nvPr>
            </p:nvSpPr>
            <p:spPr>
              <a:blipFill>
                <a:blip r:embed="rId2"/>
                <a:stretch>
                  <a:fillRect l="-927" t="-2804"/>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F3B09DDC-FC80-43F6-AC39-A26A4BE3C47C}"/>
              </a:ext>
            </a:extLst>
          </p:cNvPr>
          <p:cNvSpPr>
            <a:spLocks noGrp="1"/>
          </p:cNvSpPr>
          <p:nvPr>
            <p:ph type="body" sz="quarter" idx="10"/>
          </p:nvPr>
        </p:nvSpPr>
        <p:spPr/>
        <p:txBody>
          <a:bodyPr/>
          <a:lstStyle/>
          <a:p>
            <a:r>
              <a:rPr lang="en-US" dirty="0"/>
              <a:t>Model Assumptions</a:t>
            </a:r>
          </a:p>
        </p:txBody>
      </p:sp>
    </p:spTree>
    <p:extLst>
      <p:ext uri="{BB962C8B-B14F-4D97-AF65-F5344CB8AC3E}">
        <p14:creationId xmlns:p14="http://schemas.microsoft.com/office/powerpoint/2010/main" val="375674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15C31-2B6F-6F06-2978-446432A933FA}"/>
              </a:ext>
            </a:extLst>
          </p:cNvPr>
          <p:cNvSpPr>
            <a:spLocks noGrp="1"/>
          </p:cNvSpPr>
          <p:nvPr>
            <p:ph type="title"/>
          </p:nvPr>
        </p:nvSpPr>
        <p:spPr/>
        <p:txBody>
          <a:bodyPr>
            <a:normAutofit fontScale="90000"/>
          </a:bodyPr>
          <a:lstStyle/>
          <a:p>
            <a:r>
              <a:rPr lang="en-US" dirty="0"/>
              <a:t>Adding Nonlinear Variables</a:t>
            </a:r>
          </a:p>
        </p:txBody>
      </p:sp>
      <p:sp>
        <p:nvSpPr>
          <p:cNvPr id="3" name="Content Placeholder 2">
            <a:extLst>
              <a:ext uri="{FF2B5EF4-FFF2-40B4-BE49-F238E27FC236}">
                <a16:creationId xmlns:a16="http://schemas.microsoft.com/office/drawing/2014/main" id="{8D797239-751B-1AE2-4C73-9C57049CD78D}"/>
              </a:ext>
            </a:extLst>
          </p:cNvPr>
          <p:cNvSpPr>
            <a:spLocks noGrp="1"/>
          </p:cNvSpPr>
          <p:nvPr>
            <p:ph idx="1"/>
          </p:nvPr>
        </p:nvSpPr>
        <p:spPr/>
        <p:txBody>
          <a:bodyPr/>
          <a:lstStyle/>
          <a:p>
            <a:r>
              <a:rPr lang="en-US" dirty="0"/>
              <a:t>Model diagnosis largely involves looking for and correcting aspects of the data that are inconsistent with the model assumptions</a:t>
            </a:r>
          </a:p>
          <a:p>
            <a:r>
              <a:rPr lang="en-US" dirty="0"/>
              <a:t>We will look at model diagnosis in more detail in module 4, but for now we want to investigate the linearity assumption</a:t>
            </a:r>
          </a:p>
          <a:p>
            <a:pPr lvl="1"/>
            <a:r>
              <a:rPr lang="en-US" dirty="0"/>
              <a:t>We can do this by plotting scatterplots of individual predictors to the response variable</a:t>
            </a:r>
          </a:p>
        </p:txBody>
      </p:sp>
      <p:sp>
        <p:nvSpPr>
          <p:cNvPr id="4" name="Text Placeholder 3">
            <a:extLst>
              <a:ext uri="{FF2B5EF4-FFF2-40B4-BE49-F238E27FC236}">
                <a16:creationId xmlns:a16="http://schemas.microsoft.com/office/drawing/2014/main" id="{CE85DA0B-07B7-43CA-01A4-51C18FDBBA86}"/>
              </a:ext>
            </a:extLst>
          </p:cNvPr>
          <p:cNvSpPr>
            <a:spLocks noGrp="1"/>
          </p:cNvSpPr>
          <p:nvPr>
            <p:ph type="body" sz="quarter" idx="10"/>
          </p:nvPr>
        </p:nvSpPr>
        <p:spPr/>
        <p:txBody>
          <a:bodyPr/>
          <a:lstStyle/>
          <a:p>
            <a:r>
              <a:rPr lang="en-US" dirty="0"/>
              <a:t>Model Diagnosis</a:t>
            </a:r>
          </a:p>
        </p:txBody>
      </p:sp>
    </p:spTree>
    <p:extLst>
      <p:ext uri="{BB962C8B-B14F-4D97-AF65-F5344CB8AC3E}">
        <p14:creationId xmlns:p14="http://schemas.microsoft.com/office/powerpoint/2010/main" val="38643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674D-57B5-959C-BBDE-3F90762A1223}"/>
              </a:ext>
            </a:extLst>
          </p:cNvPr>
          <p:cNvSpPr>
            <a:spLocks noGrp="1"/>
          </p:cNvSpPr>
          <p:nvPr>
            <p:ph type="title"/>
          </p:nvPr>
        </p:nvSpPr>
        <p:spPr/>
        <p:txBody>
          <a:bodyPr>
            <a:normAutofit fontScale="90000"/>
          </a:bodyPr>
          <a:lstStyle/>
          <a:p>
            <a:r>
              <a:rPr lang="en-US" dirty="0"/>
              <a:t>Adding Nonlinear Variables</a:t>
            </a:r>
          </a:p>
        </p:txBody>
      </p:sp>
      <p:sp>
        <p:nvSpPr>
          <p:cNvPr id="4" name="Text Placeholder 3">
            <a:extLst>
              <a:ext uri="{FF2B5EF4-FFF2-40B4-BE49-F238E27FC236}">
                <a16:creationId xmlns:a16="http://schemas.microsoft.com/office/drawing/2014/main" id="{C65D6A3B-46ED-516C-7620-EF3B4396B335}"/>
              </a:ext>
            </a:extLst>
          </p:cNvPr>
          <p:cNvSpPr>
            <a:spLocks noGrp="1"/>
          </p:cNvSpPr>
          <p:nvPr>
            <p:ph type="body" sz="quarter" idx="10"/>
          </p:nvPr>
        </p:nvSpPr>
        <p:spPr/>
        <p:txBody>
          <a:bodyPr/>
          <a:lstStyle/>
          <a:p>
            <a:r>
              <a:rPr lang="en-US" dirty="0"/>
              <a:t>Model Diagnosis</a:t>
            </a:r>
          </a:p>
        </p:txBody>
      </p:sp>
      <p:pic>
        <p:nvPicPr>
          <p:cNvPr id="1026" name="Picture 2">
            <a:extLst>
              <a:ext uri="{FF2B5EF4-FFF2-40B4-BE49-F238E27FC236}">
                <a16:creationId xmlns:a16="http://schemas.microsoft.com/office/drawing/2014/main" id="{0A8683B1-16B7-060D-43BD-C50438801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6594" y="1512093"/>
            <a:ext cx="2690811" cy="21193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CC8E1CD-560E-ABAD-9BE4-BE9996004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81" y="1512093"/>
            <a:ext cx="2652712" cy="21193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F32FA73-22AA-0F15-4F35-2397C9113F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0294" y="1512093"/>
            <a:ext cx="2714625" cy="21193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935381-956E-C22F-B2BF-CEA419ED4E26}"/>
              </a:ext>
            </a:extLst>
          </p:cNvPr>
          <p:cNvSpPr txBox="1"/>
          <p:nvPr/>
        </p:nvSpPr>
        <p:spPr>
          <a:xfrm>
            <a:off x="2844156" y="4088496"/>
            <a:ext cx="3675056" cy="646331"/>
          </a:xfrm>
          <a:prstGeom prst="rect">
            <a:avLst/>
          </a:prstGeom>
          <a:noFill/>
        </p:spPr>
        <p:txBody>
          <a:bodyPr wrap="square" rtlCol="0">
            <a:spAutoFit/>
          </a:bodyPr>
          <a:lstStyle/>
          <a:p>
            <a:pPr algn="l"/>
            <a:r>
              <a:rPr lang="en-US" dirty="0">
                <a:solidFill>
                  <a:schemeClr val="bg1"/>
                </a:solidFill>
                <a:latin typeface="+mj-lt"/>
              </a:rPr>
              <a:t>Let’s investigate using the square of horsepower in our model</a:t>
            </a:r>
          </a:p>
        </p:txBody>
      </p:sp>
    </p:spTree>
    <p:extLst>
      <p:ext uri="{BB962C8B-B14F-4D97-AF65-F5344CB8AC3E}">
        <p14:creationId xmlns:p14="http://schemas.microsoft.com/office/powerpoint/2010/main" val="270286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9AEB8-CE46-48D9-A335-9C7439FECCEE}"/>
              </a:ext>
            </a:extLst>
          </p:cNvPr>
          <p:cNvSpPr>
            <a:spLocks noGrp="1"/>
          </p:cNvSpPr>
          <p:nvPr>
            <p:ph type="title"/>
          </p:nvPr>
        </p:nvSpPr>
        <p:spPr/>
        <p:txBody>
          <a:bodyPr>
            <a:normAutofit fontScale="90000"/>
          </a:bodyPr>
          <a:lstStyle/>
          <a:p>
            <a:r>
              <a:rPr lang="en-US" dirty="0"/>
              <a:t>Adding Nonlinear Variables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9AFAD1B7-6F27-4D09-9672-69D4874254CD}"/>
                  </a:ext>
                </a:extLst>
              </p:cNvPr>
              <p:cNvSpPr>
                <a:spLocks noGrp="1"/>
              </p:cNvSpPr>
              <p:nvPr>
                <p:ph idx="1"/>
              </p:nvPr>
            </p:nvSpPr>
            <p:spPr/>
            <p:txBody>
              <a:bodyPr>
                <a:normAutofit/>
              </a:bodyPr>
              <a:lstStyle/>
              <a:p>
                <a:pPr marL="0" indent="0">
                  <a:buNone/>
                </a:pPr>
                <a:r>
                  <a:rPr lang="en-US" dirty="0"/>
                  <a:t>Simple to extend linear model to accommodate non-linear relationships using polynomial regression:</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itchFamily="18" charset="0"/>
                        </a:rPr>
                        <m:t>𝑌</m:t>
                      </m:r>
                      <m:r>
                        <a:rPr lang="en-US" b="0" i="1" smtClean="0">
                          <a:solidFill>
                            <a:schemeClr val="bg1"/>
                          </a:solidFill>
                          <a:latin typeface="Cambria Math" panose="02040503050406030204" pitchFamily="18" charset="0"/>
                          <a:ea typeface="Cambria Math" pitchFamily="18" charset="0"/>
                        </a:rPr>
                        <m:t>=</m:t>
                      </m:r>
                      <m:sSub>
                        <m:sSubPr>
                          <m:ctrlPr>
                            <a:rPr lang="en-US" b="0" i="1" smtClean="0">
                              <a:solidFill>
                                <a:schemeClr val="bg1"/>
                              </a:solidFill>
                              <a:latin typeface="Cambria Math" panose="02040503050406030204" pitchFamily="18" charset="0"/>
                              <a:ea typeface="Cambria Math" pitchFamily="18" charset="0"/>
                            </a:rPr>
                          </m:ctrlPr>
                        </m:sSubPr>
                        <m:e>
                          <m:r>
                            <a:rPr lang="en-US" b="0" i="1" smtClean="0">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0</m:t>
                          </m:r>
                        </m:sub>
                      </m:sSub>
                      <m:r>
                        <a:rPr lang="en-US" b="0" i="1" smtClean="0">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1</m:t>
                          </m:r>
                        </m:sub>
                      </m:sSub>
                      <m:sSub>
                        <m:sSubPr>
                          <m:ctrlPr>
                            <a:rPr lang="en-US" i="1" smtClean="0">
                              <a:solidFill>
                                <a:schemeClr val="bg1"/>
                              </a:solidFill>
                              <a:latin typeface="Cambria Math" panose="02040503050406030204" pitchFamily="18" charset="0"/>
                              <a:ea typeface="Cambria Math" pitchFamily="18" charset="0"/>
                            </a:rPr>
                          </m:ctrlPr>
                        </m:sSubPr>
                        <m:e>
                          <m:r>
                            <a:rPr lang="en-US" b="0" i="1" smtClean="0">
                              <a:solidFill>
                                <a:schemeClr val="bg1"/>
                              </a:solidFill>
                              <a:latin typeface="Cambria Math" panose="02040503050406030204" pitchFamily="18" charset="0"/>
                              <a:ea typeface="Cambria Math" pitchFamily="18" charset="0"/>
                            </a:rPr>
                            <m:t>𝑋</m:t>
                          </m:r>
                        </m:e>
                        <m:sub>
                          <m:r>
                            <a:rPr lang="en-US" b="0" i="1" smtClean="0">
                              <a:solidFill>
                                <a:schemeClr val="bg1"/>
                              </a:solidFill>
                              <a:latin typeface="Cambria Math" panose="02040503050406030204" pitchFamily="18" charset="0"/>
                              <a:ea typeface="Cambria Math" pitchFamily="18" charset="0"/>
                            </a:rPr>
                            <m:t>1</m:t>
                          </m:r>
                        </m:sub>
                      </m:sSub>
                      <m:r>
                        <a:rPr lang="en-US" b="0" i="1" smtClean="0">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2</m:t>
                          </m:r>
                        </m:sub>
                      </m:sSub>
                      <m:sSup>
                        <m:sSupPr>
                          <m:ctrlPr>
                            <a:rPr lang="en-US" b="0" i="1" smtClean="0">
                              <a:solidFill>
                                <a:schemeClr val="bg1"/>
                              </a:solidFill>
                              <a:latin typeface="Cambria Math" panose="02040503050406030204" pitchFamily="18" charset="0"/>
                              <a:ea typeface="Cambria Math" pitchFamily="18" charset="0"/>
                            </a:rPr>
                          </m:ctrlPr>
                        </m:sSupPr>
                        <m:e>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𝑋</m:t>
                              </m:r>
                            </m:e>
                            <m:sub>
                              <m:r>
                                <a:rPr lang="en-US" b="0" i="1" smtClean="0">
                                  <a:solidFill>
                                    <a:schemeClr val="bg1"/>
                                  </a:solidFill>
                                  <a:latin typeface="Cambria Math" panose="02040503050406030204" pitchFamily="18" charset="0"/>
                                  <a:ea typeface="Cambria Math" pitchFamily="18" charset="0"/>
                                </a:rPr>
                                <m:t>1</m:t>
                              </m:r>
                            </m:sub>
                          </m:sSub>
                        </m:e>
                        <m:sup>
                          <m:r>
                            <a:rPr lang="en-US" b="0" i="1" smtClean="0">
                              <a:solidFill>
                                <a:schemeClr val="bg1"/>
                              </a:solidFill>
                              <a:latin typeface="Cambria Math" panose="02040503050406030204" pitchFamily="18" charset="0"/>
                              <a:ea typeface="Cambria Math" pitchFamily="18" charset="0"/>
                            </a:rPr>
                            <m:t>2</m:t>
                          </m:r>
                        </m:sup>
                      </m:sSup>
                      <m:r>
                        <a:rPr lang="en-US" b="0" i="1" smtClean="0">
                          <a:solidFill>
                            <a:schemeClr val="bg1"/>
                          </a:solidFill>
                          <a:latin typeface="Cambria Math" panose="02040503050406030204" pitchFamily="18" charset="0"/>
                          <a:ea typeface="Cambria Math" pitchFamily="18" charset="0"/>
                        </a:rPr>
                        <m:t>+</m:t>
                      </m:r>
                      <m:sSub>
                        <m:sSubPr>
                          <m:ctrlPr>
                            <a:rPr lang="en-US" i="1">
                              <a:latin typeface="Cambria Math" panose="02040503050406030204" pitchFamily="18" charset="0"/>
                              <a:ea typeface="Cambria Math" pitchFamily="18" charset="0"/>
                            </a:rPr>
                          </m:ctrlPr>
                        </m:sSubPr>
                        <m:e>
                          <m:r>
                            <a:rPr lang="en-US" i="1">
                              <a:latin typeface="Cambria Math" panose="02040503050406030204" pitchFamily="18" charset="0"/>
                              <a:ea typeface="Cambria Math" pitchFamily="18" charset="0"/>
                            </a:rPr>
                            <m:t>𝛽</m:t>
                          </m:r>
                        </m:e>
                        <m:sub>
                          <m:r>
                            <a:rPr lang="en-US" b="0" i="1" smtClean="0">
                              <a:latin typeface="Cambria Math" panose="02040503050406030204" pitchFamily="18" charset="0"/>
                              <a:ea typeface="Cambria Math" pitchFamily="18" charset="0"/>
                            </a:rPr>
                            <m:t>3</m:t>
                          </m:r>
                        </m:sub>
                      </m:sSub>
                      <m:sSup>
                        <m:sSupPr>
                          <m:ctrlPr>
                            <a:rPr lang="en-US" i="1">
                              <a:latin typeface="Cambria Math" panose="02040503050406030204" pitchFamily="18" charset="0"/>
                              <a:ea typeface="Cambria Math" pitchFamily="18" charset="0"/>
                            </a:rPr>
                          </m:ctrlPr>
                        </m:sSupPr>
                        <m:e>
                          <m:sSub>
                            <m:sSubPr>
                              <m:ctrlPr>
                                <a:rPr lang="en-US" i="1">
                                  <a:latin typeface="Cambria Math" panose="02040503050406030204" pitchFamily="18" charset="0"/>
                                  <a:ea typeface="Cambria Math" pitchFamily="18" charset="0"/>
                                </a:rPr>
                              </m:ctrlPr>
                            </m:sSubPr>
                            <m:e>
                              <m:r>
                                <a:rPr lang="en-US" i="1">
                                  <a:latin typeface="Cambria Math" panose="02040503050406030204" pitchFamily="18" charset="0"/>
                                  <a:ea typeface="Cambria Math" pitchFamily="18" charset="0"/>
                                </a:rPr>
                                <m:t>𝑋</m:t>
                              </m:r>
                            </m:e>
                            <m:sub>
                              <m:r>
                                <a:rPr lang="en-US" i="1">
                                  <a:latin typeface="Cambria Math" panose="02040503050406030204" pitchFamily="18" charset="0"/>
                                  <a:ea typeface="Cambria Math" pitchFamily="18" charset="0"/>
                                </a:rPr>
                                <m:t>1</m:t>
                              </m:r>
                            </m:sub>
                          </m:sSub>
                        </m:e>
                        <m:sup>
                          <m:r>
                            <a:rPr lang="en-US" b="0" i="1" smtClean="0">
                              <a:latin typeface="Cambria Math" panose="02040503050406030204" pitchFamily="18" charset="0"/>
                              <a:ea typeface="Cambria Math" pitchFamily="18" charset="0"/>
                            </a:rPr>
                            <m:t>3</m:t>
                          </m:r>
                        </m:sup>
                      </m:sSup>
                      <m:r>
                        <a:rPr lang="en-US" b="0" i="1" smtClean="0">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𝜀</m:t>
                      </m:r>
                    </m:oMath>
                  </m:oMathPara>
                </a14:m>
                <a:endParaRPr lang="en-US" dirty="0">
                  <a:solidFill>
                    <a:schemeClr val="bg1"/>
                  </a:solidFill>
                  <a:latin typeface="Cambria Math" pitchFamily="18" charset="0"/>
                  <a:ea typeface="Cambria Math" pitchFamily="18" charset="0"/>
                </a:endParaRPr>
              </a:p>
              <a:p>
                <a:endParaRPr lang="en-US" dirty="0"/>
              </a:p>
              <a:p>
                <a:r>
                  <a:rPr lang="en-US" dirty="0"/>
                  <a:t>This is still a linear model, and we can use all of the linear regression techniques by simply creating calculated attributes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sup>
                        <m:r>
                          <a:rPr lang="en-US" i="1">
                            <a:latin typeface="Cambria Math" panose="02040503050406030204" pitchFamily="18" charset="0"/>
                          </a:rPr>
                          <m:t>2</m:t>
                        </m:r>
                      </m:sup>
                    </m:sSup>
                  </m:oMath>
                </a14:m>
                <a:r>
                  <a:rPr lang="en-US" dirty="0"/>
                  <a:t> and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sup>
                        <m:r>
                          <a:rPr lang="en-US" b="0" i="1" smtClean="0">
                            <a:latin typeface="Cambria Math" panose="02040503050406030204" pitchFamily="18" charset="0"/>
                          </a:rPr>
                          <m:t>3</m:t>
                        </m:r>
                      </m:sup>
                    </m:sSup>
                  </m:oMath>
                </a14:m>
                <a:endParaRPr lang="en-US" dirty="0"/>
              </a:p>
            </p:txBody>
          </p:sp>
        </mc:Choice>
        <mc:Fallback>
          <p:sp>
            <p:nvSpPr>
              <p:cNvPr id="4" name="Content Placeholder 3">
                <a:extLst>
                  <a:ext uri="{FF2B5EF4-FFF2-40B4-BE49-F238E27FC236}">
                    <a16:creationId xmlns:a16="http://schemas.microsoft.com/office/drawing/2014/main" id="{9AFAD1B7-6F27-4D09-9672-69D4874254CD}"/>
                  </a:ext>
                </a:extLst>
              </p:cNvPr>
              <p:cNvSpPr>
                <a:spLocks noGrp="1" noRot="1" noChangeAspect="1" noMove="1" noResize="1" noEditPoints="1" noAdjustHandles="1" noChangeArrowheads="1" noChangeShapeType="1" noTextEdit="1"/>
              </p:cNvSpPr>
              <p:nvPr>
                <p:ph idx="1"/>
              </p:nvPr>
            </p:nvSpPr>
            <p:spPr>
              <a:blipFill>
                <a:blip r:embed="rId2"/>
                <a:stretch>
                  <a:fillRect l="-927" t="-2804" r="-1159"/>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7CBD7AED-7352-991A-43AF-83588FC3ABBF}"/>
              </a:ext>
            </a:extLst>
          </p:cNvPr>
          <p:cNvSpPr>
            <a:spLocks noGrp="1"/>
          </p:cNvSpPr>
          <p:nvPr>
            <p:ph type="body" sz="quarter" idx="10"/>
          </p:nvPr>
        </p:nvSpPr>
        <p:spPr/>
        <p:txBody>
          <a:bodyPr/>
          <a:lstStyle/>
          <a:p>
            <a:r>
              <a:rPr lang="en-US" dirty="0"/>
              <a:t>Polynomial Regression</a:t>
            </a:r>
          </a:p>
        </p:txBody>
      </p:sp>
      <p:sp>
        <p:nvSpPr>
          <p:cNvPr id="3" name="Slide Number Placeholder 2">
            <a:extLst>
              <a:ext uri="{FF2B5EF4-FFF2-40B4-BE49-F238E27FC236}">
                <a16:creationId xmlns:a16="http://schemas.microsoft.com/office/drawing/2014/main" id="{15AA8C51-E1CB-49E8-8782-6DB5B0B64E1A}"/>
              </a:ext>
            </a:extLst>
          </p:cNvPr>
          <p:cNvSpPr>
            <a:spLocks noGrp="1"/>
          </p:cNvSpPr>
          <p:nvPr>
            <p:ph type="sldNum" sz="quarter" idx="4294967295"/>
          </p:nvPr>
        </p:nvSpPr>
        <p:spPr>
          <a:xfrm>
            <a:off x="0" y="0"/>
            <a:ext cx="0" cy="0"/>
          </a:xfrm>
        </p:spPr>
        <p:txBody>
          <a:bodyPr/>
          <a:lstStyle/>
          <a:p>
            <a:fld id="{6E61BB2A-F643-4BC4-A7C3-7339FD5A6B19}" type="slidenum">
              <a:rPr lang="en-US" smtClean="0"/>
              <a:pPr/>
              <a:t>123</a:t>
            </a:fld>
            <a:endParaRPr lang="en-US"/>
          </a:p>
        </p:txBody>
      </p:sp>
    </p:spTree>
    <p:extLst>
      <p:ext uri="{BB962C8B-B14F-4D97-AF65-F5344CB8AC3E}">
        <p14:creationId xmlns:p14="http://schemas.microsoft.com/office/powerpoint/2010/main" val="228391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EF2E9-BD82-FB3D-B97C-C27A90FDA164}"/>
              </a:ext>
            </a:extLst>
          </p:cNvPr>
          <p:cNvSpPr>
            <a:spLocks noGrp="1"/>
          </p:cNvSpPr>
          <p:nvPr>
            <p:ph type="title"/>
          </p:nvPr>
        </p:nvSpPr>
        <p:spPr/>
        <p:txBody>
          <a:bodyPr>
            <a:normAutofit fontScale="90000"/>
          </a:bodyPr>
          <a:lstStyle/>
          <a:p>
            <a:r>
              <a:rPr lang="en-US" dirty="0"/>
              <a:t>Adding Nonlinear Variables</a:t>
            </a:r>
          </a:p>
        </p:txBody>
      </p:sp>
      <p:sp>
        <p:nvSpPr>
          <p:cNvPr id="6" name="Text Placeholder 5">
            <a:extLst>
              <a:ext uri="{FF2B5EF4-FFF2-40B4-BE49-F238E27FC236}">
                <a16:creationId xmlns:a16="http://schemas.microsoft.com/office/drawing/2014/main" id="{D5B095A2-3E74-B213-22A8-648F6947A38B}"/>
              </a:ext>
            </a:extLst>
          </p:cNvPr>
          <p:cNvSpPr>
            <a:spLocks noGrp="1"/>
          </p:cNvSpPr>
          <p:nvPr>
            <p:ph type="body" sz="quarter" idx="10"/>
          </p:nvPr>
        </p:nvSpPr>
        <p:spPr/>
        <p:txBody>
          <a:bodyPr/>
          <a:lstStyle/>
          <a:p>
            <a:r>
              <a:rPr lang="en-US" dirty="0"/>
              <a:t>Adding a Square of Horsepower to Model</a:t>
            </a:r>
          </a:p>
        </p:txBody>
      </p:sp>
      <p:pic>
        <p:nvPicPr>
          <p:cNvPr id="3" name="Picture 2">
            <a:extLst>
              <a:ext uri="{FF2B5EF4-FFF2-40B4-BE49-F238E27FC236}">
                <a16:creationId xmlns:a16="http://schemas.microsoft.com/office/drawing/2014/main" id="{F2EB364D-1F5E-B99C-C53A-B170D63A9E6A}"/>
              </a:ext>
            </a:extLst>
          </p:cNvPr>
          <p:cNvPicPr>
            <a:picLocks noChangeAspect="1"/>
          </p:cNvPicPr>
          <p:nvPr/>
        </p:nvPicPr>
        <p:blipFill>
          <a:blip r:embed="rId2"/>
          <a:stretch>
            <a:fillRect/>
          </a:stretch>
        </p:blipFill>
        <p:spPr>
          <a:xfrm>
            <a:off x="1223586" y="1457624"/>
            <a:ext cx="6861289" cy="3270843"/>
          </a:xfrm>
          <a:prstGeom prst="rect">
            <a:avLst/>
          </a:prstGeom>
        </p:spPr>
      </p:pic>
    </p:spTree>
    <p:extLst>
      <p:ext uri="{BB962C8B-B14F-4D97-AF65-F5344CB8AC3E}">
        <p14:creationId xmlns:p14="http://schemas.microsoft.com/office/powerpoint/2010/main" val="210617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AF74F-3E8B-CA71-765D-1DF6A979DE6E}"/>
              </a:ext>
            </a:extLst>
          </p:cNvPr>
          <p:cNvSpPr>
            <a:spLocks noGrp="1"/>
          </p:cNvSpPr>
          <p:nvPr>
            <p:ph type="title"/>
          </p:nvPr>
        </p:nvSpPr>
        <p:spPr/>
        <p:txBody>
          <a:bodyPr>
            <a:normAutofit fontScale="90000"/>
          </a:bodyPr>
          <a:lstStyle/>
          <a:p>
            <a:r>
              <a:rPr lang="en-US" dirty="0"/>
              <a:t>Adding Nonlinear Variables</a:t>
            </a:r>
          </a:p>
        </p:txBody>
      </p:sp>
      <p:sp>
        <p:nvSpPr>
          <p:cNvPr id="4" name="Text Placeholder 3">
            <a:extLst>
              <a:ext uri="{FF2B5EF4-FFF2-40B4-BE49-F238E27FC236}">
                <a16:creationId xmlns:a16="http://schemas.microsoft.com/office/drawing/2014/main" id="{B3873A8B-DD17-CF1B-1090-0C842E4FC9C6}"/>
              </a:ext>
            </a:extLst>
          </p:cNvPr>
          <p:cNvSpPr>
            <a:spLocks noGrp="1"/>
          </p:cNvSpPr>
          <p:nvPr>
            <p:ph type="body" sz="quarter" idx="10"/>
          </p:nvPr>
        </p:nvSpPr>
        <p:spPr/>
        <p:txBody>
          <a:bodyPr/>
          <a:lstStyle/>
          <a:p>
            <a:r>
              <a:rPr lang="en-US" dirty="0"/>
              <a:t>Fitting Model</a:t>
            </a:r>
          </a:p>
        </p:txBody>
      </p:sp>
      <p:pic>
        <p:nvPicPr>
          <p:cNvPr id="6" name="Picture 5">
            <a:extLst>
              <a:ext uri="{FF2B5EF4-FFF2-40B4-BE49-F238E27FC236}">
                <a16:creationId xmlns:a16="http://schemas.microsoft.com/office/drawing/2014/main" id="{1A8A956C-1244-7315-980D-88BA447D2C7A}"/>
              </a:ext>
            </a:extLst>
          </p:cNvPr>
          <p:cNvPicPr>
            <a:picLocks noChangeAspect="1"/>
          </p:cNvPicPr>
          <p:nvPr/>
        </p:nvPicPr>
        <p:blipFill>
          <a:blip r:embed="rId2"/>
          <a:stretch>
            <a:fillRect/>
          </a:stretch>
        </p:blipFill>
        <p:spPr>
          <a:xfrm>
            <a:off x="2018375" y="1295433"/>
            <a:ext cx="4962525" cy="2828925"/>
          </a:xfrm>
          <a:prstGeom prst="rect">
            <a:avLst/>
          </a:prstGeom>
        </p:spPr>
      </p:pic>
    </p:spTree>
    <p:extLst>
      <p:ext uri="{BB962C8B-B14F-4D97-AF65-F5344CB8AC3E}">
        <p14:creationId xmlns:p14="http://schemas.microsoft.com/office/powerpoint/2010/main" val="222226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C773-43DD-A9B4-7AC3-78FFA5E4A733}"/>
              </a:ext>
            </a:extLst>
          </p:cNvPr>
          <p:cNvSpPr>
            <a:spLocks noGrp="1"/>
          </p:cNvSpPr>
          <p:nvPr>
            <p:ph type="title"/>
          </p:nvPr>
        </p:nvSpPr>
        <p:spPr/>
        <p:txBody>
          <a:bodyPr>
            <a:normAutofit fontScale="90000"/>
          </a:bodyPr>
          <a:lstStyle/>
          <a:p>
            <a:r>
              <a:rPr lang="en-US" dirty="0"/>
              <a:t>Adding Nonlinear Variables</a:t>
            </a:r>
          </a:p>
        </p:txBody>
      </p:sp>
      <p:sp>
        <p:nvSpPr>
          <p:cNvPr id="4" name="Text Placeholder 3">
            <a:extLst>
              <a:ext uri="{FF2B5EF4-FFF2-40B4-BE49-F238E27FC236}">
                <a16:creationId xmlns:a16="http://schemas.microsoft.com/office/drawing/2014/main" id="{1F33F909-11BD-07E7-8BB7-45AF36C82D8B}"/>
              </a:ext>
            </a:extLst>
          </p:cNvPr>
          <p:cNvSpPr>
            <a:spLocks noGrp="1"/>
          </p:cNvSpPr>
          <p:nvPr>
            <p:ph type="body" sz="quarter" idx="10"/>
          </p:nvPr>
        </p:nvSpPr>
        <p:spPr/>
        <p:txBody>
          <a:bodyPr/>
          <a:lstStyle/>
          <a:p>
            <a:r>
              <a:rPr lang="en-US" dirty="0"/>
              <a:t>Model Assessment</a:t>
            </a:r>
          </a:p>
        </p:txBody>
      </p:sp>
      <p:pic>
        <p:nvPicPr>
          <p:cNvPr id="6" name="Picture 5">
            <a:extLst>
              <a:ext uri="{FF2B5EF4-FFF2-40B4-BE49-F238E27FC236}">
                <a16:creationId xmlns:a16="http://schemas.microsoft.com/office/drawing/2014/main" id="{B9D6805D-DED9-F688-0C93-7BF20EFC0136}"/>
              </a:ext>
            </a:extLst>
          </p:cNvPr>
          <p:cNvPicPr>
            <a:picLocks noChangeAspect="1"/>
          </p:cNvPicPr>
          <p:nvPr/>
        </p:nvPicPr>
        <p:blipFill>
          <a:blip r:embed="rId2"/>
          <a:stretch>
            <a:fillRect/>
          </a:stretch>
        </p:blipFill>
        <p:spPr>
          <a:xfrm>
            <a:off x="2361720" y="1851208"/>
            <a:ext cx="4420560" cy="1326168"/>
          </a:xfrm>
          <a:prstGeom prst="rect">
            <a:avLst/>
          </a:prstGeom>
        </p:spPr>
      </p:pic>
    </p:spTree>
    <p:extLst>
      <p:ext uri="{BB962C8B-B14F-4D97-AF65-F5344CB8AC3E}">
        <p14:creationId xmlns:p14="http://schemas.microsoft.com/office/powerpoint/2010/main" val="9141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2AA8-A099-91AD-A4DA-CAAC115C48E2}"/>
              </a:ext>
            </a:extLst>
          </p:cNvPr>
          <p:cNvSpPr>
            <a:spLocks noGrp="1"/>
          </p:cNvSpPr>
          <p:nvPr>
            <p:ph type="title"/>
          </p:nvPr>
        </p:nvSpPr>
        <p:spPr/>
        <p:txBody>
          <a:bodyPr>
            <a:normAutofit fontScale="90000"/>
          </a:bodyPr>
          <a:lstStyle/>
          <a:p>
            <a:r>
              <a:rPr lang="en-US" dirty="0"/>
              <a:t>Adding Nonlinear Variables</a:t>
            </a:r>
          </a:p>
        </p:txBody>
      </p:sp>
      <p:sp>
        <p:nvSpPr>
          <p:cNvPr id="4" name="Text Placeholder 3">
            <a:extLst>
              <a:ext uri="{FF2B5EF4-FFF2-40B4-BE49-F238E27FC236}">
                <a16:creationId xmlns:a16="http://schemas.microsoft.com/office/drawing/2014/main" id="{23E8DDD0-4141-608B-56DC-FD2AEA7717B0}"/>
              </a:ext>
            </a:extLst>
          </p:cNvPr>
          <p:cNvSpPr>
            <a:spLocks noGrp="1"/>
          </p:cNvSpPr>
          <p:nvPr>
            <p:ph type="body" sz="quarter" idx="10"/>
          </p:nvPr>
        </p:nvSpPr>
        <p:spPr/>
        <p:txBody>
          <a:bodyPr/>
          <a:lstStyle/>
          <a:p>
            <a:r>
              <a:rPr lang="en-US" dirty="0"/>
              <a:t>Assessing Residuals</a:t>
            </a:r>
          </a:p>
        </p:txBody>
      </p:sp>
      <p:pic>
        <p:nvPicPr>
          <p:cNvPr id="5" name="Picture 4">
            <a:extLst>
              <a:ext uri="{FF2B5EF4-FFF2-40B4-BE49-F238E27FC236}">
                <a16:creationId xmlns:a16="http://schemas.microsoft.com/office/drawing/2014/main" id="{869AEF65-CBCA-5663-4895-AD78ED0A1B01}"/>
              </a:ext>
            </a:extLst>
          </p:cNvPr>
          <p:cNvPicPr>
            <a:picLocks noChangeAspect="1"/>
          </p:cNvPicPr>
          <p:nvPr/>
        </p:nvPicPr>
        <p:blipFill>
          <a:blip r:embed="rId2"/>
          <a:stretch>
            <a:fillRect/>
          </a:stretch>
        </p:blipFill>
        <p:spPr>
          <a:xfrm>
            <a:off x="2244155" y="1302526"/>
            <a:ext cx="4655690" cy="3472582"/>
          </a:xfrm>
          <a:prstGeom prst="rect">
            <a:avLst/>
          </a:prstGeom>
        </p:spPr>
      </p:pic>
    </p:spTree>
    <p:extLst>
      <p:ext uri="{BB962C8B-B14F-4D97-AF65-F5344CB8AC3E}">
        <p14:creationId xmlns:p14="http://schemas.microsoft.com/office/powerpoint/2010/main" val="308186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6217523-206D-4B53-A946-75FEC22F2175}"/>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B8A3F51C-80CE-4A24-98C2-415D63FDC318}"/>
              </a:ext>
            </a:extLst>
          </p:cNvPr>
          <p:cNvSpPr>
            <a:spLocks noGrp="1"/>
          </p:cNvSpPr>
          <p:nvPr>
            <p:ph type="body" sz="quarter" idx="10"/>
          </p:nvPr>
        </p:nvSpPr>
        <p:spPr/>
        <p:txBody>
          <a:bodyPr/>
          <a:lstStyle/>
          <a:p>
            <a:r>
              <a:rPr lang="en-US" dirty="0"/>
              <a:t>Adding Interaction Effects</a:t>
            </a:r>
          </a:p>
        </p:txBody>
      </p:sp>
    </p:spTree>
    <p:extLst>
      <p:ext uri="{BB962C8B-B14F-4D97-AF65-F5344CB8AC3E}">
        <p14:creationId xmlns:p14="http://schemas.microsoft.com/office/powerpoint/2010/main" val="261347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A112-AA45-4A2B-9BFD-FB2DDADCAA1F}"/>
              </a:ext>
            </a:extLst>
          </p:cNvPr>
          <p:cNvSpPr>
            <a:spLocks noGrp="1"/>
          </p:cNvSpPr>
          <p:nvPr>
            <p:ph type="title"/>
          </p:nvPr>
        </p:nvSpPr>
        <p:spPr/>
        <p:txBody>
          <a:bodyPr>
            <a:normAutofit fontScale="90000"/>
          </a:bodyPr>
          <a:lstStyle/>
          <a:p>
            <a:r>
              <a:rPr lang="en-US" dirty="0"/>
              <a:t>Adding Interaction Effects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29641-CD7B-4C1D-9D15-9C50077820F2}"/>
                  </a:ext>
                </a:extLst>
              </p:cNvPr>
              <p:cNvSpPr>
                <a:spLocks noGrp="1"/>
              </p:cNvSpPr>
              <p:nvPr>
                <p:ph idx="1"/>
              </p:nvPr>
            </p:nvSpPr>
            <p:spPr/>
            <p:txBody>
              <a:bodyPr>
                <a:normAutofit/>
              </a:bodyPr>
              <a:lstStyle/>
              <a:p>
                <a:r>
                  <a:rPr lang="en-US" dirty="0"/>
                  <a:t>The basic linear model assumes that the coefficients are constant and independent of the levels of the other predictors: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itchFamily="18" charset="0"/>
                        </a:rPr>
                        <m:t>𝑌</m:t>
                      </m:r>
                      <m:r>
                        <a:rPr lang="en-US" b="0" i="1" smtClean="0">
                          <a:solidFill>
                            <a:schemeClr val="bg1"/>
                          </a:solidFill>
                          <a:latin typeface="Cambria Math" panose="02040503050406030204" pitchFamily="18" charset="0"/>
                          <a:ea typeface="Cambria Math" pitchFamily="18" charset="0"/>
                        </a:rPr>
                        <m:t>=</m:t>
                      </m:r>
                      <m:sSub>
                        <m:sSubPr>
                          <m:ctrlPr>
                            <a:rPr lang="en-US" b="0" i="1" smtClean="0">
                              <a:solidFill>
                                <a:schemeClr val="bg1"/>
                              </a:solidFill>
                              <a:latin typeface="Cambria Math" panose="02040503050406030204" pitchFamily="18" charset="0"/>
                              <a:ea typeface="Cambria Math" pitchFamily="18" charset="0"/>
                            </a:rPr>
                          </m:ctrlPr>
                        </m:sSubPr>
                        <m:e>
                          <m:r>
                            <a:rPr lang="en-US" b="0" i="1" smtClean="0">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0</m:t>
                          </m:r>
                        </m:sub>
                      </m:sSub>
                      <m:r>
                        <a:rPr lang="en-US" b="0" i="1" smtClean="0">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1</m:t>
                          </m:r>
                        </m:sub>
                      </m:sSub>
                      <m:sSub>
                        <m:sSubPr>
                          <m:ctrlPr>
                            <a:rPr lang="en-US" i="1" smtClean="0">
                              <a:solidFill>
                                <a:schemeClr val="bg1"/>
                              </a:solidFill>
                              <a:latin typeface="Cambria Math" panose="02040503050406030204" pitchFamily="18" charset="0"/>
                              <a:ea typeface="Cambria Math" pitchFamily="18" charset="0"/>
                            </a:rPr>
                          </m:ctrlPr>
                        </m:sSubPr>
                        <m:e>
                          <m:r>
                            <a:rPr lang="en-US" b="0" i="1" smtClean="0">
                              <a:solidFill>
                                <a:schemeClr val="bg1"/>
                              </a:solidFill>
                              <a:latin typeface="Cambria Math" panose="02040503050406030204" pitchFamily="18" charset="0"/>
                              <a:ea typeface="Cambria Math" pitchFamily="18" charset="0"/>
                            </a:rPr>
                            <m:t>𝑋</m:t>
                          </m:r>
                        </m:e>
                        <m:sub>
                          <m:r>
                            <a:rPr lang="en-US" b="0" i="1" smtClean="0">
                              <a:solidFill>
                                <a:schemeClr val="bg1"/>
                              </a:solidFill>
                              <a:latin typeface="Cambria Math" panose="02040503050406030204" pitchFamily="18" charset="0"/>
                              <a:ea typeface="Cambria Math" pitchFamily="18" charset="0"/>
                            </a:rPr>
                            <m:t>1</m:t>
                          </m:r>
                        </m:sub>
                      </m:sSub>
                      <m:r>
                        <a:rPr lang="en-US" b="0" i="1" smtClean="0">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2</m:t>
                          </m:r>
                        </m:sub>
                      </m:sSub>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𝑋</m:t>
                          </m:r>
                        </m:e>
                        <m:sub>
                          <m:r>
                            <a:rPr lang="en-US" b="0" i="1" smtClean="0">
                              <a:solidFill>
                                <a:schemeClr val="bg1"/>
                              </a:solidFill>
                              <a:latin typeface="Cambria Math" panose="02040503050406030204" pitchFamily="18" charset="0"/>
                              <a:ea typeface="Cambria Math" pitchFamily="18" charset="0"/>
                            </a:rPr>
                            <m:t>2</m:t>
                          </m:r>
                        </m:sub>
                      </m:sSub>
                      <m:r>
                        <a:rPr lang="en-US" b="0" i="1" smtClean="0">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𝑝</m:t>
                          </m:r>
                        </m:sub>
                      </m:sSub>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𝑋</m:t>
                          </m:r>
                        </m:e>
                        <m:sub>
                          <m:r>
                            <a:rPr lang="en-US" b="0" i="1" smtClean="0">
                              <a:solidFill>
                                <a:schemeClr val="bg1"/>
                              </a:solidFill>
                              <a:latin typeface="Cambria Math" panose="02040503050406030204" pitchFamily="18" charset="0"/>
                              <a:ea typeface="Cambria Math" pitchFamily="18" charset="0"/>
                            </a:rPr>
                            <m:t>𝑝</m:t>
                          </m:r>
                        </m:sub>
                      </m:sSub>
                      <m:r>
                        <a:rPr lang="en-US" b="0" i="1" smtClean="0">
                          <a:solidFill>
                            <a:schemeClr val="bg1"/>
                          </a:solidFill>
                          <a:latin typeface="Cambria Math" panose="02040503050406030204" pitchFamily="18" charset="0"/>
                          <a:ea typeface="Cambria Math" pitchFamily="18" charset="0"/>
                        </a:rPr>
                        <m:t>+</m:t>
                      </m:r>
                      <m:r>
                        <a:rPr lang="en-US" b="0" i="1" smtClean="0">
                          <a:solidFill>
                            <a:schemeClr val="bg1"/>
                          </a:solidFill>
                          <a:latin typeface="Cambria Math" panose="02040503050406030204" pitchFamily="18" charset="0"/>
                          <a:ea typeface="Cambria Math" pitchFamily="18" charset="0"/>
                        </a:rPr>
                        <m:t>𝜀</m:t>
                      </m:r>
                    </m:oMath>
                  </m:oMathPara>
                </a14:m>
                <a:endParaRPr lang="en-US" dirty="0"/>
              </a:p>
              <a:p>
                <a:endParaRPr lang="en-US" dirty="0"/>
              </a:p>
              <a:p>
                <a:r>
                  <a:rPr lang="en-US" dirty="0"/>
                  <a:t>However, sometimes a coefficient value is different based on the levels of other predictors</a:t>
                </a:r>
              </a:p>
            </p:txBody>
          </p:sp>
        </mc:Choice>
        <mc:Fallback xmlns="">
          <p:sp>
            <p:nvSpPr>
              <p:cNvPr id="4" name="Content Placeholder 3">
                <a:extLst>
                  <a:ext uri="{FF2B5EF4-FFF2-40B4-BE49-F238E27FC236}">
                    <a16:creationId xmlns:a16="http://schemas.microsoft.com/office/drawing/2014/main" id="{C0429641-CD7B-4C1D-9D15-9C50077820F2}"/>
                  </a:ext>
                </a:extLst>
              </p:cNvPr>
              <p:cNvSpPr>
                <a:spLocks noGrp="1" noRot="1" noChangeAspect="1" noMove="1" noResize="1" noEditPoints="1" noAdjustHandles="1" noChangeArrowheads="1" noChangeShapeType="1" noTextEdit="1"/>
              </p:cNvSpPr>
              <p:nvPr>
                <p:ph idx="1"/>
              </p:nvPr>
            </p:nvSpPr>
            <p:spPr>
              <a:blipFill>
                <a:blip r:embed="rId2"/>
                <a:stretch>
                  <a:fillRect l="-773" t="-2804" r="-386"/>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8D47A48C-15B4-2B9D-767A-2E5137A9A197}"/>
              </a:ext>
            </a:extLst>
          </p:cNvPr>
          <p:cNvSpPr>
            <a:spLocks noGrp="1"/>
          </p:cNvSpPr>
          <p:nvPr>
            <p:ph type="body" sz="quarter" idx="10"/>
          </p:nvPr>
        </p:nvSpPr>
        <p:spPr/>
        <p:txBody>
          <a:bodyPr/>
          <a:lstStyle/>
          <a:p>
            <a:r>
              <a:rPr lang="en-US" dirty="0"/>
              <a:t>Background</a:t>
            </a:r>
          </a:p>
        </p:txBody>
      </p:sp>
      <p:sp>
        <p:nvSpPr>
          <p:cNvPr id="3" name="Slide Number Placeholder 2">
            <a:extLst>
              <a:ext uri="{FF2B5EF4-FFF2-40B4-BE49-F238E27FC236}">
                <a16:creationId xmlns:a16="http://schemas.microsoft.com/office/drawing/2014/main" id="{BFD22BC4-649A-4A87-B28F-8C6D140BD6BB}"/>
              </a:ext>
            </a:extLst>
          </p:cNvPr>
          <p:cNvSpPr>
            <a:spLocks noGrp="1"/>
          </p:cNvSpPr>
          <p:nvPr>
            <p:ph type="sldNum" sz="quarter" idx="4294967295"/>
          </p:nvPr>
        </p:nvSpPr>
        <p:spPr>
          <a:xfrm>
            <a:off x="0" y="0"/>
            <a:ext cx="0" cy="0"/>
          </a:xfrm>
        </p:spPr>
        <p:txBody>
          <a:bodyPr/>
          <a:lstStyle/>
          <a:p>
            <a:fld id="{6E61BB2A-F643-4BC4-A7C3-7339FD5A6B19}" type="slidenum">
              <a:rPr lang="en-US" smtClean="0"/>
              <a:pPr/>
              <a:t>129</a:t>
            </a:fld>
            <a:endParaRPr lang="en-US"/>
          </a:p>
        </p:txBody>
      </p:sp>
    </p:spTree>
    <p:extLst>
      <p:ext uri="{BB962C8B-B14F-4D97-AF65-F5344CB8AC3E}">
        <p14:creationId xmlns:p14="http://schemas.microsoft.com/office/powerpoint/2010/main" val="332519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B7807-AFA0-40C4-96C5-898D6363B4FD}"/>
              </a:ext>
            </a:extLst>
          </p:cNvPr>
          <p:cNvSpPr>
            <a:spLocks noGrp="1"/>
          </p:cNvSpPr>
          <p:nvPr>
            <p:ph type="title"/>
          </p:nvPr>
        </p:nvSpPr>
        <p:spPr/>
        <p:txBody>
          <a:bodyPr>
            <a:normAutofit fontScale="90000"/>
          </a:bodyPr>
          <a:lstStyle/>
          <a:p>
            <a:r>
              <a:rPr lang="en-US" dirty="0"/>
              <a:t>Estimating Regression Coefficients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D97BD0E-D873-4584-93F1-B410CAA3A697}"/>
                  </a:ext>
                </a:extLst>
              </p:cNvPr>
              <p:cNvSpPr>
                <a:spLocks noGrp="1"/>
              </p:cNvSpPr>
              <p:nvPr>
                <p:ph idx="1"/>
              </p:nvPr>
            </p:nvSpPr>
            <p:spPr/>
            <p:txBody>
              <a:bodyPr>
                <a:normAutofit/>
              </a:bodyPr>
              <a:lstStyle/>
              <a:p>
                <a:pPr marL="0" indent="0">
                  <a:buNone/>
                </a:pPr>
                <a:r>
                  <a:rPr lang="en-US" dirty="0"/>
                  <a:t>A little calculus determines that the values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0</m:t>
                        </m:r>
                      </m:sub>
                    </m:sSub>
                  </m:oMath>
                </a14:m>
                <a:r>
                  <a:rPr lang="en-US" i="1" dirty="0">
                    <a:cs typeface="Times New Roman" pitchFamily="18" charset="0"/>
                  </a:rPr>
                  <a:t> </a:t>
                </a:r>
                <a:r>
                  <a:rPr lang="en-US" dirty="0">
                    <a:cs typeface="Times New Roman" pitchFamily="18" charset="0"/>
                  </a:rPr>
                  <a:t>and</a:t>
                </a:r>
                <a:r>
                  <a:rPr lang="en-US" i="1" dirty="0">
                    <a:cs typeface="Times New Roman" pitchFamily="18" charset="0"/>
                  </a:rPr>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1</m:t>
                        </m:r>
                      </m:sub>
                    </m:sSub>
                  </m:oMath>
                </a14:m>
                <a:r>
                  <a:rPr lang="en-US" dirty="0">
                    <a:cs typeface="Times New Roman" pitchFamily="18" charset="0"/>
                  </a:rPr>
                  <a:t> that minimize RSS are given by the formulas:</a:t>
                </a:r>
              </a:p>
              <a:p>
                <a:pPr marL="0" indent="0">
                  <a:buNone/>
                </a:pPr>
                <a:endParaRPr lang="en-US" dirty="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𝛽</m:t>
                              </m:r>
                            </m:e>
                          </m:acc>
                        </m:e>
                        <m:sub>
                          <m:r>
                            <a:rPr lang="en-US" sz="1800" i="1">
                              <a:solidFill>
                                <a:schemeClr val="bg1"/>
                              </a:solidFill>
                              <a:latin typeface="Cambria Math" panose="02040503050406030204" pitchFamily="18" charset="0"/>
                            </a:rPr>
                            <m:t>1</m:t>
                          </m:r>
                        </m:sub>
                      </m:sSub>
                      <m:r>
                        <a:rPr lang="en-US" sz="1800" i="1">
                          <a:solidFill>
                            <a:schemeClr val="bg1"/>
                          </a:solidFill>
                          <a:latin typeface="Cambria Math" panose="02040503050406030204" pitchFamily="18" charset="0"/>
                        </a:rPr>
                        <m:t>=</m:t>
                      </m:r>
                      <m:f>
                        <m:fPr>
                          <m:ctrlPr>
                            <a:rPr lang="en-US" sz="1800" i="1">
                              <a:solidFill>
                                <a:schemeClr val="bg1"/>
                              </a:solidFill>
                              <a:latin typeface="Cambria Math" panose="02040503050406030204" pitchFamily="18" charset="0"/>
                            </a:rPr>
                          </m:ctrlPr>
                        </m:fPr>
                        <m:num>
                          <m:nary>
                            <m:naryPr>
                              <m:chr m:val="∑"/>
                              <m:ctrlPr>
                                <a:rPr lang="en-US" sz="1800" i="1">
                                  <a:solidFill>
                                    <a:schemeClr val="bg1"/>
                                  </a:solidFill>
                                  <a:latin typeface="Cambria Math" panose="02040503050406030204" pitchFamily="18" charset="0"/>
                                </a:rPr>
                              </m:ctrlPr>
                            </m:naryPr>
                            <m:sub>
                              <m:r>
                                <m:rPr>
                                  <m:brk m:alnAt="23"/>
                                </m:rPr>
                                <a:rPr lang="en-US" sz="1800" i="1">
                                  <a:solidFill>
                                    <a:schemeClr val="bg1"/>
                                  </a:solidFill>
                                  <a:latin typeface="Cambria Math" panose="02040503050406030204" pitchFamily="18" charset="0"/>
                                </a:rPr>
                                <m:t>𝑖</m:t>
                              </m:r>
                              <m:r>
                                <a:rPr lang="en-US" sz="1800" i="1">
                                  <a:solidFill>
                                    <a:schemeClr val="bg1"/>
                                  </a:solidFill>
                                  <a:latin typeface="Cambria Math" panose="02040503050406030204" pitchFamily="18" charset="0"/>
                                </a:rPr>
                                <m:t>=1</m:t>
                              </m:r>
                            </m:sub>
                            <m:sup>
                              <m:r>
                                <a:rPr lang="en-US" sz="1800" i="1">
                                  <a:solidFill>
                                    <a:schemeClr val="bg1"/>
                                  </a:solidFill>
                                  <a:latin typeface="Cambria Math" panose="02040503050406030204" pitchFamily="18" charset="0"/>
                                </a:rPr>
                                <m:t>𝑛</m:t>
                              </m:r>
                            </m:sup>
                            <m:e>
                              <m:r>
                                <a:rPr lang="en-US" sz="1800" i="1">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𝑥</m:t>
                                  </m:r>
                                </m:e>
                                <m:sub>
                                  <m:r>
                                    <a:rPr lang="en-US" sz="1800" i="1">
                                      <a:solidFill>
                                        <a:schemeClr val="bg1"/>
                                      </a:solidFill>
                                      <a:latin typeface="Cambria Math" panose="02040503050406030204" pitchFamily="18" charset="0"/>
                                    </a:rPr>
                                    <m:t>𝑖</m:t>
                                  </m:r>
                                </m:sub>
                              </m:sSub>
                              <m:r>
                                <a:rPr lang="en-US" sz="1800" i="1">
                                  <a:solidFill>
                                    <a:schemeClr val="bg1"/>
                                  </a:solidFill>
                                  <a:latin typeface="Cambria Math" panose="02040503050406030204" pitchFamily="18" charset="0"/>
                                </a:rPr>
                                <m:t>−</m:t>
                              </m:r>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𝑥</m:t>
                                  </m:r>
                                </m:e>
                              </m:acc>
                              <m:r>
                                <a:rPr lang="en-US" sz="1800" i="1">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𝑦</m:t>
                                  </m:r>
                                </m:e>
                                <m:sub>
                                  <m:r>
                                    <a:rPr lang="en-US" sz="1800" i="1">
                                      <a:solidFill>
                                        <a:schemeClr val="bg1"/>
                                      </a:solidFill>
                                      <a:latin typeface="Cambria Math" panose="02040503050406030204" pitchFamily="18" charset="0"/>
                                    </a:rPr>
                                    <m:t>𝑖</m:t>
                                  </m:r>
                                </m:sub>
                              </m:sSub>
                              <m:r>
                                <a:rPr lang="en-US" sz="1800" i="1">
                                  <a:solidFill>
                                    <a:schemeClr val="bg1"/>
                                  </a:solidFill>
                                  <a:latin typeface="Cambria Math" panose="02040503050406030204" pitchFamily="18" charset="0"/>
                                </a:rPr>
                                <m:t>−</m:t>
                              </m:r>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𝑦</m:t>
                                  </m:r>
                                </m:e>
                              </m:acc>
                              <m:r>
                                <a:rPr lang="en-US" sz="1800" i="1">
                                  <a:solidFill>
                                    <a:schemeClr val="bg1"/>
                                  </a:solidFill>
                                  <a:latin typeface="Cambria Math" panose="02040503050406030204" pitchFamily="18" charset="0"/>
                                </a:rPr>
                                <m:t>)</m:t>
                              </m:r>
                            </m:e>
                          </m:nary>
                        </m:num>
                        <m:den>
                          <m:nary>
                            <m:naryPr>
                              <m:chr m:val="∑"/>
                              <m:ctrlPr>
                                <a:rPr lang="en-US" sz="1800" i="1">
                                  <a:solidFill>
                                    <a:schemeClr val="bg1"/>
                                  </a:solidFill>
                                  <a:latin typeface="Cambria Math" panose="02040503050406030204" pitchFamily="18" charset="0"/>
                                </a:rPr>
                              </m:ctrlPr>
                            </m:naryPr>
                            <m:sub>
                              <m:r>
                                <m:rPr>
                                  <m:brk m:alnAt="23"/>
                                </m:rPr>
                                <a:rPr lang="en-US" sz="1800" i="1">
                                  <a:solidFill>
                                    <a:schemeClr val="bg1"/>
                                  </a:solidFill>
                                  <a:latin typeface="Cambria Math" panose="02040503050406030204" pitchFamily="18" charset="0"/>
                                </a:rPr>
                                <m:t>𝑖</m:t>
                              </m:r>
                              <m:r>
                                <a:rPr lang="en-US" sz="1800" i="1">
                                  <a:solidFill>
                                    <a:schemeClr val="bg1"/>
                                  </a:solidFill>
                                  <a:latin typeface="Cambria Math" panose="02040503050406030204" pitchFamily="18" charset="0"/>
                                </a:rPr>
                                <m:t>=1</m:t>
                              </m:r>
                            </m:sub>
                            <m:sup>
                              <m:r>
                                <a:rPr lang="en-US" sz="1800" i="1">
                                  <a:solidFill>
                                    <a:schemeClr val="bg1"/>
                                  </a:solidFill>
                                  <a:latin typeface="Cambria Math" panose="02040503050406030204" pitchFamily="18" charset="0"/>
                                </a:rPr>
                                <m:t>𝑛</m:t>
                              </m:r>
                            </m:sup>
                            <m:e>
                              <m:sSup>
                                <m:sSupPr>
                                  <m:ctrlPr>
                                    <a:rPr lang="en-US" sz="1800" i="1">
                                      <a:solidFill>
                                        <a:schemeClr val="bg1"/>
                                      </a:solidFill>
                                      <a:latin typeface="Cambria Math" panose="02040503050406030204" pitchFamily="18" charset="0"/>
                                    </a:rPr>
                                  </m:ctrlPr>
                                </m:sSupPr>
                                <m:e>
                                  <m:r>
                                    <a:rPr lang="en-US" sz="1800" i="1">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𝑥</m:t>
                                      </m:r>
                                    </m:e>
                                    <m:sub>
                                      <m:r>
                                        <a:rPr lang="en-US" sz="1800" i="1">
                                          <a:solidFill>
                                            <a:schemeClr val="bg1"/>
                                          </a:solidFill>
                                          <a:latin typeface="Cambria Math" panose="02040503050406030204" pitchFamily="18" charset="0"/>
                                        </a:rPr>
                                        <m:t>𝑖</m:t>
                                      </m:r>
                                    </m:sub>
                                  </m:sSub>
                                  <m:r>
                                    <a:rPr lang="en-US" sz="1800" i="1">
                                      <a:solidFill>
                                        <a:schemeClr val="bg1"/>
                                      </a:solidFill>
                                      <a:latin typeface="Cambria Math" panose="02040503050406030204" pitchFamily="18" charset="0"/>
                                    </a:rPr>
                                    <m:t>−</m:t>
                                  </m:r>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𝑥</m:t>
                                      </m:r>
                                    </m:e>
                                  </m:acc>
                                  <m:r>
                                    <a:rPr lang="en-US" sz="1800" i="1">
                                      <a:solidFill>
                                        <a:schemeClr val="bg1"/>
                                      </a:solidFill>
                                      <a:latin typeface="Cambria Math" panose="02040503050406030204" pitchFamily="18" charset="0"/>
                                    </a:rPr>
                                    <m:t>)</m:t>
                                  </m:r>
                                </m:e>
                                <m:sup>
                                  <m:r>
                                    <a:rPr lang="en-US" sz="1800" i="1">
                                      <a:solidFill>
                                        <a:schemeClr val="bg1"/>
                                      </a:solidFill>
                                      <a:latin typeface="Cambria Math" panose="02040503050406030204" pitchFamily="18" charset="0"/>
                                    </a:rPr>
                                    <m:t>2</m:t>
                                  </m:r>
                                </m:sup>
                              </m:sSup>
                            </m:e>
                          </m:nary>
                        </m:den>
                      </m:f>
                    </m:oMath>
                  </m:oMathPara>
                </a14:m>
                <a:endParaRPr lang="en-US" dirty="0">
                  <a:cs typeface="Times New Roman" pitchFamily="18" charset="0"/>
                </a:endParaRPr>
              </a:p>
              <a:p>
                <a:pPr marL="0" indent="0">
                  <a:buNone/>
                </a:pPr>
                <a:endParaRPr lang="en-US" dirty="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𝛽</m:t>
                              </m:r>
                            </m:e>
                          </m:acc>
                        </m:e>
                        <m:sub>
                          <m:r>
                            <a:rPr lang="en-US" sz="1800" i="1">
                              <a:solidFill>
                                <a:schemeClr val="bg1"/>
                              </a:solidFill>
                              <a:latin typeface="Cambria Math" panose="02040503050406030204" pitchFamily="18" charset="0"/>
                            </a:rPr>
                            <m:t>0</m:t>
                          </m:r>
                        </m:sub>
                      </m:sSub>
                      <m:r>
                        <a:rPr lang="en-US" sz="1800" i="1">
                          <a:solidFill>
                            <a:schemeClr val="bg1"/>
                          </a:solidFill>
                          <a:latin typeface="Cambria Math" panose="02040503050406030204" pitchFamily="18" charset="0"/>
                        </a:rPr>
                        <m:t>=</m:t>
                      </m:r>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𝑦</m:t>
                          </m:r>
                        </m:e>
                      </m:acc>
                      <m:r>
                        <a:rPr lang="en-US" sz="1800">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𝛽</m:t>
                              </m:r>
                            </m:e>
                          </m:acc>
                        </m:e>
                        <m:sub>
                          <m:r>
                            <a:rPr lang="en-US" sz="1800" i="1">
                              <a:solidFill>
                                <a:schemeClr val="bg1"/>
                              </a:solidFill>
                              <a:latin typeface="Cambria Math" panose="02040503050406030204" pitchFamily="18" charset="0"/>
                            </a:rPr>
                            <m:t>1</m:t>
                          </m:r>
                        </m:sub>
                      </m:sSub>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𝑥</m:t>
                          </m:r>
                        </m:e>
                      </m:acc>
                    </m:oMath>
                  </m:oMathPara>
                </a14:m>
                <a:endParaRPr lang="en-US" dirty="0">
                  <a:cs typeface="Times New Roman" pitchFamily="18" charset="0"/>
                </a:endParaRPr>
              </a:p>
              <a:p>
                <a:pPr marL="0" indent="0">
                  <a:buNone/>
                </a:pPr>
                <a:endParaRPr lang="en-US" dirty="0">
                  <a:cs typeface="Times New Roman" pitchFamily="18" charset="0"/>
                </a:endParaRPr>
              </a:p>
              <a:p>
                <a:pPr marL="0" indent="0">
                  <a:buNone/>
                </a:pPr>
                <a:r>
                  <a:rPr lang="en-US" sz="1800" dirty="0">
                    <a:solidFill>
                      <a:schemeClr val="bg1"/>
                    </a:solidFill>
                    <a:latin typeface="Cambria Math" pitchFamily="18" charset="0"/>
                    <a:ea typeface="Cambria Math" pitchFamily="18" charset="0"/>
                  </a:rPr>
                  <a:t>where </a:t>
                </a:r>
                <a14:m>
                  <m:oMath xmlns:m="http://schemas.openxmlformats.org/officeDocument/2006/math">
                    <m:acc>
                      <m:accPr>
                        <m:chr m:val="̅"/>
                        <m:ctrlPr>
                          <a:rPr lang="en-US" sz="1800" i="1">
                            <a:solidFill>
                              <a:schemeClr val="bg1"/>
                            </a:solidFill>
                            <a:latin typeface="Cambria Math" panose="02040503050406030204" pitchFamily="18" charset="0"/>
                            <a:ea typeface="Cambria Math" pitchFamily="18" charset="0"/>
                          </a:rPr>
                        </m:ctrlPr>
                      </m:accPr>
                      <m:e>
                        <m:r>
                          <a:rPr lang="en-US" sz="1800" i="1">
                            <a:solidFill>
                              <a:schemeClr val="bg1"/>
                            </a:solidFill>
                            <a:latin typeface="Cambria Math" panose="02040503050406030204" pitchFamily="18" charset="0"/>
                            <a:ea typeface="Cambria Math" pitchFamily="18" charset="0"/>
                          </a:rPr>
                          <m:t>𝑦</m:t>
                        </m:r>
                      </m:e>
                    </m:acc>
                    <m:r>
                      <a:rPr lang="en-US" sz="1800" i="1">
                        <a:solidFill>
                          <a:schemeClr val="bg1"/>
                        </a:solidFill>
                        <a:latin typeface="Cambria Math" panose="02040503050406030204" pitchFamily="18" charset="0"/>
                        <a:ea typeface="Cambria Math" pitchFamily="18" charset="0"/>
                      </a:rPr>
                      <m:t>≝</m:t>
                    </m:r>
                    <m:f>
                      <m:fPr>
                        <m:ctrlPr>
                          <a:rPr lang="en-US" sz="1800" i="1">
                            <a:solidFill>
                              <a:schemeClr val="bg1"/>
                            </a:solidFill>
                            <a:latin typeface="Cambria Math" panose="02040503050406030204" pitchFamily="18" charset="0"/>
                            <a:ea typeface="Cambria Math" pitchFamily="18" charset="0"/>
                          </a:rPr>
                        </m:ctrlPr>
                      </m:fPr>
                      <m:num>
                        <m:r>
                          <a:rPr lang="en-US" sz="1800" i="1">
                            <a:solidFill>
                              <a:schemeClr val="bg1"/>
                            </a:solidFill>
                            <a:latin typeface="Cambria Math" panose="02040503050406030204" pitchFamily="18" charset="0"/>
                            <a:ea typeface="Cambria Math" pitchFamily="18" charset="0"/>
                          </a:rPr>
                          <m:t>1</m:t>
                        </m:r>
                      </m:num>
                      <m:den>
                        <m:r>
                          <a:rPr lang="en-US" sz="1800" i="1">
                            <a:solidFill>
                              <a:schemeClr val="bg1"/>
                            </a:solidFill>
                            <a:latin typeface="Cambria Math" panose="02040503050406030204" pitchFamily="18" charset="0"/>
                            <a:ea typeface="Cambria Math" pitchFamily="18" charset="0"/>
                          </a:rPr>
                          <m:t>𝑛</m:t>
                        </m:r>
                      </m:den>
                    </m:f>
                    <m:nary>
                      <m:naryPr>
                        <m:chr m:val="∑"/>
                        <m:ctrlPr>
                          <a:rPr lang="en-US" sz="1800" i="1">
                            <a:solidFill>
                              <a:schemeClr val="bg1"/>
                            </a:solidFill>
                            <a:latin typeface="Cambria Math" panose="02040503050406030204" pitchFamily="18" charset="0"/>
                          </a:rPr>
                        </m:ctrlPr>
                      </m:naryPr>
                      <m:sub>
                        <m:r>
                          <m:rPr>
                            <m:brk m:alnAt="23"/>
                          </m:rPr>
                          <a:rPr lang="en-US" sz="1800" i="1">
                            <a:solidFill>
                              <a:schemeClr val="bg1"/>
                            </a:solidFill>
                            <a:latin typeface="Cambria Math" panose="02040503050406030204" pitchFamily="18" charset="0"/>
                          </a:rPr>
                          <m:t>𝑖</m:t>
                        </m:r>
                        <m:r>
                          <a:rPr lang="en-US" sz="1800" i="1">
                            <a:solidFill>
                              <a:schemeClr val="bg1"/>
                            </a:solidFill>
                            <a:latin typeface="Cambria Math" panose="02040503050406030204" pitchFamily="18" charset="0"/>
                          </a:rPr>
                          <m:t>=1</m:t>
                        </m:r>
                      </m:sub>
                      <m:sup>
                        <m:r>
                          <a:rPr lang="en-US" sz="1800" i="1">
                            <a:solidFill>
                              <a:schemeClr val="bg1"/>
                            </a:solidFill>
                            <a:latin typeface="Cambria Math" panose="02040503050406030204" pitchFamily="18" charset="0"/>
                          </a:rPr>
                          <m:t>𝑛</m:t>
                        </m:r>
                      </m:sup>
                      <m:e>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𝑦</m:t>
                            </m:r>
                          </m:e>
                          <m:sub>
                            <m:r>
                              <a:rPr lang="en-US" sz="1800" i="1">
                                <a:solidFill>
                                  <a:schemeClr val="bg1"/>
                                </a:solidFill>
                                <a:latin typeface="Cambria Math" panose="02040503050406030204" pitchFamily="18" charset="0"/>
                              </a:rPr>
                              <m:t>𝑖</m:t>
                            </m:r>
                          </m:sub>
                        </m:sSub>
                      </m:e>
                    </m:nary>
                  </m:oMath>
                </a14:m>
                <a:r>
                  <a:rPr lang="en-US" sz="1800" dirty="0">
                    <a:solidFill>
                      <a:schemeClr val="bg1"/>
                    </a:solidFill>
                    <a:latin typeface="Cambria Math" pitchFamily="18" charset="0"/>
                    <a:ea typeface="Cambria Math" pitchFamily="18" charset="0"/>
                  </a:rPr>
                  <a:t> and </a:t>
                </a:r>
                <a14:m>
                  <m:oMath xmlns:m="http://schemas.openxmlformats.org/officeDocument/2006/math">
                    <m:acc>
                      <m:accPr>
                        <m:chr m:val="̅"/>
                        <m:ctrlPr>
                          <a:rPr lang="en-US" sz="1800" i="1">
                            <a:solidFill>
                              <a:schemeClr val="bg1"/>
                            </a:solidFill>
                            <a:latin typeface="Cambria Math" panose="02040503050406030204" pitchFamily="18" charset="0"/>
                            <a:ea typeface="Cambria Math" pitchFamily="18" charset="0"/>
                          </a:rPr>
                        </m:ctrlPr>
                      </m:accPr>
                      <m:e>
                        <m:r>
                          <a:rPr lang="en-US" sz="1800" i="1">
                            <a:solidFill>
                              <a:schemeClr val="bg1"/>
                            </a:solidFill>
                            <a:latin typeface="Cambria Math" panose="02040503050406030204" pitchFamily="18" charset="0"/>
                            <a:ea typeface="Cambria Math" pitchFamily="18" charset="0"/>
                          </a:rPr>
                          <m:t>𝑥</m:t>
                        </m:r>
                      </m:e>
                    </m:acc>
                    <m:r>
                      <a:rPr lang="en-US" sz="1800" i="1">
                        <a:solidFill>
                          <a:schemeClr val="bg1"/>
                        </a:solidFill>
                        <a:latin typeface="Cambria Math" panose="02040503050406030204" pitchFamily="18" charset="0"/>
                        <a:ea typeface="Cambria Math" pitchFamily="18" charset="0"/>
                      </a:rPr>
                      <m:t>≝</m:t>
                    </m:r>
                    <m:f>
                      <m:fPr>
                        <m:ctrlPr>
                          <a:rPr lang="en-US" sz="1800" i="1">
                            <a:solidFill>
                              <a:schemeClr val="bg1"/>
                            </a:solidFill>
                            <a:latin typeface="Cambria Math" panose="02040503050406030204" pitchFamily="18" charset="0"/>
                            <a:ea typeface="Cambria Math" pitchFamily="18" charset="0"/>
                          </a:rPr>
                        </m:ctrlPr>
                      </m:fPr>
                      <m:num>
                        <m:r>
                          <a:rPr lang="en-US" sz="1800" i="1">
                            <a:solidFill>
                              <a:schemeClr val="bg1"/>
                            </a:solidFill>
                            <a:latin typeface="Cambria Math" panose="02040503050406030204" pitchFamily="18" charset="0"/>
                            <a:ea typeface="Cambria Math" pitchFamily="18" charset="0"/>
                          </a:rPr>
                          <m:t>1</m:t>
                        </m:r>
                      </m:num>
                      <m:den>
                        <m:r>
                          <a:rPr lang="en-US" sz="1800" i="1">
                            <a:solidFill>
                              <a:schemeClr val="bg1"/>
                            </a:solidFill>
                            <a:latin typeface="Cambria Math" panose="02040503050406030204" pitchFamily="18" charset="0"/>
                            <a:ea typeface="Cambria Math" pitchFamily="18" charset="0"/>
                          </a:rPr>
                          <m:t>𝑛</m:t>
                        </m:r>
                      </m:den>
                    </m:f>
                    <m:nary>
                      <m:naryPr>
                        <m:chr m:val="∑"/>
                        <m:ctrlPr>
                          <a:rPr lang="en-US" sz="1800" i="1">
                            <a:solidFill>
                              <a:schemeClr val="bg1"/>
                            </a:solidFill>
                            <a:latin typeface="Cambria Math" panose="02040503050406030204" pitchFamily="18" charset="0"/>
                          </a:rPr>
                        </m:ctrlPr>
                      </m:naryPr>
                      <m:sub>
                        <m:r>
                          <m:rPr>
                            <m:brk m:alnAt="23"/>
                          </m:rPr>
                          <a:rPr lang="en-US" sz="1800" i="1">
                            <a:solidFill>
                              <a:schemeClr val="bg1"/>
                            </a:solidFill>
                            <a:latin typeface="Cambria Math" panose="02040503050406030204" pitchFamily="18" charset="0"/>
                          </a:rPr>
                          <m:t>𝑖</m:t>
                        </m:r>
                        <m:r>
                          <a:rPr lang="en-US" sz="1800" i="1">
                            <a:solidFill>
                              <a:schemeClr val="bg1"/>
                            </a:solidFill>
                            <a:latin typeface="Cambria Math" panose="02040503050406030204" pitchFamily="18" charset="0"/>
                          </a:rPr>
                          <m:t>=1</m:t>
                        </m:r>
                      </m:sub>
                      <m:sup>
                        <m:r>
                          <a:rPr lang="en-US" sz="1800" i="1">
                            <a:solidFill>
                              <a:schemeClr val="bg1"/>
                            </a:solidFill>
                            <a:latin typeface="Cambria Math" panose="02040503050406030204" pitchFamily="18" charset="0"/>
                          </a:rPr>
                          <m:t>𝑛</m:t>
                        </m:r>
                      </m:sup>
                      <m:e>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𝑥</m:t>
                            </m:r>
                          </m:e>
                          <m:sub>
                            <m:r>
                              <a:rPr lang="en-US" sz="1800" i="1">
                                <a:solidFill>
                                  <a:schemeClr val="bg1"/>
                                </a:solidFill>
                                <a:latin typeface="Cambria Math" panose="02040503050406030204" pitchFamily="18" charset="0"/>
                              </a:rPr>
                              <m:t>𝑖</m:t>
                            </m:r>
                          </m:sub>
                        </m:sSub>
                      </m:e>
                    </m:nary>
                    <m:r>
                      <a:rPr lang="en-US" sz="1800">
                        <a:solidFill>
                          <a:schemeClr val="bg1"/>
                        </a:solidFill>
                        <a:latin typeface="Cambria Math" panose="02040503050406030204" pitchFamily="18" charset="0"/>
                      </a:rPr>
                      <m:t> </m:t>
                    </m:r>
                  </m:oMath>
                </a14:m>
                <a:r>
                  <a:rPr lang="en-US" sz="1800" dirty="0">
                    <a:solidFill>
                      <a:schemeClr val="bg1"/>
                    </a:solidFill>
                    <a:latin typeface="Cambria Math" pitchFamily="18" charset="0"/>
                    <a:ea typeface="Cambria Math" pitchFamily="18" charset="0"/>
                  </a:rPr>
                  <a:t>are the sample means</a:t>
                </a:r>
              </a:p>
              <a:p>
                <a:pPr marL="0" indent="0">
                  <a:buNone/>
                </a:pPr>
                <a:endParaRPr lang="en-US" dirty="0">
                  <a:cs typeface="Times New Roman" pitchFamily="18" charset="0"/>
                </a:endParaRPr>
              </a:p>
              <a:p>
                <a:pPr marL="0" indent="0">
                  <a:buNone/>
                </a:pPr>
                <a:endParaRPr lang="en-US" dirty="0">
                  <a:cs typeface="Times New Roman" pitchFamily="18" charset="0"/>
                </a:endParaRPr>
              </a:p>
              <a:p>
                <a:endParaRPr lang="en-US" dirty="0">
                  <a:cs typeface="Times New Roman" pitchFamily="18" charset="0"/>
                </a:endParaRPr>
              </a:p>
              <a:p>
                <a:pPr marL="0" indent="0">
                  <a:buNone/>
                </a:pPr>
                <a:endParaRPr lang="en-US" dirty="0"/>
              </a:p>
            </p:txBody>
          </p:sp>
        </mc:Choice>
        <mc:Fallback xmlns="">
          <p:sp>
            <p:nvSpPr>
              <p:cNvPr id="4" name="Content Placeholder 3">
                <a:extLst>
                  <a:ext uri="{FF2B5EF4-FFF2-40B4-BE49-F238E27FC236}">
                    <a16:creationId xmlns:a16="http://schemas.microsoft.com/office/drawing/2014/main" id="{1D97BD0E-D873-4584-93F1-B410CAA3A697}"/>
                  </a:ext>
                </a:extLst>
              </p:cNvPr>
              <p:cNvSpPr>
                <a:spLocks noGrp="1" noRot="1" noChangeAspect="1" noMove="1" noResize="1" noEditPoints="1" noAdjustHandles="1" noChangeArrowheads="1" noChangeShapeType="1" noTextEdit="1"/>
              </p:cNvSpPr>
              <p:nvPr>
                <p:ph idx="1"/>
              </p:nvPr>
            </p:nvSpPr>
            <p:spPr>
              <a:blipFill>
                <a:blip r:embed="rId2"/>
                <a:stretch>
                  <a:fillRect l="-927" t="-2617" b="-10654"/>
                </a:stretch>
              </a:blipFill>
            </p:spPr>
            <p:txBody>
              <a:bodyPr/>
              <a:lstStyle/>
              <a:p>
                <a:r>
                  <a:rPr lang="en-US">
                    <a:noFill/>
                  </a:rPr>
                  <a:t> </a:t>
                </a:r>
              </a:p>
            </p:txBody>
          </p:sp>
        </mc:Fallback>
      </mc:AlternateContent>
      <p:sp>
        <p:nvSpPr>
          <p:cNvPr id="8" name="Text Placeholder 7">
            <a:extLst>
              <a:ext uri="{FF2B5EF4-FFF2-40B4-BE49-F238E27FC236}">
                <a16:creationId xmlns:a16="http://schemas.microsoft.com/office/drawing/2014/main" id="{3E0B5546-6C3E-408E-82B6-CBE358725F50}"/>
              </a:ext>
            </a:extLst>
          </p:cNvPr>
          <p:cNvSpPr>
            <a:spLocks noGrp="1"/>
          </p:cNvSpPr>
          <p:nvPr>
            <p:ph type="body" sz="quarter" idx="10"/>
          </p:nvPr>
        </p:nvSpPr>
        <p:spPr/>
        <p:txBody>
          <a:bodyPr/>
          <a:lstStyle/>
          <a:p>
            <a:r>
              <a:rPr lang="en-US" dirty="0"/>
              <a:t>Simple Linear Regression</a:t>
            </a:r>
          </a:p>
        </p:txBody>
      </p:sp>
      <p:sp>
        <p:nvSpPr>
          <p:cNvPr id="3" name="Slide Number Placeholder 2">
            <a:extLst>
              <a:ext uri="{FF2B5EF4-FFF2-40B4-BE49-F238E27FC236}">
                <a16:creationId xmlns:a16="http://schemas.microsoft.com/office/drawing/2014/main" id="{CC7A97D9-8854-4CC8-B01A-F2BB8659A183}"/>
              </a:ext>
            </a:extLst>
          </p:cNvPr>
          <p:cNvSpPr>
            <a:spLocks noGrp="1"/>
          </p:cNvSpPr>
          <p:nvPr>
            <p:ph type="sldNum" sz="quarter" idx="4294967295"/>
          </p:nvPr>
        </p:nvSpPr>
        <p:spPr>
          <a:xfrm>
            <a:off x="0" y="0"/>
            <a:ext cx="0" cy="0"/>
          </a:xfrm>
        </p:spPr>
        <p:txBody>
          <a:bodyPr/>
          <a:lstStyle/>
          <a:p>
            <a:fld id="{6E61BB2A-F643-4BC4-A7C3-7339FD5A6B19}" type="slidenum">
              <a:rPr lang="en-US" smtClean="0"/>
              <a:pPr/>
              <a:t>13</a:t>
            </a:fld>
            <a:endParaRPr lang="en-US"/>
          </a:p>
        </p:txBody>
      </p:sp>
    </p:spTree>
    <p:extLst>
      <p:ext uri="{BB962C8B-B14F-4D97-AF65-F5344CB8AC3E}">
        <p14:creationId xmlns:p14="http://schemas.microsoft.com/office/powerpoint/2010/main" val="42689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98CA3-1B8F-1240-43DC-44F4F300D503}"/>
              </a:ext>
            </a:extLst>
          </p:cNvPr>
          <p:cNvSpPr>
            <a:spLocks noGrp="1"/>
          </p:cNvSpPr>
          <p:nvPr>
            <p:ph type="title"/>
          </p:nvPr>
        </p:nvSpPr>
        <p:spPr/>
        <p:txBody>
          <a:bodyPr>
            <a:normAutofit fontScale="90000"/>
          </a:bodyPr>
          <a:lstStyle/>
          <a:p>
            <a:r>
              <a:rPr lang="en-US" dirty="0"/>
              <a:t>Adding Interaction Effects</a:t>
            </a:r>
          </a:p>
        </p:txBody>
      </p:sp>
      <p:sp>
        <p:nvSpPr>
          <p:cNvPr id="3" name="Content Placeholder 2">
            <a:extLst>
              <a:ext uri="{FF2B5EF4-FFF2-40B4-BE49-F238E27FC236}">
                <a16:creationId xmlns:a16="http://schemas.microsoft.com/office/drawing/2014/main" id="{D27021A3-CC9E-5032-ACB3-314D64E11E29}"/>
              </a:ext>
            </a:extLst>
          </p:cNvPr>
          <p:cNvSpPr>
            <a:spLocks noGrp="1"/>
          </p:cNvSpPr>
          <p:nvPr>
            <p:ph idx="1"/>
          </p:nvPr>
        </p:nvSpPr>
        <p:spPr/>
        <p:txBody>
          <a:bodyPr/>
          <a:lstStyle/>
          <a:p>
            <a:pPr marL="0" indent="0">
              <a:buNone/>
            </a:pPr>
            <a:r>
              <a:rPr lang="en-US" dirty="0"/>
              <a:t>Advertising example:  suppose that spending on radio advertising increases the effectiveness of TV advertising</a:t>
            </a:r>
          </a:p>
          <a:p>
            <a:r>
              <a:rPr lang="en-US" dirty="0"/>
              <a:t>Known as “synergy effect” in marketing</a:t>
            </a:r>
          </a:p>
          <a:p>
            <a:pPr marL="0" indent="0">
              <a:buNone/>
            </a:pPr>
            <a:endParaRPr lang="en-US" dirty="0"/>
          </a:p>
          <a:p>
            <a:pPr marL="0" indent="0">
              <a:buNone/>
            </a:pPr>
            <a:r>
              <a:rPr lang="en-US" dirty="0"/>
              <a:t>In this case, we would want the coefficient on the TV predictor to be higher if the level or the radio predictor is higher</a:t>
            </a:r>
          </a:p>
        </p:txBody>
      </p:sp>
      <p:sp>
        <p:nvSpPr>
          <p:cNvPr id="4" name="Text Placeholder 3">
            <a:extLst>
              <a:ext uri="{FF2B5EF4-FFF2-40B4-BE49-F238E27FC236}">
                <a16:creationId xmlns:a16="http://schemas.microsoft.com/office/drawing/2014/main" id="{72084A4D-9404-7B2D-EBB5-DE2BDCA66A87}"/>
              </a:ext>
            </a:extLst>
          </p:cNvPr>
          <p:cNvSpPr>
            <a:spLocks noGrp="1"/>
          </p:cNvSpPr>
          <p:nvPr>
            <p:ph type="body" sz="quarter" idx="10"/>
          </p:nvPr>
        </p:nvSpPr>
        <p:spPr/>
        <p:txBody>
          <a:bodyPr/>
          <a:lstStyle/>
          <a:p>
            <a:r>
              <a:rPr lang="en-US" dirty="0"/>
              <a:t>Examples</a:t>
            </a:r>
          </a:p>
        </p:txBody>
      </p:sp>
    </p:spTree>
    <p:extLst>
      <p:ext uri="{BB962C8B-B14F-4D97-AF65-F5344CB8AC3E}">
        <p14:creationId xmlns:p14="http://schemas.microsoft.com/office/powerpoint/2010/main" val="91367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98CA3-1B8F-1240-43DC-44F4F300D503}"/>
              </a:ext>
            </a:extLst>
          </p:cNvPr>
          <p:cNvSpPr>
            <a:spLocks noGrp="1"/>
          </p:cNvSpPr>
          <p:nvPr>
            <p:ph type="title"/>
          </p:nvPr>
        </p:nvSpPr>
        <p:spPr/>
        <p:txBody>
          <a:bodyPr>
            <a:normAutofit fontScale="90000"/>
          </a:bodyPr>
          <a:lstStyle/>
          <a:p>
            <a:r>
              <a:rPr lang="en-US" dirty="0"/>
              <a:t>Adding Interaction Effects</a:t>
            </a:r>
          </a:p>
        </p:txBody>
      </p:sp>
      <p:sp>
        <p:nvSpPr>
          <p:cNvPr id="3" name="Content Placeholder 2">
            <a:extLst>
              <a:ext uri="{FF2B5EF4-FFF2-40B4-BE49-F238E27FC236}">
                <a16:creationId xmlns:a16="http://schemas.microsoft.com/office/drawing/2014/main" id="{D27021A3-CC9E-5032-ACB3-314D64E11E29}"/>
              </a:ext>
            </a:extLst>
          </p:cNvPr>
          <p:cNvSpPr>
            <a:spLocks noGrp="1"/>
          </p:cNvSpPr>
          <p:nvPr>
            <p:ph idx="1"/>
          </p:nvPr>
        </p:nvSpPr>
        <p:spPr/>
        <p:txBody>
          <a:bodyPr/>
          <a:lstStyle/>
          <a:p>
            <a:pPr marL="0" indent="0">
              <a:buNone/>
            </a:pPr>
            <a:r>
              <a:rPr lang="en-US" dirty="0"/>
              <a:t>Factory productivity:</a:t>
            </a:r>
          </a:p>
          <a:p>
            <a:r>
              <a:rPr lang="en-US" dirty="0"/>
              <a:t>Suppose we wish to model the factory output as a function of the number of workers and the number of assembly lines</a:t>
            </a:r>
          </a:p>
          <a:p>
            <a:r>
              <a:rPr lang="en-US" dirty="0"/>
              <a:t>Now, suppose we wish to predict the increase in the number of units produced caused by the addition of an assembly line</a:t>
            </a:r>
          </a:p>
          <a:p>
            <a:endParaRPr lang="en-US" dirty="0"/>
          </a:p>
          <a:p>
            <a:pPr marL="0" indent="0">
              <a:buNone/>
            </a:pPr>
            <a:r>
              <a:rPr lang="en-US" dirty="0"/>
              <a:t>Clearly, the increased output from an additional assembly line will depend on the number of workers available</a:t>
            </a:r>
          </a:p>
        </p:txBody>
      </p:sp>
      <p:sp>
        <p:nvSpPr>
          <p:cNvPr id="4" name="Text Placeholder 3">
            <a:extLst>
              <a:ext uri="{FF2B5EF4-FFF2-40B4-BE49-F238E27FC236}">
                <a16:creationId xmlns:a16="http://schemas.microsoft.com/office/drawing/2014/main" id="{72084A4D-9404-7B2D-EBB5-DE2BDCA66A87}"/>
              </a:ext>
            </a:extLst>
          </p:cNvPr>
          <p:cNvSpPr>
            <a:spLocks noGrp="1"/>
          </p:cNvSpPr>
          <p:nvPr>
            <p:ph type="body" sz="quarter" idx="10"/>
          </p:nvPr>
        </p:nvSpPr>
        <p:spPr/>
        <p:txBody>
          <a:bodyPr/>
          <a:lstStyle/>
          <a:p>
            <a:r>
              <a:rPr lang="en-US" dirty="0"/>
              <a:t>Examples</a:t>
            </a:r>
          </a:p>
        </p:txBody>
      </p:sp>
    </p:spTree>
    <p:extLst>
      <p:ext uri="{BB962C8B-B14F-4D97-AF65-F5344CB8AC3E}">
        <p14:creationId xmlns:p14="http://schemas.microsoft.com/office/powerpoint/2010/main" val="263487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D26C3-BF98-486B-BC60-070D2CCB90D0}"/>
              </a:ext>
            </a:extLst>
          </p:cNvPr>
          <p:cNvSpPr>
            <a:spLocks noGrp="1"/>
          </p:cNvSpPr>
          <p:nvPr>
            <p:ph type="title"/>
          </p:nvPr>
        </p:nvSpPr>
        <p:spPr/>
        <p:txBody>
          <a:bodyPr>
            <a:normAutofit fontScale="90000"/>
          </a:bodyPr>
          <a:lstStyle/>
          <a:p>
            <a:r>
              <a:rPr lang="en-US" dirty="0"/>
              <a:t>Adding Interaction Effects</a:t>
            </a:r>
          </a:p>
        </p:txBody>
      </p:sp>
      <p:sp>
        <p:nvSpPr>
          <p:cNvPr id="4" name="Content Placeholder 3">
            <a:extLst>
              <a:ext uri="{FF2B5EF4-FFF2-40B4-BE49-F238E27FC236}">
                <a16:creationId xmlns:a16="http://schemas.microsoft.com/office/drawing/2014/main" id="{73380D2C-A188-4D28-953B-91E093F9FE10}"/>
              </a:ext>
            </a:extLst>
          </p:cNvPr>
          <p:cNvSpPr>
            <a:spLocks noGrp="1"/>
          </p:cNvSpPr>
          <p:nvPr>
            <p:ph idx="1"/>
          </p:nvPr>
        </p:nvSpPr>
        <p:spPr/>
        <p:txBody>
          <a:bodyPr/>
          <a:lstStyle/>
          <a:p>
            <a:pPr marL="0" indent="0">
              <a:buNone/>
            </a:pPr>
            <a:r>
              <a:rPr lang="en-US" dirty="0"/>
              <a:t>Drug effectiveness example:  modeling of a drug to treat anxiety.  Researchers hypothesize an interaction effect based on gender</a:t>
            </a:r>
          </a:p>
        </p:txBody>
      </p:sp>
      <p:sp>
        <p:nvSpPr>
          <p:cNvPr id="5" name="Text Placeholder 4">
            <a:extLst>
              <a:ext uri="{FF2B5EF4-FFF2-40B4-BE49-F238E27FC236}">
                <a16:creationId xmlns:a16="http://schemas.microsoft.com/office/drawing/2014/main" id="{FF2C334D-607F-D083-D2AD-AA5A557F5663}"/>
              </a:ext>
            </a:extLst>
          </p:cNvPr>
          <p:cNvSpPr>
            <a:spLocks noGrp="1"/>
          </p:cNvSpPr>
          <p:nvPr>
            <p:ph type="body" sz="quarter" idx="10"/>
          </p:nvPr>
        </p:nvSpPr>
        <p:spPr/>
        <p:txBody>
          <a:bodyPr/>
          <a:lstStyle/>
          <a:p>
            <a:r>
              <a:rPr lang="en-US" dirty="0"/>
              <a:t>Examples</a:t>
            </a:r>
          </a:p>
        </p:txBody>
      </p:sp>
      <p:sp>
        <p:nvSpPr>
          <p:cNvPr id="3" name="Slide Number Placeholder 2">
            <a:extLst>
              <a:ext uri="{FF2B5EF4-FFF2-40B4-BE49-F238E27FC236}">
                <a16:creationId xmlns:a16="http://schemas.microsoft.com/office/drawing/2014/main" id="{35726BF6-9E59-4A7E-831F-37C27365A7F9}"/>
              </a:ext>
            </a:extLst>
          </p:cNvPr>
          <p:cNvSpPr>
            <a:spLocks noGrp="1"/>
          </p:cNvSpPr>
          <p:nvPr>
            <p:ph type="sldNum" sz="quarter" idx="4294967295"/>
          </p:nvPr>
        </p:nvSpPr>
        <p:spPr>
          <a:xfrm>
            <a:off x="0" y="0"/>
            <a:ext cx="0" cy="0"/>
          </a:xfrm>
        </p:spPr>
        <p:txBody>
          <a:bodyPr/>
          <a:lstStyle/>
          <a:p>
            <a:fld id="{6E61BB2A-F643-4BC4-A7C3-7339FD5A6B19}" type="slidenum">
              <a:rPr lang="en-US" smtClean="0"/>
              <a:pPr/>
              <a:t>132</a:t>
            </a:fld>
            <a:endParaRPr lang="en-US"/>
          </a:p>
        </p:txBody>
      </p:sp>
      <p:pic>
        <p:nvPicPr>
          <p:cNvPr id="6" name="Picture 5" descr="A screenshot of a cell phone&#10;&#10;Description automatically generated">
            <a:extLst>
              <a:ext uri="{FF2B5EF4-FFF2-40B4-BE49-F238E27FC236}">
                <a16:creationId xmlns:a16="http://schemas.microsoft.com/office/drawing/2014/main" id="{5B5F08BF-3739-4CA2-AD2B-A13E40A14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049" y="2304502"/>
            <a:ext cx="2689991" cy="1714500"/>
          </a:xfrm>
          <a:prstGeom prst="rect">
            <a:avLst/>
          </a:prstGeom>
        </p:spPr>
      </p:pic>
      <p:pic>
        <p:nvPicPr>
          <p:cNvPr id="8" name="Picture 7" descr="A screenshot of a map&#10;&#10;Description automatically generated">
            <a:extLst>
              <a:ext uri="{FF2B5EF4-FFF2-40B4-BE49-F238E27FC236}">
                <a16:creationId xmlns:a16="http://schemas.microsoft.com/office/drawing/2014/main" id="{9857208B-AB03-49EE-890A-8DA815535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10" y="2278325"/>
            <a:ext cx="2955020" cy="1854977"/>
          </a:xfrm>
          <a:prstGeom prst="rect">
            <a:avLst/>
          </a:prstGeom>
        </p:spPr>
      </p:pic>
      <p:sp>
        <p:nvSpPr>
          <p:cNvPr id="9" name="TextBox 8">
            <a:extLst>
              <a:ext uri="{FF2B5EF4-FFF2-40B4-BE49-F238E27FC236}">
                <a16:creationId xmlns:a16="http://schemas.microsoft.com/office/drawing/2014/main" id="{361B30CC-DA68-443D-9289-8D767C925A0E}"/>
              </a:ext>
            </a:extLst>
          </p:cNvPr>
          <p:cNvSpPr txBox="1"/>
          <p:nvPr/>
        </p:nvSpPr>
        <p:spPr>
          <a:xfrm>
            <a:off x="1470858" y="4019002"/>
            <a:ext cx="2689991" cy="577081"/>
          </a:xfrm>
          <a:prstGeom prst="rect">
            <a:avLst/>
          </a:prstGeom>
          <a:noFill/>
        </p:spPr>
        <p:txBody>
          <a:bodyPr wrap="square" rtlCol="0">
            <a:spAutoFit/>
          </a:bodyPr>
          <a:lstStyle/>
          <a:p>
            <a:r>
              <a:rPr lang="en-US" sz="1050" dirty="0">
                <a:solidFill>
                  <a:schemeClr val="bg1"/>
                </a:solidFill>
                <a:latin typeface="Cambria Math" pitchFamily="18" charset="0"/>
                <a:ea typeface="Cambria Math" pitchFamily="18" charset="0"/>
              </a:rPr>
              <a:t>No apparent interaction effect based on gender.  For both males and females, 1 mg of drug lowers anxiety level by 0.2 units</a:t>
            </a:r>
          </a:p>
        </p:txBody>
      </p:sp>
      <p:sp>
        <p:nvSpPr>
          <p:cNvPr id="10" name="TextBox 9">
            <a:extLst>
              <a:ext uri="{FF2B5EF4-FFF2-40B4-BE49-F238E27FC236}">
                <a16:creationId xmlns:a16="http://schemas.microsoft.com/office/drawing/2014/main" id="{CA08EA8B-B579-4637-9143-3921824884AB}"/>
              </a:ext>
            </a:extLst>
          </p:cNvPr>
          <p:cNvSpPr txBox="1"/>
          <p:nvPr/>
        </p:nvSpPr>
        <p:spPr>
          <a:xfrm>
            <a:off x="5075249" y="4133302"/>
            <a:ext cx="2689991" cy="577081"/>
          </a:xfrm>
          <a:prstGeom prst="rect">
            <a:avLst/>
          </a:prstGeom>
          <a:noFill/>
        </p:spPr>
        <p:txBody>
          <a:bodyPr wrap="square" rtlCol="0">
            <a:spAutoFit/>
          </a:bodyPr>
          <a:lstStyle/>
          <a:p>
            <a:r>
              <a:rPr lang="en-US" sz="1050" dirty="0">
                <a:solidFill>
                  <a:schemeClr val="bg1"/>
                </a:solidFill>
                <a:latin typeface="Cambria Math" pitchFamily="18" charset="0"/>
                <a:ea typeface="Cambria Math" pitchFamily="18" charset="0"/>
              </a:rPr>
              <a:t>Interaction effect based on gender is suggested.  Drug reduces anxiety more effectively for women than  for men.</a:t>
            </a:r>
          </a:p>
        </p:txBody>
      </p:sp>
    </p:spTree>
    <p:extLst>
      <p:ext uri="{BB962C8B-B14F-4D97-AF65-F5344CB8AC3E}">
        <p14:creationId xmlns:p14="http://schemas.microsoft.com/office/powerpoint/2010/main" val="293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A112-AA45-4A2B-9BFD-FB2DDADCAA1F}"/>
              </a:ext>
            </a:extLst>
          </p:cNvPr>
          <p:cNvSpPr>
            <a:spLocks noGrp="1"/>
          </p:cNvSpPr>
          <p:nvPr>
            <p:ph type="title"/>
          </p:nvPr>
        </p:nvSpPr>
        <p:spPr/>
        <p:txBody>
          <a:bodyPr>
            <a:normAutofit fontScale="90000"/>
          </a:bodyPr>
          <a:lstStyle/>
          <a:p>
            <a:r>
              <a:rPr lang="en-US" dirty="0"/>
              <a:t>Adding Interaction Effects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29641-CD7B-4C1D-9D15-9C50077820F2}"/>
                  </a:ext>
                </a:extLst>
              </p:cNvPr>
              <p:cNvSpPr>
                <a:spLocks noGrp="1"/>
              </p:cNvSpPr>
              <p:nvPr>
                <p:ph idx="1"/>
              </p:nvPr>
            </p:nvSpPr>
            <p:spPr/>
            <p:txBody>
              <a:bodyPr/>
              <a:lstStyle/>
              <a:p>
                <a:pPr marL="0" indent="0">
                  <a:buNone/>
                </a:pPr>
                <a:r>
                  <a:rPr lang="en-US" dirty="0"/>
                  <a:t>In the standard multiple linear regression model, it is assumed that the effect on the output is independent of the levels of the other inputs:</a:t>
                </a:r>
              </a:p>
              <a:p>
                <a:endParaRPr lang="en-US" dirty="0"/>
              </a:p>
              <a:p>
                <a:pPr marL="0" inden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ea typeface="Cambria Math" pitchFamily="18" charset="0"/>
                        </a:rPr>
                        <m:t>𝑌</m:t>
                      </m:r>
                      <m:r>
                        <a:rPr lang="en-US" sz="1800" b="0" i="1" smtClean="0">
                          <a:solidFill>
                            <a:schemeClr val="bg1"/>
                          </a:solidFill>
                          <a:latin typeface="Cambria Math" panose="02040503050406030204" pitchFamily="18" charset="0"/>
                          <a:ea typeface="Cambria Math" pitchFamily="18" charset="0"/>
                        </a:rPr>
                        <m:t>=</m:t>
                      </m:r>
                      <m:sSub>
                        <m:sSubPr>
                          <m:ctrlPr>
                            <a:rPr lang="en-US" sz="1800" b="0" i="1" smtClean="0">
                              <a:solidFill>
                                <a:schemeClr val="bg1"/>
                              </a:solidFill>
                              <a:latin typeface="Cambria Math" panose="02040503050406030204" pitchFamily="18" charset="0"/>
                              <a:ea typeface="Cambria Math" pitchFamily="18" charset="0"/>
                            </a:rPr>
                          </m:ctrlPr>
                        </m:sSubPr>
                        <m:e>
                          <m:r>
                            <a:rPr lang="en-US" sz="1800" b="0" i="1" smtClean="0">
                              <a:solidFill>
                                <a:schemeClr val="bg1"/>
                              </a:solidFill>
                              <a:latin typeface="Cambria Math" panose="02040503050406030204" pitchFamily="18" charset="0"/>
                              <a:ea typeface="Cambria Math" pitchFamily="18" charset="0"/>
                            </a:rPr>
                            <m:t>𝛽</m:t>
                          </m:r>
                        </m:e>
                        <m:sub>
                          <m:r>
                            <a:rPr lang="en-US" sz="1800" b="0" i="1" smtClean="0">
                              <a:solidFill>
                                <a:schemeClr val="bg1"/>
                              </a:solidFill>
                              <a:latin typeface="Cambria Math" panose="02040503050406030204" pitchFamily="18" charset="0"/>
                              <a:ea typeface="Cambria Math" pitchFamily="18" charset="0"/>
                            </a:rPr>
                            <m:t>0</m:t>
                          </m:r>
                        </m:sub>
                      </m:sSub>
                      <m:r>
                        <a:rPr lang="en-US" sz="1800" b="0" i="1" smtClean="0">
                          <a:solidFill>
                            <a:schemeClr val="bg1"/>
                          </a:solidFill>
                          <a:latin typeface="Cambria Math" panose="02040503050406030204" pitchFamily="18" charset="0"/>
                          <a:ea typeface="Cambria Math" pitchFamily="18" charset="0"/>
                        </a:rPr>
                        <m:t>+</m:t>
                      </m:r>
                      <m:sSub>
                        <m:sSubPr>
                          <m:ctrlPr>
                            <a:rPr lang="en-US" sz="1800" i="1">
                              <a:solidFill>
                                <a:schemeClr val="bg1"/>
                              </a:solidFill>
                              <a:latin typeface="Cambria Math" panose="02040503050406030204" pitchFamily="18" charset="0"/>
                              <a:ea typeface="Cambria Math" pitchFamily="18" charset="0"/>
                            </a:rPr>
                          </m:ctrlPr>
                        </m:sSubPr>
                        <m:e>
                          <m:r>
                            <a:rPr lang="en-US" sz="1800" i="1">
                              <a:solidFill>
                                <a:schemeClr val="bg1"/>
                              </a:solidFill>
                              <a:latin typeface="Cambria Math" panose="02040503050406030204" pitchFamily="18" charset="0"/>
                              <a:ea typeface="Cambria Math" pitchFamily="18" charset="0"/>
                            </a:rPr>
                            <m:t>𝛽</m:t>
                          </m:r>
                        </m:e>
                        <m:sub>
                          <m:r>
                            <a:rPr lang="en-US" sz="1800" b="0" i="1" smtClean="0">
                              <a:solidFill>
                                <a:schemeClr val="bg1"/>
                              </a:solidFill>
                              <a:latin typeface="Cambria Math" panose="02040503050406030204" pitchFamily="18" charset="0"/>
                              <a:ea typeface="Cambria Math" pitchFamily="18" charset="0"/>
                            </a:rPr>
                            <m:t>1</m:t>
                          </m:r>
                        </m:sub>
                      </m:sSub>
                      <m:sSub>
                        <m:sSubPr>
                          <m:ctrlPr>
                            <a:rPr lang="en-US" sz="1800" i="1" smtClean="0">
                              <a:solidFill>
                                <a:schemeClr val="bg1"/>
                              </a:solidFill>
                              <a:latin typeface="Cambria Math" panose="02040503050406030204" pitchFamily="18" charset="0"/>
                              <a:ea typeface="Cambria Math" pitchFamily="18" charset="0"/>
                            </a:rPr>
                          </m:ctrlPr>
                        </m:sSubPr>
                        <m:e>
                          <m:r>
                            <a:rPr lang="en-US" sz="1800" b="0" i="1" smtClean="0">
                              <a:solidFill>
                                <a:schemeClr val="bg1"/>
                              </a:solidFill>
                              <a:latin typeface="Cambria Math" panose="02040503050406030204" pitchFamily="18" charset="0"/>
                              <a:ea typeface="Cambria Math" pitchFamily="18" charset="0"/>
                            </a:rPr>
                            <m:t>𝑋</m:t>
                          </m:r>
                        </m:e>
                        <m:sub>
                          <m:r>
                            <a:rPr lang="en-US" sz="1800" b="0" i="1" smtClean="0">
                              <a:solidFill>
                                <a:schemeClr val="bg1"/>
                              </a:solidFill>
                              <a:latin typeface="Cambria Math" panose="02040503050406030204" pitchFamily="18" charset="0"/>
                              <a:ea typeface="Cambria Math" pitchFamily="18" charset="0"/>
                            </a:rPr>
                            <m:t>1</m:t>
                          </m:r>
                        </m:sub>
                      </m:sSub>
                      <m:r>
                        <a:rPr lang="en-US" sz="1800" b="0" i="1" smtClean="0">
                          <a:solidFill>
                            <a:schemeClr val="bg1"/>
                          </a:solidFill>
                          <a:latin typeface="Cambria Math" panose="02040503050406030204" pitchFamily="18" charset="0"/>
                          <a:ea typeface="Cambria Math" pitchFamily="18" charset="0"/>
                        </a:rPr>
                        <m:t>+</m:t>
                      </m:r>
                      <m:sSub>
                        <m:sSubPr>
                          <m:ctrlPr>
                            <a:rPr lang="en-US" sz="1800" i="1">
                              <a:solidFill>
                                <a:schemeClr val="bg1"/>
                              </a:solidFill>
                              <a:latin typeface="Cambria Math" panose="02040503050406030204" pitchFamily="18" charset="0"/>
                              <a:ea typeface="Cambria Math" pitchFamily="18" charset="0"/>
                            </a:rPr>
                          </m:ctrlPr>
                        </m:sSubPr>
                        <m:e>
                          <m:r>
                            <a:rPr lang="en-US" sz="1800" i="1">
                              <a:solidFill>
                                <a:schemeClr val="bg1"/>
                              </a:solidFill>
                              <a:latin typeface="Cambria Math" panose="02040503050406030204" pitchFamily="18" charset="0"/>
                              <a:ea typeface="Cambria Math" pitchFamily="18" charset="0"/>
                            </a:rPr>
                            <m:t>𝛽</m:t>
                          </m:r>
                        </m:e>
                        <m:sub>
                          <m:r>
                            <a:rPr lang="en-US" sz="1800" b="0" i="1" smtClean="0">
                              <a:solidFill>
                                <a:schemeClr val="bg1"/>
                              </a:solidFill>
                              <a:latin typeface="Cambria Math" panose="02040503050406030204" pitchFamily="18" charset="0"/>
                              <a:ea typeface="Cambria Math" pitchFamily="18" charset="0"/>
                            </a:rPr>
                            <m:t>2</m:t>
                          </m:r>
                        </m:sub>
                      </m:sSub>
                      <m:sSub>
                        <m:sSubPr>
                          <m:ctrlPr>
                            <a:rPr lang="en-US" sz="1800" i="1">
                              <a:solidFill>
                                <a:schemeClr val="bg1"/>
                              </a:solidFill>
                              <a:latin typeface="Cambria Math" panose="02040503050406030204" pitchFamily="18" charset="0"/>
                              <a:ea typeface="Cambria Math" pitchFamily="18" charset="0"/>
                            </a:rPr>
                          </m:ctrlPr>
                        </m:sSubPr>
                        <m:e>
                          <m:r>
                            <a:rPr lang="en-US" sz="1800" i="1">
                              <a:solidFill>
                                <a:schemeClr val="bg1"/>
                              </a:solidFill>
                              <a:latin typeface="Cambria Math" panose="02040503050406030204" pitchFamily="18" charset="0"/>
                              <a:ea typeface="Cambria Math" pitchFamily="18" charset="0"/>
                            </a:rPr>
                            <m:t>𝑋</m:t>
                          </m:r>
                        </m:e>
                        <m:sub>
                          <m:r>
                            <a:rPr lang="en-US" sz="1800" b="0" i="1" smtClean="0">
                              <a:solidFill>
                                <a:schemeClr val="bg1"/>
                              </a:solidFill>
                              <a:latin typeface="Cambria Math" panose="02040503050406030204" pitchFamily="18" charset="0"/>
                              <a:ea typeface="Cambria Math" pitchFamily="18" charset="0"/>
                            </a:rPr>
                            <m:t>2</m:t>
                          </m:r>
                        </m:sub>
                      </m:sSub>
                      <m:r>
                        <a:rPr lang="en-US" sz="1800" b="0" i="1" smtClean="0">
                          <a:solidFill>
                            <a:schemeClr val="bg1"/>
                          </a:solidFill>
                          <a:latin typeface="Cambria Math" panose="02040503050406030204" pitchFamily="18" charset="0"/>
                          <a:ea typeface="Cambria Math" pitchFamily="18" charset="0"/>
                        </a:rPr>
                        <m:t>+</m:t>
                      </m:r>
                      <m:r>
                        <a:rPr lang="en-US" sz="1800" b="0" i="1" smtClean="0">
                          <a:solidFill>
                            <a:schemeClr val="bg1"/>
                          </a:solidFill>
                          <a:latin typeface="Cambria Math" panose="02040503050406030204" pitchFamily="18" charset="0"/>
                          <a:ea typeface="Cambria Math" pitchFamily="18" charset="0"/>
                        </a:rPr>
                        <m:t>𝜀</m:t>
                      </m:r>
                    </m:oMath>
                  </m:oMathPara>
                </a14:m>
                <a:endParaRPr lang="en-US" sz="1800" dirty="0">
                  <a:solidFill>
                    <a:schemeClr val="bg1"/>
                  </a:solidFill>
                  <a:latin typeface="Cambria Math" pitchFamily="18" charset="0"/>
                  <a:ea typeface="Cambria Math" pitchFamily="18" charset="0"/>
                </a:endParaRPr>
              </a:p>
              <a:p>
                <a:pPr lvl="1"/>
                <a:endParaRPr lang="en-US" dirty="0"/>
              </a:p>
              <a:p>
                <a:pPr marL="0" indent="0">
                  <a:buNone/>
                </a:pPr>
                <a:r>
                  <a:rPr lang="en-US" dirty="0"/>
                  <a:t>Interaction terms incorporate interactions between two independent variables in the form:</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itchFamily="18" charset="0"/>
                        </a:rPr>
                        <m:t>𝑌</m:t>
                      </m:r>
                      <m:r>
                        <a:rPr lang="en-US" b="0" i="1" smtClean="0">
                          <a:solidFill>
                            <a:schemeClr val="bg1"/>
                          </a:solidFill>
                          <a:latin typeface="Cambria Math" panose="02040503050406030204" pitchFamily="18" charset="0"/>
                          <a:ea typeface="Cambria Math" pitchFamily="18" charset="0"/>
                        </a:rPr>
                        <m:t>=</m:t>
                      </m:r>
                      <m:sSub>
                        <m:sSubPr>
                          <m:ctrlPr>
                            <a:rPr lang="en-US" b="0" i="1" smtClean="0">
                              <a:solidFill>
                                <a:schemeClr val="bg1"/>
                              </a:solidFill>
                              <a:latin typeface="Cambria Math" panose="02040503050406030204" pitchFamily="18" charset="0"/>
                              <a:ea typeface="Cambria Math" pitchFamily="18" charset="0"/>
                            </a:rPr>
                          </m:ctrlPr>
                        </m:sSubPr>
                        <m:e>
                          <m:r>
                            <a:rPr lang="en-US" b="0" i="1" smtClean="0">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0</m:t>
                          </m:r>
                        </m:sub>
                      </m:sSub>
                      <m:r>
                        <a:rPr lang="en-US" b="0" i="1" smtClean="0">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1</m:t>
                          </m:r>
                        </m:sub>
                      </m:sSub>
                      <m:sSub>
                        <m:sSubPr>
                          <m:ctrlPr>
                            <a:rPr lang="en-US" i="1" smtClean="0">
                              <a:solidFill>
                                <a:schemeClr val="bg1"/>
                              </a:solidFill>
                              <a:latin typeface="Cambria Math" panose="02040503050406030204" pitchFamily="18" charset="0"/>
                              <a:ea typeface="Cambria Math" pitchFamily="18" charset="0"/>
                            </a:rPr>
                          </m:ctrlPr>
                        </m:sSubPr>
                        <m:e>
                          <m:r>
                            <a:rPr lang="en-US" b="0" i="1" smtClean="0">
                              <a:solidFill>
                                <a:schemeClr val="bg1"/>
                              </a:solidFill>
                              <a:latin typeface="Cambria Math" panose="02040503050406030204" pitchFamily="18" charset="0"/>
                              <a:ea typeface="Cambria Math" pitchFamily="18" charset="0"/>
                            </a:rPr>
                            <m:t>𝑋</m:t>
                          </m:r>
                        </m:e>
                        <m:sub>
                          <m:r>
                            <a:rPr lang="en-US" b="0" i="1" smtClean="0">
                              <a:solidFill>
                                <a:schemeClr val="bg1"/>
                              </a:solidFill>
                              <a:latin typeface="Cambria Math" panose="02040503050406030204" pitchFamily="18" charset="0"/>
                              <a:ea typeface="Cambria Math" pitchFamily="18" charset="0"/>
                            </a:rPr>
                            <m:t>1</m:t>
                          </m:r>
                        </m:sub>
                      </m:sSub>
                      <m:r>
                        <a:rPr lang="en-US" b="0" i="1" smtClean="0">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2</m:t>
                          </m:r>
                        </m:sub>
                      </m:sSub>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𝑋</m:t>
                          </m:r>
                        </m:e>
                        <m:sub>
                          <m:r>
                            <a:rPr lang="en-US" b="0" i="1" smtClean="0">
                              <a:solidFill>
                                <a:schemeClr val="bg1"/>
                              </a:solidFill>
                              <a:latin typeface="Cambria Math" panose="02040503050406030204" pitchFamily="18" charset="0"/>
                              <a:ea typeface="Cambria Math" pitchFamily="18" charset="0"/>
                            </a:rPr>
                            <m:t>2</m:t>
                          </m:r>
                        </m:sub>
                      </m:sSub>
                      <m:r>
                        <a:rPr lang="en-US" b="0" i="1" smtClean="0">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3</m:t>
                          </m:r>
                        </m:sub>
                      </m:sSub>
                      <m:sSub>
                        <m:sSubPr>
                          <m:ctrlPr>
                            <a:rPr lang="en-US" i="1">
                              <a:solidFill>
                                <a:schemeClr val="bg1"/>
                              </a:solidFill>
                              <a:latin typeface="Cambria Math" panose="02040503050406030204" pitchFamily="18" charset="0"/>
                              <a:ea typeface="Cambria Math" pitchFamily="18" charset="0"/>
                            </a:rPr>
                          </m:ctrlPr>
                        </m:sSubPr>
                        <m:e>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𝑋</m:t>
                              </m:r>
                            </m:e>
                            <m:sub>
                              <m:r>
                                <a:rPr lang="en-US" b="0" i="1" smtClean="0">
                                  <a:solidFill>
                                    <a:schemeClr val="bg1"/>
                                  </a:solidFill>
                                  <a:latin typeface="Cambria Math" panose="02040503050406030204" pitchFamily="18" charset="0"/>
                                  <a:ea typeface="Cambria Math" pitchFamily="18" charset="0"/>
                                </a:rPr>
                                <m:t>1</m:t>
                              </m:r>
                            </m:sub>
                          </m:sSub>
                          <m:r>
                            <a:rPr lang="en-US" i="1">
                              <a:solidFill>
                                <a:schemeClr val="bg1"/>
                              </a:solidFill>
                              <a:latin typeface="Cambria Math" panose="02040503050406030204" pitchFamily="18" charset="0"/>
                              <a:ea typeface="Cambria Math" pitchFamily="18" charset="0"/>
                            </a:rPr>
                            <m:t>𝑋</m:t>
                          </m:r>
                        </m:e>
                        <m:sub>
                          <m:r>
                            <a:rPr lang="en-US" i="1">
                              <a:solidFill>
                                <a:schemeClr val="bg1"/>
                              </a:solidFill>
                              <a:latin typeface="Cambria Math" panose="02040503050406030204" pitchFamily="18" charset="0"/>
                              <a:ea typeface="Cambria Math" pitchFamily="18" charset="0"/>
                            </a:rPr>
                            <m:t>2</m:t>
                          </m:r>
                        </m:sub>
                      </m:sSub>
                      <m:r>
                        <a:rPr lang="en-US" b="0" i="1" smtClean="0">
                          <a:solidFill>
                            <a:schemeClr val="bg1"/>
                          </a:solidFill>
                          <a:latin typeface="Cambria Math" panose="02040503050406030204" pitchFamily="18" charset="0"/>
                          <a:ea typeface="Cambria Math" pitchFamily="18" charset="0"/>
                        </a:rPr>
                        <m:t>+</m:t>
                      </m:r>
                      <m:r>
                        <a:rPr lang="en-US" b="0" i="1" smtClean="0">
                          <a:solidFill>
                            <a:schemeClr val="bg1"/>
                          </a:solidFill>
                          <a:latin typeface="Cambria Math" panose="02040503050406030204" pitchFamily="18" charset="0"/>
                          <a:ea typeface="Cambria Math" pitchFamily="18" charset="0"/>
                        </a:rPr>
                        <m:t>𝜀</m:t>
                      </m:r>
                    </m:oMath>
                  </m:oMathPara>
                </a14:m>
                <a:endParaRPr lang="en-US" dirty="0">
                  <a:solidFill>
                    <a:schemeClr val="bg1"/>
                  </a:solidFill>
                  <a:latin typeface="Cambria Math" pitchFamily="18" charset="0"/>
                  <a:ea typeface="Cambria Math" pitchFamily="18" charset="0"/>
                </a:endParaRPr>
              </a:p>
              <a:p>
                <a:pPr marL="0" indent="0">
                  <a:buNone/>
                </a:pPr>
                <a:endParaRPr lang="en-US" dirty="0"/>
              </a:p>
            </p:txBody>
          </p:sp>
        </mc:Choice>
        <mc:Fallback xmlns="">
          <p:sp>
            <p:nvSpPr>
              <p:cNvPr id="4" name="Content Placeholder 3">
                <a:extLst>
                  <a:ext uri="{FF2B5EF4-FFF2-40B4-BE49-F238E27FC236}">
                    <a16:creationId xmlns:a16="http://schemas.microsoft.com/office/drawing/2014/main" id="{C0429641-CD7B-4C1D-9D15-9C50077820F2}"/>
                  </a:ext>
                </a:extLst>
              </p:cNvPr>
              <p:cNvSpPr>
                <a:spLocks noGrp="1" noRot="1" noChangeAspect="1" noMove="1" noResize="1" noEditPoints="1" noAdjustHandles="1" noChangeArrowheads="1" noChangeShapeType="1" noTextEdit="1"/>
              </p:cNvSpPr>
              <p:nvPr>
                <p:ph idx="1"/>
              </p:nvPr>
            </p:nvSpPr>
            <p:spPr>
              <a:blipFill>
                <a:blip r:embed="rId2"/>
                <a:stretch>
                  <a:fillRect l="-927" t="-2804"/>
                </a:stretch>
              </a:blipFill>
            </p:spPr>
            <p:txBody>
              <a:bodyPr/>
              <a:lstStyle/>
              <a:p>
                <a:r>
                  <a:rPr lang="en-US">
                    <a:noFill/>
                  </a:rPr>
                  <a:t> </a:t>
                </a:r>
              </a:p>
            </p:txBody>
          </p:sp>
        </mc:Fallback>
      </mc:AlternateContent>
      <p:sp>
        <p:nvSpPr>
          <p:cNvPr id="9" name="Text Placeholder 8">
            <a:extLst>
              <a:ext uri="{FF2B5EF4-FFF2-40B4-BE49-F238E27FC236}">
                <a16:creationId xmlns:a16="http://schemas.microsoft.com/office/drawing/2014/main" id="{72196FAB-6FEB-85B5-BBC1-3D17E244E176}"/>
              </a:ext>
            </a:extLst>
          </p:cNvPr>
          <p:cNvSpPr>
            <a:spLocks noGrp="1"/>
          </p:cNvSpPr>
          <p:nvPr>
            <p:ph type="body" sz="quarter" idx="10"/>
          </p:nvPr>
        </p:nvSpPr>
        <p:spPr/>
        <p:txBody>
          <a:bodyPr/>
          <a:lstStyle/>
          <a:p>
            <a:r>
              <a:rPr lang="en-US" dirty="0"/>
              <a:t>Interaction Terms</a:t>
            </a:r>
          </a:p>
        </p:txBody>
      </p:sp>
      <p:sp>
        <p:nvSpPr>
          <p:cNvPr id="3" name="Slide Number Placeholder 2">
            <a:extLst>
              <a:ext uri="{FF2B5EF4-FFF2-40B4-BE49-F238E27FC236}">
                <a16:creationId xmlns:a16="http://schemas.microsoft.com/office/drawing/2014/main" id="{BFD22BC4-649A-4A87-B28F-8C6D140BD6BB}"/>
              </a:ext>
            </a:extLst>
          </p:cNvPr>
          <p:cNvSpPr>
            <a:spLocks noGrp="1"/>
          </p:cNvSpPr>
          <p:nvPr>
            <p:ph type="sldNum" sz="quarter" idx="4294967295"/>
          </p:nvPr>
        </p:nvSpPr>
        <p:spPr>
          <a:xfrm>
            <a:off x="0" y="0"/>
            <a:ext cx="0" cy="0"/>
          </a:xfrm>
        </p:spPr>
        <p:txBody>
          <a:bodyPr/>
          <a:lstStyle/>
          <a:p>
            <a:fld id="{6E61BB2A-F643-4BC4-A7C3-7339FD5A6B19}" type="slidenum">
              <a:rPr lang="en-US" smtClean="0"/>
              <a:pPr/>
              <a:t>133</a:t>
            </a:fld>
            <a:endParaRPr lang="en-US"/>
          </a:p>
        </p:txBody>
      </p:sp>
      <p:sp>
        <p:nvSpPr>
          <p:cNvPr id="7" name="Left Brace 6">
            <a:extLst>
              <a:ext uri="{FF2B5EF4-FFF2-40B4-BE49-F238E27FC236}">
                <a16:creationId xmlns:a16="http://schemas.microsoft.com/office/drawing/2014/main" id="{010C06C5-4A88-781D-F0AA-8133C09AF21F}"/>
              </a:ext>
            </a:extLst>
          </p:cNvPr>
          <p:cNvSpPr/>
          <p:nvPr/>
        </p:nvSpPr>
        <p:spPr>
          <a:xfrm rot="16200000">
            <a:off x="5606511" y="4021994"/>
            <a:ext cx="304800" cy="7468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EC056ECA-6814-6185-6117-8F29D1CAB500}"/>
              </a:ext>
            </a:extLst>
          </p:cNvPr>
          <p:cNvSpPr txBox="1"/>
          <p:nvPr/>
        </p:nvSpPr>
        <p:spPr>
          <a:xfrm>
            <a:off x="5158836" y="4592657"/>
            <a:ext cx="1200150" cy="276999"/>
          </a:xfrm>
          <a:prstGeom prst="rect">
            <a:avLst/>
          </a:prstGeom>
          <a:noFill/>
        </p:spPr>
        <p:txBody>
          <a:bodyPr wrap="square" rtlCol="0">
            <a:spAutoFit/>
          </a:bodyPr>
          <a:lstStyle/>
          <a:p>
            <a:pPr algn="l"/>
            <a:r>
              <a:rPr lang="en-US" sz="1200" dirty="0">
                <a:solidFill>
                  <a:schemeClr val="bg1"/>
                </a:solidFill>
                <a:latin typeface="+mj-lt"/>
              </a:rPr>
              <a:t>Interaction Term</a:t>
            </a:r>
          </a:p>
        </p:txBody>
      </p:sp>
    </p:spTree>
    <p:extLst>
      <p:ext uri="{BB962C8B-B14F-4D97-AF65-F5344CB8AC3E}">
        <p14:creationId xmlns:p14="http://schemas.microsoft.com/office/powerpoint/2010/main" val="103241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B7B21-53BD-DFD6-1736-22AE7BBE4207}"/>
              </a:ext>
            </a:extLst>
          </p:cNvPr>
          <p:cNvSpPr>
            <a:spLocks noGrp="1"/>
          </p:cNvSpPr>
          <p:nvPr>
            <p:ph type="title"/>
          </p:nvPr>
        </p:nvSpPr>
        <p:spPr/>
        <p:txBody>
          <a:bodyPr>
            <a:normAutofit fontScale="90000"/>
          </a:bodyPr>
          <a:lstStyle/>
          <a:p>
            <a:r>
              <a:rPr lang="en-US" dirty="0"/>
              <a:t>Adding Interaction Effects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5FD9BC-CDA1-7748-1065-F4B96095412E}"/>
                  </a:ext>
                </a:extLst>
              </p:cNvPr>
              <p:cNvSpPr>
                <a:spLocks noGrp="1"/>
              </p:cNvSpPr>
              <p:nvPr>
                <p:ph idx="1"/>
              </p:nvPr>
            </p:nvSpPr>
            <p:spPr/>
            <p:txBody>
              <a:bodyPr>
                <a:normAutofit lnSpcReduction="10000"/>
              </a:bodyPr>
              <a:lstStyle/>
              <a:p>
                <a:pPr marL="0" indent="0">
                  <a:buNone/>
                </a:pPr>
                <a:r>
                  <a:rPr lang="en-US" sz="2000" dirty="0"/>
                  <a:t>The model with an interaction term:</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ea typeface="Cambria Math" pitchFamily="18" charset="0"/>
                        </a:rPr>
                        <m:t>𝑌</m:t>
                      </m:r>
                      <m:r>
                        <a:rPr lang="en-US" sz="1800" b="0" i="1" smtClean="0">
                          <a:solidFill>
                            <a:schemeClr val="bg1"/>
                          </a:solidFill>
                          <a:latin typeface="Cambria Math" panose="02040503050406030204" pitchFamily="18" charset="0"/>
                          <a:ea typeface="Cambria Math" pitchFamily="18" charset="0"/>
                        </a:rPr>
                        <m:t>=</m:t>
                      </m:r>
                      <m:sSub>
                        <m:sSubPr>
                          <m:ctrlPr>
                            <a:rPr lang="en-US" sz="1800" b="0" i="1" smtClean="0">
                              <a:solidFill>
                                <a:schemeClr val="bg1"/>
                              </a:solidFill>
                              <a:latin typeface="Cambria Math" panose="02040503050406030204" pitchFamily="18" charset="0"/>
                              <a:ea typeface="Cambria Math" pitchFamily="18" charset="0"/>
                            </a:rPr>
                          </m:ctrlPr>
                        </m:sSubPr>
                        <m:e>
                          <m:r>
                            <a:rPr lang="en-US" sz="1800" b="0" i="1" smtClean="0">
                              <a:solidFill>
                                <a:schemeClr val="bg1"/>
                              </a:solidFill>
                              <a:latin typeface="Cambria Math" panose="02040503050406030204" pitchFamily="18" charset="0"/>
                              <a:ea typeface="Cambria Math" pitchFamily="18" charset="0"/>
                            </a:rPr>
                            <m:t>𝛽</m:t>
                          </m:r>
                        </m:e>
                        <m:sub>
                          <m:r>
                            <a:rPr lang="en-US" sz="1800" b="0" i="1" smtClean="0">
                              <a:solidFill>
                                <a:schemeClr val="bg1"/>
                              </a:solidFill>
                              <a:latin typeface="Cambria Math" panose="02040503050406030204" pitchFamily="18" charset="0"/>
                              <a:ea typeface="Cambria Math" pitchFamily="18" charset="0"/>
                            </a:rPr>
                            <m:t>0</m:t>
                          </m:r>
                        </m:sub>
                      </m:sSub>
                      <m:r>
                        <a:rPr lang="en-US" sz="1800" b="0" i="1" smtClean="0">
                          <a:solidFill>
                            <a:schemeClr val="bg1"/>
                          </a:solidFill>
                          <a:latin typeface="Cambria Math" panose="02040503050406030204" pitchFamily="18" charset="0"/>
                          <a:ea typeface="Cambria Math" pitchFamily="18" charset="0"/>
                        </a:rPr>
                        <m:t>+</m:t>
                      </m:r>
                      <m:sSub>
                        <m:sSubPr>
                          <m:ctrlPr>
                            <a:rPr lang="en-US" sz="1800" i="1">
                              <a:solidFill>
                                <a:schemeClr val="bg1"/>
                              </a:solidFill>
                              <a:latin typeface="Cambria Math" panose="02040503050406030204" pitchFamily="18" charset="0"/>
                              <a:ea typeface="Cambria Math" pitchFamily="18" charset="0"/>
                            </a:rPr>
                          </m:ctrlPr>
                        </m:sSubPr>
                        <m:e>
                          <m:r>
                            <a:rPr lang="en-US" sz="1800" i="1">
                              <a:solidFill>
                                <a:schemeClr val="bg1"/>
                              </a:solidFill>
                              <a:latin typeface="Cambria Math" panose="02040503050406030204" pitchFamily="18" charset="0"/>
                              <a:ea typeface="Cambria Math" pitchFamily="18" charset="0"/>
                            </a:rPr>
                            <m:t>𝛽</m:t>
                          </m:r>
                        </m:e>
                        <m:sub>
                          <m:r>
                            <a:rPr lang="en-US" sz="1800" b="0" i="1" smtClean="0">
                              <a:solidFill>
                                <a:schemeClr val="bg1"/>
                              </a:solidFill>
                              <a:latin typeface="Cambria Math" panose="02040503050406030204" pitchFamily="18" charset="0"/>
                              <a:ea typeface="Cambria Math" pitchFamily="18" charset="0"/>
                            </a:rPr>
                            <m:t>1</m:t>
                          </m:r>
                        </m:sub>
                      </m:sSub>
                      <m:sSub>
                        <m:sSubPr>
                          <m:ctrlPr>
                            <a:rPr lang="en-US" sz="1800" i="1" smtClean="0">
                              <a:solidFill>
                                <a:schemeClr val="bg1"/>
                              </a:solidFill>
                              <a:latin typeface="Cambria Math" panose="02040503050406030204" pitchFamily="18" charset="0"/>
                              <a:ea typeface="Cambria Math" pitchFamily="18" charset="0"/>
                            </a:rPr>
                          </m:ctrlPr>
                        </m:sSubPr>
                        <m:e>
                          <m:r>
                            <a:rPr lang="en-US" sz="1800" b="0" i="1" smtClean="0">
                              <a:solidFill>
                                <a:schemeClr val="bg1"/>
                              </a:solidFill>
                              <a:latin typeface="Cambria Math" panose="02040503050406030204" pitchFamily="18" charset="0"/>
                              <a:ea typeface="Cambria Math" pitchFamily="18" charset="0"/>
                            </a:rPr>
                            <m:t>𝑋</m:t>
                          </m:r>
                        </m:e>
                        <m:sub>
                          <m:r>
                            <a:rPr lang="en-US" sz="1800" b="0" i="1" smtClean="0">
                              <a:solidFill>
                                <a:schemeClr val="bg1"/>
                              </a:solidFill>
                              <a:latin typeface="Cambria Math" panose="02040503050406030204" pitchFamily="18" charset="0"/>
                              <a:ea typeface="Cambria Math" pitchFamily="18" charset="0"/>
                            </a:rPr>
                            <m:t>1</m:t>
                          </m:r>
                        </m:sub>
                      </m:sSub>
                      <m:r>
                        <a:rPr lang="en-US" sz="1800" b="0" i="1" smtClean="0">
                          <a:solidFill>
                            <a:schemeClr val="bg1"/>
                          </a:solidFill>
                          <a:latin typeface="Cambria Math" panose="02040503050406030204" pitchFamily="18" charset="0"/>
                          <a:ea typeface="Cambria Math" pitchFamily="18" charset="0"/>
                        </a:rPr>
                        <m:t>+</m:t>
                      </m:r>
                      <m:sSub>
                        <m:sSubPr>
                          <m:ctrlPr>
                            <a:rPr lang="en-US" sz="1800" i="1">
                              <a:solidFill>
                                <a:schemeClr val="bg1"/>
                              </a:solidFill>
                              <a:latin typeface="Cambria Math" panose="02040503050406030204" pitchFamily="18" charset="0"/>
                              <a:ea typeface="Cambria Math" pitchFamily="18" charset="0"/>
                            </a:rPr>
                          </m:ctrlPr>
                        </m:sSubPr>
                        <m:e>
                          <m:r>
                            <a:rPr lang="en-US" sz="1800" i="1">
                              <a:solidFill>
                                <a:schemeClr val="bg1"/>
                              </a:solidFill>
                              <a:latin typeface="Cambria Math" panose="02040503050406030204" pitchFamily="18" charset="0"/>
                              <a:ea typeface="Cambria Math" pitchFamily="18" charset="0"/>
                            </a:rPr>
                            <m:t>𝛽</m:t>
                          </m:r>
                        </m:e>
                        <m:sub>
                          <m:r>
                            <a:rPr lang="en-US" sz="1800" b="0" i="1" smtClean="0">
                              <a:solidFill>
                                <a:schemeClr val="bg1"/>
                              </a:solidFill>
                              <a:latin typeface="Cambria Math" panose="02040503050406030204" pitchFamily="18" charset="0"/>
                              <a:ea typeface="Cambria Math" pitchFamily="18" charset="0"/>
                            </a:rPr>
                            <m:t>2</m:t>
                          </m:r>
                        </m:sub>
                      </m:sSub>
                      <m:sSub>
                        <m:sSubPr>
                          <m:ctrlPr>
                            <a:rPr lang="en-US" sz="1800" i="1">
                              <a:solidFill>
                                <a:schemeClr val="bg1"/>
                              </a:solidFill>
                              <a:latin typeface="Cambria Math" panose="02040503050406030204" pitchFamily="18" charset="0"/>
                              <a:ea typeface="Cambria Math" pitchFamily="18" charset="0"/>
                            </a:rPr>
                          </m:ctrlPr>
                        </m:sSubPr>
                        <m:e>
                          <m:r>
                            <a:rPr lang="en-US" sz="1800" i="1">
                              <a:solidFill>
                                <a:schemeClr val="bg1"/>
                              </a:solidFill>
                              <a:latin typeface="Cambria Math" panose="02040503050406030204" pitchFamily="18" charset="0"/>
                              <a:ea typeface="Cambria Math" pitchFamily="18" charset="0"/>
                            </a:rPr>
                            <m:t>𝑋</m:t>
                          </m:r>
                        </m:e>
                        <m:sub>
                          <m:r>
                            <a:rPr lang="en-US" sz="1800" b="0" i="1" smtClean="0">
                              <a:solidFill>
                                <a:schemeClr val="bg1"/>
                              </a:solidFill>
                              <a:latin typeface="Cambria Math" panose="02040503050406030204" pitchFamily="18" charset="0"/>
                              <a:ea typeface="Cambria Math" pitchFamily="18" charset="0"/>
                            </a:rPr>
                            <m:t>2</m:t>
                          </m:r>
                        </m:sub>
                      </m:sSub>
                      <m:r>
                        <a:rPr lang="en-US" sz="1800" b="0" i="1" smtClean="0">
                          <a:solidFill>
                            <a:schemeClr val="bg1"/>
                          </a:solidFill>
                          <a:latin typeface="Cambria Math" panose="02040503050406030204" pitchFamily="18" charset="0"/>
                          <a:ea typeface="Cambria Math" pitchFamily="18" charset="0"/>
                        </a:rPr>
                        <m:t>+</m:t>
                      </m:r>
                      <m:sSub>
                        <m:sSubPr>
                          <m:ctrlPr>
                            <a:rPr lang="en-US" sz="1800" i="1">
                              <a:solidFill>
                                <a:schemeClr val="bg1"/>
                              </a:solidFill>
                              <a:latin typeface="Cambria Math" panose="02040503050406030204" pitchFamily="18" charset="0"/>
                              <a:ea typeface="Cambria Math" pitchFamily="18" charset="0"/>
                            </a:rPr>
                          </m:ctrlPr>
                        </m:sSubPr>
                        <m:e>
                          <m:r>
                            <a:rPr lang="en-US" sz="1800" i="1">
                              <a:solidFill>
                                <a:schemeClr val="bg1"/>
                              </a:solidFill>
                              <a:latin typeface="Cambria Math" panose="02040503050406030204" pitchFamily="18" charset="0"/>
                              <a:ea typeface="Cambria Math" pitchFamily="18" charset="0"/>
                            </a:rPr>
                            <m:t>𝛽</m:t>
                          </m:r>
                        </m:e>
                        <m:sub>
                          <m:r>
                            <a:rPr lang="en-US" sz="1800" b="0" i="1" smtClean="0">
                              <a:solidFill>
                                <a:schemeClr val="bg1"/>
                              </a:solidFill>
                              <a:latin typeface="Cambria Math" panose="02040503050406030204" pitchFamily="18" charset="0"/>
                              <a:ea typeface="Cambria Math" pitchFamily="18" charset="0"/>
                            </a:rPr>
                            <m:t>3</m:t>
                          </m:r>
                        </m:sub>
                      </m:sSub>
                      <m:sSub>
                        <m:sSubPr>
                          <m:ctrlPr>
                            <a:rPr lang="en-US" sz="1800" i="1">
                              <a:solidFill>
                                <a:schemeClr val="bg1"/>
                              </a:solidFill>
                              <a:latin typeface="Cambria Math" panose="02040503050406030204" pitchFamily="18" charset="0"/>
                              <a:ea typeface="Cambria Math" pitchFamily="18" charset="0"/>
                            </a:rPr>
                          </m:ctrlPr>
                        </m:sSubPr>
                        <m:e>
                          <m:sSub>
                            <m:sSubPr>
                              <m:ctrlPr>
                                <a:rPr lang="en-US" sz="1800" i="1">
                                  <a:solidFill>
                                    <a:schemeClr val="bg1"/>
                                  </a:solidFill>
                                  <a:latin typeface="Cambria Math" panose="02040503050406030204" pitchFamily="18" charset="0"/>
                                  <a:ea typeface="Cambria Math" pitchFamily="18" charset="0"/>
                                </a:rPr>
                              </m:ctrlPr>
                            </m:sSubPr>
                            <m:e>
                              <m:r>
                                <a:rPr lang="en-US" sz="1800" i="1">
                                  <a:solidFill>
                                    <a:schemeClr val="bg1"/>
                                  </a:solidFill>
                                  <a:latin typeface="Cambria Math" panose="02040503050406030204" pitchFamily="18" charset="0"/>
                                  <a:ea typeface="Cambria Math" pitchFamily="18" charset="0"/>
                                </a:rPr>
                                <m:t>𝑋</m:t>
                              </m:r>
                            </m:e>
                            <m:sub>
                              <m:r>
                                <a:rPr lang="en-US" sz="1800" b="0" i="1" smtClean="0">
                                  <a:solidFill>
                                    <a:schemeClr val="bg1"/>
                                  </a:solidFill>
                                  <a:latin typeface="Cambria Math" panose="02040503050406030204" pitchFamily="18" charset="0"/>
                                  <a:ea typeface="Cambria Math" pitchFamily="18" charset="0"/>
                                </a:rPr>
                                <m:t>1</m:t>
                              </m:r>
                            </m:sub>
                          </m:sSub>
                          <m:r>
                            <a:rPr lang="en-US" sz="1800" i="1">
                              <a:solidFill>
                                <a:schemeClr val="bg1"/>
                              </a:solidFill>
                              <a:latin typeface="Cambria Math" panose="02040503050406030204" pitchFamily="18" charset="0"/>
                              <a:ea typeface="Cambria Math" pitchFamily="18" charset="0"/>
                            </a:rPr>
                            <m:t>𝑋</m:t>
                          </m:r>
                        </m:e>
                        <m:sub>
                          <m:r>
                            <a:rPr lang="en-US" sz="1800" i="1">
                              <a:solidFill>
                                <a:schemeClr val="bg1"/>
                              </a:solidFill>
                              <a:latin typeface="Cambria Math" panose="02040503050406030204" pitchFamily="18" charset="0"/>
                              <a:ea typeface="Cambria Math" pitchFamily="18" charset="0"/>
                            </a:rPr>
                            <m:t>2</m:t>
                          </m:r>
                        </m:sub>
                      </m:sSub>
                      <m:r>
                        <a:rPr lang="en-US" sz="1800" b="0" i="1" smtClean="0">
                          <a:solidFill>
                            <a:schemeClr val="bg1"/>
                          </a:solidFill>
                          <a:latin typeface="Cambria Math" panose="02040503050406030204" pitchFamily="18" charset="0"/>
                          <a:ea typeface="Cambria Math" pitchFamily="18" charset="0"/>
                        </a:rPr>
                        <m:t>+</m:t>
                      </m:r>
                      <m:r>
                        <a:rPr lang="en-US" sz="1800" b="0" i="1" smtClean="0">
                          <a:solidFill>
                            <a:schemeClr val="bg1"/>
                          </a:solidFill>
                          <a:latin typeface="Cambria Math" panose="02040503050406030204" pitchFamily="18" charset="0"/>
                          <a:ea typeface="Cambria Math" pitchFamily="18" charset="0"/>
                        </a:rPr>
                        <m:t>𝜀</m:t>
                      </m:r>
                    </m:oMath>
                  </m:oMathPara>
                </a14:m>
                <a:endParaRPr lang="en-US" sz="1800" dirty="0">
                  <a:solidFill>
                    <a:schemeClr val="bg1"/>
                  </a:solidFill>
                  <a:latin typeface="Cambria Math" pitchFamily="18" charset="0"/>
                  <a:ea typeface="Cambria Math" pitchFamily="18" charset="0"/>
                </a:endParaRPr>
              </a:p>
              <a:p>
                <a:pPr marL="0" indent="0">
                  <a:buNone/>
                </a:pPr>
                <a:endParaRPr lang="en-US" sz="1800" dirty="0">
                  <a:latin typeface="Cambria Math" pitchFamily="18" charset="0"/>
                  <a:ea typeface="Cambria Math" pitchFamily="18" charset="0"/>
                </a:endParaRPr>
              </a:p>
              <a:p>
                <a:pPr marL="0" indent="0">
                  <a:buNone/>
                </a:pPr>
                <a:r>
                  <a:rPr lang="en-US" sz="2000" dirty="0"/>
                  <a:t>Can be rewritten as:</a:t>
                </a:r>
              </a:p>
              <a:p>
                <a:pPr marL="0" indent="0">
                  <a:buNone/>
                </a:pPr>
                <a:endParaRPr lang="en-US" sz="1800" dirty="0">
                  <a:solidFill>
                    <a:schemeClr val="bg1"/>
                  </a:solidFill>
                  <a:latin typeface="Cambria Math" pitchFamily="18" charset="0"/>
                  <a:ea typeface="Cambria Math" pitchFamily="18" charset="0"/>
                </a:endParaRPr>
              </a:p>
              <a:p>
                <a:pPr marL="0" indent="0" algn="ctr">
                  <a:lnSpc>
                    <a:spcPct val="150000"/>
                  </a:lnSpc>
                  <a:buNone/>
                </a:pPr>
                <a14:m>
                  <m:oMathPara xmlns:m="http://schemas.openxmlformats.org/officeDocument/2006/math">
                    <m:oMathParaPr>
                      <m:jc m:val="centerGroup"/>
                    </m:oMathParaPr>
                    <m:oMath xmlns:m="http://schemas.openxmlformats.org/officeDocument/2006/math">
                      <m:r>
                        <m:rPr>
                          <m:sty m:val="p"/>
                        </m:rPr>
                        <a:rPr lang="en-US" sz="1800">
                          <a:latin typeface="Cambria Math" panose="02040503050406030204" pitchFamily="18" charset="0"/>
                          <a:ea typeface="Cambria Math" pitchFamily="18" charset="0"/>
                        </a:rPr>
                        <m:t>Y</m:t>
                      </m:r>
                      <m:r>
                        <m:rPr>
                          <m:aln/>
                        </m:rPr>
                        <a:rPr lang="en-US" sz="1800">
                          <a:latin typeface="Cambria Math" panose="02040503050406030204" pitchFamily="18" charset="0"/>
                          <a:ea typeface="Cambria Math" pitchFamily="18" charset="0"/>
                        </a:rPr>
                        <m:t>=</m:t>
                      </m:r>
                      <m:sSub>
                        <m:sSubPr>
                          <m:ctrlPr>
                            <a:rPr lang="en-US" sz="1800" i="1">
                              <a:latin typeface="Cambria Math" panose="02040503050406030204" pitchFamily="18" charset="0"/>
                              <a:ea typeface="Cambria Math" pitchFamily="18" charset="0"/>
                            </a:rPr>
                          </m:ctrlPr>
                        </m:sSubPr>
                        <m:e>
                          <m:r>
                            <a:rPr lang="en-US" sz="1800" i="1">
                              <a:latin typeface="Cambria Math" panose="02040503050406030204" pitchFamily="18" charset="0"/>
                              <a:ea typeface="Cambria Math" pitchFamily="18" charset="0"/>
                            </a:rPr>
                            <m:t>𝛽</m:t>
                          </m:r>
                        </m:e>
                        <m:sub>
                          <m:r>
                            <a:rPr lang="en-US" sz="1800" i="1">
                              <a:latin typeface="Cambria Math" panose="02040503050406030204" pitchFamily="18" charset="0"/>
                              <a:ea typeface="Cambria Math" pitchFamily="18" charset="0"/>
                            </a:rPr>
                            <m:t>0</m:t>
                          </m:r>
                        </m:sub>
                      </m:sSub>
                      <m:r>
                        <a:rPr lang="en-US" sz="1800" i="1">
                          <a:latin typeface="Cambria Math" panose="02040503050406030204" pitchFamily="18" charset="0"/>
                          <a:ea typeface="Cambria Math" pitchFamily="18" charset="0"/>
                        </a:rPr>
                        <m:t>+</m:t>
                      </m:r>
                      <m:d>
                        <m:dPr>
                          <m:ctrlPr>
                            <a:rPr lang="en-US" sz="1800" i="1">
                              <a:latin typeface="Cambria Math" panose="02040503050406030204" pitchFamily="18" charset="0"/>
                              <a:ea typeface="Cambria Math" pitchFamily="18" charset="0"/>
                            </a:rPr>
                          </m:ctrlPr>
                        </m:dPr>
                        <m:e>
                          <m:sSub>
                            <m:sSubPr>
                              <m:ctrlPr>
                                <a:rPr lang="en-US" sz="1800" i="1">
                                  <a:latin typeface="Cambria Math" panose="02040503050406030204" pitchFamily="18" charset="0"/>
                                  <a:ea typeface="Cambria Math" pitchFamily="18" charset="0"/>
                                </a:rPr>
                              </m:ctrlPr>
                            </m:sSubPr>
                            <m:e>
                              <m:r>
                                <a:rPr lang="en-US" sz="1800" i="1">
                                  <a:latin typeface="Cambria Math" panose="02040503050406030204" pitchFamily="18" charset="0"/>
                                  <a:ea typeface="Cambria Math" pitchFamily="18" charset="0"/>
                                </a:rPr>
                                <m:t>𝛽</m:t>
                              </m:r>
                            </m:e>
                            <m:sub>
                              <m:r>
                                <a:rPr lang="en-US" sz="1800" i="1">
                                  <a:latin typeface="Cambria Math" panose="02040503050406030204" pitchFamily="18" charset="0"/>
                                  <a:ea typeface="Cambria Math" pitchFamily="18" charset="0"/>
                                </a:rPr>
                                <m:t>1</m:t>
                              </m:r>
                            </m:sub>
                          </m:sSub>
                          <m:r>
                            <a:rPr lang="en-US" sz="1800" i="1">
                              <a:latin typeface="Cambria Math" panose="02040503050406030204" pitchFamily="18" charset="0"/>
                              <a:ea typeface="Cambria Math" pitchFamily="18" charset="0"/>
                            </a:rPr>
                            <m:t>+</m:t>
                          </m:r>
                          <m:sSub>
                            <m:sSubPr>
                              <m:ctrlPr>
                                <a:rPr lang="en-US" sz="1800" i="1">
                                  <a:latin typeface="Cambria Math" panose="02040503050406030204" pitchFamily="18" charset="0"/>
                                  <a:ea typeface="Cambria Math" pitchFamily="18" charset="0"/>
                                </a:rPr>
                              </m:ctrlPr>
                            </m:sSubPr>
                            <m:e>
                              <m:r>
                                <a:rPr lang="en-US" sz="1800" i="1">
                                  <a:latin typeface="Cambria Math" panose="02040503050406030204" pitchFamily="18" charset="0"/>
                                  <a:ea typeface="Cambria Math" pitchFamily="18" charset="0"/>
                                </a:rPr>
                                <m:t>𝛽</m:t>
                              </m:r>
                            </m:e>
                            <m:sub>
                              <m:r>
                                <a:rPr lang="en-US" sz="1800" i="1">
                                  <a:latin typeface="Cambria Math" panose="02040503050406030204" pitchFamily="18" charset="0"/>
                                  <a:ea typeface="Cambria Math" pitchFamily="18" charset="0"/>
                                </a:rPr>
                                <m:t>3</m:t>
                              </m:r>
                            </m:sub>
                          </m:sSub>
                          <m:sSub>
                            <m:sSubPr>
                              <m:ctrlPr>
                                <a:rPr lang="en-US" sz="1800" i="1">
                                  <a:latin typeface="Cambria Math" panose="02040503050406030204" pitchFamily="18" charset="0"/>
                                  <a:ea typeface="Cambria Math" pitchFamily="18" charset="0"/>
                                </a:rPr>
                              </m:ctrlPr>
                            </m:sSubPr>
                            <m:e>
                              <m:r>
                                <a:rPr lang="en-US" sz="1800" i="1">
                                  <a:latin typeface="Cambria Math" panose="02040503050406030204" pitchFamily="18" charset="0"/>
                                  <a:ea typeface="Cambria Math" pitchFamily="18" charset="0"/>
                                </a:rPr>
                                <m:t>𝑋</m:t>
                              </m:r>
                            </m:e>
                            <m:sub>
                              <m:r>
                                <a:rPr lang="en-US" sz="1800" i="1">
                                  <a:latin typeface="Cambria Math" panose="02040503050406030204" pitchFamily="18" charset="0"/>
                                  <a:ea typeface="Cambria Math" pitchFamily="18" charset="0"/>
                                </a:rPr>
                                <m:t>2</m:t>
                              </m:r>
                            </m:sub>
                          </m:sSub>
                        </m:e>
                      </m:d>
                      <m:sSub>
                        <m:sSubPr>
                          <m:ctrlPr>
                            <a:rPr lang="en-US" sz="1800" i="1">
                              <a:latin typeface="Cambria Math" panose="02040503050406030204" pitchFamily="18" charset="0"/>
                              <a:ea typeface="Cambria Math" pitchFamily="18" charset="0"/>
                            </a:rPr>
                          </m:ctrlPr>
                        </m:sSubPr>
                        <m:e>
                          <m:r>
                            <a:rPr lang="en-US" sz="1800" i="1">
                              <a:latin typeface="Cambria Math" panose="02040503050406030204" pitchFamily="18" charset="0"/>
                              <a:ea typeface="Cambria Math" pitchFamily="18" charset="0"/>
                            </a:rPr>
                            <m:t>𝑋</m:t>
                          </m:r>
                        </m:e>
                        <m:sub>
                          <m:r>
                            <a:rPr lang="en-US" sz="1800" i="1">
                              <a:latin typeface="Cambria Math" panose="02040503050406030204" pitchFamily="18" charset="0"/>
                              <a:ea typeface="Cambria Math" pitchFamily="18" charset="0"/>
                            </a:rPr>
                            <m:t>1</m:t>
                          </m:r>
                        </m:sub>
                      </m:sSub>
                      <m:r>
                        <a:rPr lang="en-US" sz="1800" i="1">
                          <a:latin typeface="Cambria Math" panose="02040503050406030204" pitchFamily="18" charset="0"/>
                          <a:ea typeface="Cambria Math" pitchFamily="18" charset="0"/>
                        </a:rPr>
                        <m:t>+</m:t>
                      </m:r>
                      <m:sSub>
                        <m:sSubPr>
                          <m:ctrlPr>
                            <a:rPr lang="en-US" sz="1800" i="1">
                              <a:latin typeface="Cambria Math" panose="02040503050406030204" pitchFamily="18" charset="0"/>
                              <a:ea typeface="Cambria Math" pitchFamily="18" charset="0"/>
                            </a:rPr>
                          </m:ctrlPr>
                        </m:sSubPr>
                        <m:e>
                          <m:r>
                            <a:rPr lang="en-US" sz="1800" i="1">
                              <a:latin typeface="Cambria Math" panose="02040503050406030204" pitchFamily="18" charset="0"/>
                              <a:ea typeface="Cambria Math" pitchFamily="18" charset="0"/>
                            </a:rPr>
                            <m:t>𝛽</m:t>
                          </m:r>
                        </m:e>
                        <m:sub>
                          <m:r>
                            <a:rPr lang="en-US" sz="1800" i="1">
                              <a:latin typeface="Cambria Math" panose="02040503050406030204" pitchFamily="18" charset="0"/>
                              <a:ea typeface="Cambria Math" pitchFamily="18" charset="0"/>
                            </a:rPr>
                            <m:t>2</m:t>
                          </m:r>
                        </m:sub>
                      </m:sSub>
                      <m:sSub>
                        <m:sSubPr>
                          <m:ctrlPr>
                            <a:rPr lang="en-US" sz="1800" i="1">
                              <a:latin typeface="Cambria Math" panose="02040503050406030204" pitchFamily="18" charset="0"/>
                              <a:ea typeface="Cambria Math" pitchFamily="18" charset="0"/>
                            </a:rPr>
                          </m:ctrlPr>
                        </m:sSubPr>
                        <m:e>
                          <m:r>
                            <a:rPr lang="en-US" sz="1800" i="1">
                              <a:latin typeface="Cambria Math" panose="02040503050406030204" pitchFamily="18" charset="0"/>
                              <a:ea typeface="Cambria Math" pitchFamily="18" charset="0"/>
                            </a:rPr>
                            <m:t>𝑋</m:t>
                          </m:r>
                        </m:e>
                        <m:sub>
                          <m:r>
                            <a:rPr lang="en-US" sz="1800" i="1">
                              <a:latin typeface="Cambria Math" panose="02040503050406030204" pitchFamily="18" charset="0"/>
                              <a:ea typeface="Cambria Math" pitchFamily="18" charset="0"/>
                            </a:rPr>
                            <m:t>2</m:t>
                          </m:r>
                        </m:sub>
                      </m:sSub>
                      <m:r>
                        <a:rPr lang="en-US" sz="1800" i="1">
                          <a:latin typeface="Cambria Math" panose="02040503050406030204" pitchFamily="18" charset="0"/>
                          <a:ea typeface="Cambria Math" pitchFamily="18" charset="0"/>
                        </a:rPr>
                        <m:t>+</m:t>
                      </m:r>
                      <m:r>
                        <a:rPr lang="en-US" sz="1800" i="1">
                          <a:latin typeface="Cambria Math" panose="02040503050406030204" pitchFamily="18" charset="0"/>
                          <a:ea typeface="Cambria Math" pitchFamily="18" charset="0"/>
                        </a:rPr>
                        <m:t>𝜀</m:t>
                      </m:r>
                    </m:oMath>
                    <m:oMath xmlns:m="http://schemas.openxmlformats.org/officeDocument/2006/math">
                      <m:r>
                        <m:rPr>
                          <m:aln/>
                        </m:rPr>
                        <a:rPr lang="en-US" sz="1800" i="1">
                          <a:latin typeface="Cambria Math" panose="02040503050406030204" pitchFamily="18" charset="0"/>
                          <a:ea typeface="Cambria Math" pitchFamily="18" charset="0"/>
                        </a:rPr>
                        <m:t>=</m:t>
                      </m:r>
                      <m:sSub>
                        <m:sSubPr>
                          <m:ctrlPr>
                            <a:rPr lang="en-US" sz="1800" i="1">
                              <a:latin typeface="Cambria Math" panose="02040503050406030204" pitchFamily="18" charset="0"/>
                              <a:ea typeface="Cambria Math" pitchFamily="18" charset="0"/>
                            </a:rPr>
                          </m:ctrlPr>
                        </m:sSubPr>
                        <m:e>
                          <m:r>
                            <a:rPr lang="en-US" sz="1800" i="1">
                              <a:latin typeface="Cambria Math" panose="02040503050406030204" pitchFamily="18" charset="0"/>
                              <a:ea typeface="Cambria Math" pitchFamily="18" charset="0"/>
                            </a:rPr>
                            <m:t>𝛽</m:t>
                          </m:r>
                        </m:e>
                        <m:sub>
                          <m:r>
                            <a:rPr lang="en-US" sz="1800" i="1">
                              <a:latin typeface="Cambria Math" panose="02040503050406030204" pitchFamily="18" charset="0"/>
                              <a:ea typeface="Cambria Math" pitchFamily="18" charset="0"/>
                            </a:rPr>
                            <m:t>0</m:t>
                          </m:r>
                        </m:sub>
                      </m:sSub>
                      <m:r>
                        <a:rPr lang="en-US" sz="1800" i="1">
                          <a:latin typeface="Cambria Math" panose="02040503050406030204" pitchFamily="18" charset="0"/>
                          <a:ea typeface="Cambria Math" pitchFamily="18" charset="0"/>
                        </a:rPr>
                        <m:t>+</m:t>
                      </m:r>
                      <m:acc>
                        <m:accPr>
                          <m:chr m:val="̃"/>
                          <m:ctrlPr>
                            <a:rPr lang="en-US" sz="1800" i="1">
                              <a:latin typeface="Cambria Math" panose="02040503050406030204" pitchFamily="18" charset="0"/>
                              <a:ea typeface="Cambria Math" pitchFamily="18" charset="0"/>
                            </a:rPr>
                          </m:ctrlPr>
                        </m:accPr>
                        <m:e>
                          <m:sSub>
                            <m:sSubPr>
                              <m:ctrlPr>
                                <a:rPr lang="en-US" sz="1800" i="1">
                                  <a:latin typeface="Cambria Math" panose="02040503050406030204" pitchFamily="18" charset="0"/>
                                  <a:ea typeface="Cambria Math" pitchFamily="18" charset="0"/>
                                </a:rPr>
                              </m:ctrlPr>
                            </m:sSubPr>
                            <m:e>
                              <m:r>
                                <a:rPr lang="en-US" sz="1800" i="1">
                                  <a:latin typeface="Cambria Math" panose="02040503050406030204" pitchFamily="18" charset="0"/>
                                  <a:ea typeface="Cambria Math" pitchFamily="18" charset="0"/>
                                </a:rPr>
                                <m:t>𝛽</m:t>
                              </m:r>
                            </m:e>
                            <m:sub>
                              <m:r>
                                <a:rPr lang="en-US" sz="1800" i="1">
                                  <a:latin typeface="Cambria Math" panose="02040503050406030204" pitchFamily="18" charset="0"/>
                                  <a:ea typeface="Cambria Math" pitchFamily="18" charset="0"/>
                                </a:rPr>
                                <m:t>1</m:t>
                              </m:r>
                            </m:sub>
                          </m:sSub>
                        </m:e>
                      </m:acc>
                      <m:sSub>
                        <m:sSubPr>
                          <m:ctrlPr>
                            <a:rPr lang="en-US" sz="1800" i="1">
                              <a:latin typeface="Cambria Math" panose="02040503050406030204" pitchFamily="18" charset="0"/>
                              <a:ea typeface="Cambria Math" pitchFamily="18" charset="0"/>
                            </a:rPr>
                          </m:ctrlPr>
                        </m:sSubPr>
                        <m:e>
                          <m:r>
                            <a:rPr lang="en-US" sz="1800" i="1">
                              <a:latin typeface="Cambria Math" panose="02040503050406030204" pitchFamily="18" charset="0"/>
                              <a:ea typeface="Cambria Math" pitchFamily="18" charset="0"/>
                            </a:rPr>
                            <m:t>𝑋</m:t>
                          </m:r>
                        </m:e>
                        <m:sub>
                          <m:r>
                            <a:rPr lang="en-US" sz="1800" i="1">
                              <a:latin typeface="Cambria Math" panose="02040503050406030204" pitchFamily="18" charset="0"/>
                              <a:ea typeface="Cambria Math" pitchFamily="18" charset="0"/>
                            </a:rPr>
                            <m:t>1</m:t>
                          </m:r>
                        </m:sub>
                      </m:sSub>
                      <m:r>
                        <a:rPr lang="en-US" sz="1800" i="1">
                          <a:latin typeface="Cambria Math" panose="02040503050406030204" pitchFamily="18" charset="0"/>
                          <a:ea typeface="Cambria Math" pitchFamily="18" charset="0"/>
                        </a:rPr>
                        <m:t>+</m:t>
                      </m:r>
                      <m:sSub>
                        <m:sSubPr>
                          <m:ctrlPr>
                            <a:rPr lang="en-US" sz="1800" i="1">
                              <a:latin typeface="Cambria Math" panose="02040503050406030204" pitchFamily="18" charset="0"/>
                              <a:ea typeface="Cambria Math" pitchFamily="18" charset="0"/>
                            </a:rPr>
                          </m:ctrlPr>
                        </m:sSubPr>
                        <m:e>
                          <m:r>
                            <a:rPr lang="en-US" sz="1800" i="1">
                              <a:latin typeface="Cambria Math" panose="02040503050406030204" pitchFamily="18" charset="0"/>
                              <a:ea typeface="Cambria Math" pitchFamily="18" charset="0"/>
                            </a:rPr>
                            <m:t>𝛽</m:t>
                          </m:r>
                        </m:e>
                        <m:sub>
                          <m:r>
                            <a:rPr lang="en-US" sz="1800" i="1">
                              <a:latin typeface="Cambria Math" panose="02040503050406030204" pitchFamily="18" charset="0"/>
                              <a:ea typeface="Cambria Math" pitchFamily="18" charset="0"/>
                            </a:rPr>
                            <m:t>2</m:t>
                          </m:r>
                        </m:sub>
                      </m:sSub>
                      <m:sSub>
                        <m:sSubPr>
                          <m:ctrlPr>
                            <a:rPr lang="en-US" sz="1800" i="1">
                              <a:latin typeface="Cambria Math" panose="02040503050406030204" pitchFamily="18" charset="0"/>
                              <a:ea typeface="Cambria Math" pitchFamily="18" charset="0"/>
                            </a:rPr>
                          </m:ctrlPr>
                        </m:sSubPr>
                        <m:e>
                          <m:r>
                            <a:rPr lang="en-US" sz="1800" i="1">
                              <a:latin typeface="Cambria Math" panose="02040503050406030204" pitchFamily="18" charset="0"/>
                              <a:ea typeface="Cambria Math" pitchFamily="18" charset="0"/>
                            </a:rPr>
                            <m:t>𝑋</m:t>
                          </m:r>
                        </m:e>
                        <m:sub>
                          <m:r>
                            <a:rPr lang="en-US" sz="1800" i="1">
                              <a:latin typeface="Cambria Math" panose="02040503050406030204" pitchFamily="18" charset="0"/>
                              <a:ea typeface="Cambria Math" pitchFamily="18" charset="0"/>
                            </a:rPr>
                            <m:t>2</m:t>
                          </m:r>
                        </m:sub>
                      </m:sSub>
                      <m:r>
                        <a:rPr lang="en-US" sz="1800" i="1">
                          <a:latin typeface="Cambria Math" panose="02040503050406030204" pitchFamily="18" charset="0"/>
                          <a:ea typeface="Cambria Math" pitchFamily="18" charset="0"/>
                        </a:rPr>
                        <m:t>+</m:t>
                      </m:r>
                      <m:r>
                        <a:rPr lang="en-US" sz="1800" i="1">
                          <a:latin typeface="Cambria Math" panose="02040503050406030204" pitchFamily="18" charset="0"/>
                          <a:ea typeface="Cambria Math" pitchFamily="18" charset="0"/>
                        </a:rPr>
                        <m:t>𝜀</m:t>
                      </m:r>
                    </m:oMath>
                  </m:oMathPara>
                </a14:m>
                <a:br>
                  <a:rPr lang="en-US" sz="1800" dirty="0">
                    <a:solidFill>
                      <a:schemeClr val="bg1"/>
                    </a:solidFill>
                    <a:latin typeface="Cambria Math" pitchFamily="18" charset="0"/>
                    <a:ea typeface="Cambria Math" pitchFamily="18" charset="0"/>
                  </a:rPr>
                </a:br>
                <a:endParaRPr lang="en-US" sz="1800" dirty="0">
                  <a:solidFill>
                    <a:schemeClr val="bg1"/>
                  </a:solidFill>
                  <a:latin typeface="Cambria Math" pitchFamily="18" charset="0"/>
                  <a:ea typeface="Cambria Math" pitchFamily="18" charset="0"/>
                </a:endParaRPr>
              </a:p>
              <a:p>
                <a:pPr marL="0" indent="0" algn="ctr">
                  <a:buNone/>
                </a:pPr>
                <a:endParaRPr lang="en-US" sz="1800" dirty="0">
                  <a:solidFill>
                    <a:schemeClr val="bg1"/>
                  </a:solidFill>
                  <a:latin typeface="Cambria Math" pitchFamily="18" charset="0"/>
                  <a:ea typeface="Cambria Math" pitchFamily="18" charset="0"/>
                </a:endParaRPr>
              </a:p>
              <a:p>
                <a:pPr marL="0" indent="0" algn="ctr">
                  <a:buNone/>
                </a:pPr>
                <a:r>
                  <a:rPr lang="en-US" sz="1800" dirty="0">
                    <a:solidFill>
                      <a:schemeClr val="bg1"/>
                    </a:solidFill>
                    <a:latin typeface="Cambria Math" pitchFamily="18" charset="0"/>
                    <a:ea typeface="Cambria Math" pitchFamily="18" charset="0"/>
                  </a:rPr>
                  <a:t>where </a:t>
                </a:r>
                <a14:m>
                  <m:oMath xmlns:m="http://schemas.openxmlformats.org/officeDocument/2006/math">
                    <m:acc>
                      <m:accPr>
                        <m:chr m:val="̃"/>
                        <m:ctrlPr>
                          <a:rPr lang="en-US" sz="1800" b="0" i="1" smtClean="0">
                            <a:solidFill>
                              <a:schemeClr val="bg1"/>
                            </a:solidFill>
                            <a:latin typeface="Cambria Math" panose="02040503050406030204" pitchFamily="18" charset="0"/>
                            <a:ea typeface="Cambria Math" pitchFamily="18" charset="0"/>
                          </a:rPr>
                        </m:ctrlPr>
                      </m:accPr>
                      <m:e>
                        <m:sSub>
                          <m:sSubPr>
                            <m:ctrlPr>
                              <a:rPr lang="en-US" sz="1800" i="1">
                                <a:latin typeface="Cambria Math" panose="02040503050406030204" pitchFamily="18" charset="0"/>
                                <a:ea typeface="Cambria Math" pitchFamily="18" charset="0"/>
                              </a:rPr>
                            </m:ctrlPr>
                          </m:sSubPr>
                          <m:e>
                            <m:r>
                              <a:rPr lang="en-US" sz="1800" i="1">
                                <a:latin typeface="Cambria Math" panose="02040503050406030204" pitchFamily="18" charset="0"/>
                                <a:ea typeface="Cambria Math" pitchFamily="18" charset="0"/>
                              </a:rPr>
                              <m:t>𝛽</m:t>
                            </m:r>
                          </m:e>
                          <m:sub>
                            <m:r>
                              <a:rPr lang="en-US" sz="1800" i="1">
                                <a:latin typeface="Cambria Math" panose="02040503050406030204" pitchFamily="18" charset="0"/>
                                <a:ea typeface="Cambria Math" pitchFamily="18" charset="0"/>
                              </a:rPr>
                              <m:t>1</m:t>
                            </m:r>
                          </m:sub>
                        </m:sSub>
                      </m:e>
                    </m:acc>
                    <m:r>
                      <a:rPr lang="en-US" sz="1800" b="0" i="1" smtClean="0">
                        <a:latin typeface="Cambria Math" panose="02040503050406030204" pitchFamily="18" charset="0"/>
                        <a:ea typeface="Cambria Math" pitchFamily="18" charset="0"/>
                      </a:rPr>
                      <m:t>=</m:t>
                    </m:r>
                    <m:d>
                      <m:dPr>
                        <m:ctrlPr>
                          <a:rPr lang="en-US" sz="1800" i="1">
                            <a:latin typeface="Cambria Math" panose="02040503050406030204" pitchFamily="18" charset="0"/>
                            <a:ea typeface="Cambria Math" pitchFamily="18" charset="0"/>
                          </a:rPr>
                        </m:ctrlPr>
                      </m:dPr>
                      <m:e>
                        <m:sSub>
                          <m:sSubPr>
                            <m:ctrlPr>
                              <a:rPr lang="en-US" sz="1800" i="1">
                                <a:latin typeface="Cambria Math" panose="02040503050406030204" pitchFamily="18" charset="0"/>
                                <a:ea typeface="Cambria Math" pitchFamily="18" charset="0"/>
                              </a:rPr>
                            </m:ctrlPr>
                          </m:sSubPr>
                          <m:e>
                            <m:r>
                              <a:rPr lang="en-US" sz="1800" i="1">
                                <a:latin typeface="Cambria Math" panose="02040503050406030204" pitchFamily="18" charset="0"/>
                                <a:ea typeface="Cambria Math" pitchFamily="18" charset="0"/>
                              </a:rPr>
                              <m:t>𝛽</m:t>
                            </m:r>
                          </m:e>
                          <m:sub>
                            <m:r>
                              <a:rPr lang="en-US" sz="1800" i="1">
                                <a:latin typeface="Cambria Math" panose="02040503050406030204" pitchFamily="18" charset="0"/>
                                <a:ea typeface="Cambria Math" pitchFamily="18" charset="0"/>
                              </a:rPr>
                              <m:t>1</m:t>
                            </m:r>
                          </m:sub>
                        </m:sSub>
                        <m:r>
                          <a:rPr lang="en-US" sz="1800" i="1">
                            <a:latin typeface="Cambria Math" panose="02040503050406030204" pitchFamily="18" charset="0"/>
                            <a:ea typeface="Cambria Math" pitchFamily="18" charset="0"/>
                          </a:rPr>
                          <m:t>+</m:t>
                        </m:r>
                        <m:sSub>
                          <m:sSubPr>
                            <m:ctrlPr>
                              <a:rPr lang="en-US" sz="1800" i="1">
                                <a:latin typeface="Cambria Math" panose="02040503050406030204" pitchFamily="18" charset="0"/>
                                <a:ea typeface="Cambria Math" pitchFamily="18" charset="0"/>
                              </a:rPr>
                            </m:ctrlPr>
                          </m:sSubPr>
                          <m:e>
                            <m:r>
                              <a:rPr lang="en-US" sz="1800" i="1">
                                <a:latin typeface="Cambria Math" panose="02040503050406030204" pitchFamily="18" charset="0"/>
                                <a:ea typeface="Cambria Math" pitchFamily="18" charset="0"/>
                              </a:rPr>
                              <m:t>𝛽</m:t>
                            </m:r>
                          </m:e>
                          <m:sub>
                            <m:r>
                              <a:rPr lang="en-US" sz="1800" i="1">
                                <a:latin typeface="Cambria Math" panose="02040503050406030204" pitchFamily="18" charset="0"/>
                                <a:ea typeface="Cambria Math" pitchFamily="18" charset="0"/>
                              </a:rPr>
                              <m:t>3</m:t>
                            </m:r>
                          </m:sub>
                        </m:sSub>
                        <m:sSub>
                          <m:sSubPr>
                            <m:ctrlPr>
                              <a:rPr lang="en-US" sz="1800" i="1">
                                <a:latin typeface="Cambria Math" panose="02040503050406030204" pitchFamily="18" charset="0"/>
                                <a:ea typeface="Cambria Math" pitchFamily="18" charset="0"/>
                              </a:rPr>
                            </m:ctrlPr>
                          </m:sSubPr>
                          <m:e>
                            <m:r>
                              <a:rPr lang="en-US" sz="1800" i="1">
                                <a:latin typeface="Cambria Math" panose="02040503050406030204" pitchFamily="18" charset="0"/>
                                <a:ea typeface="Cambria Math" pitchFamily="18" charset="0"/>
                              </a:rPr>
                              <m:t>𝑋</m:t>
                            </m:r>
                          </m:e>
                          <m:sub>
                            <m:r>
                              <a:rPr lang="en-US" sz="1800" i="1">
                                <a:latin typeface="Cambria Math" panose="02040503050406030204" pitchFamily="18" charset="0"/>
                                <a:ea typeface="Cambria Math" pitchFamily="18" charset="0"/>
                              </a:rPr>
                              <m:t>2</m:t>
                            </m:r>
                          </m:sub>
                        </m:sSub>
                      </m:e>
                    </m:d>
                  </m:oMath>
                </a14:m>
                <a:endParaRPr lang="en-US" sz="1800" dirty="0">
                  <a:solidFill>
                    <a:schemeClr val="bg1"/>
                  </a:solidFill>
                  <a:latin typeface="Cambria Math" pitchFamily="18" charset="0"/>
                  <a:ea typeface="Cambria Math" pitchFamily="18" charset="0"/>
                </a:endParaRPr>
              </a:p>
            </p:txBody>
          </p:sp>
        </mc:Choice>
        <mc:Fallback>
          <p:sp>
            <p:nvSpPr>
              <p:cNvPr id="3" name="Content Placeholder 2">
                <a:extLst>
                  <a:ext uri="{FF2B5EF4-FFF2-40B4-BE49-F238E27FC236}">
                    <a16:creationId xmlns:a16="http://schemas.microsoft.com/office/drawing/2014/main" id="{EB5FD9BC-CDA1-7748-1065-F4B96095412E}"/>
                  </a:ext>
                </a:extLst>
              </p:cNvPr>
              <p:cNvSpPr>
                <a:spLocks noGrp="1" noRot="1" noChangeAspect="1" noMove="1" noResize="1" noEditPoints="1" noAdjustHandles="1" noChangeArrowheads="1" noChangeShapeType="1" noTextEdit="1"/>
              </p:cNvSpPr>
              <p:nvPr>
                <p:ph idx="1"/>
              </p:nvPr>
            </p:nvSpPr>
            <p:spPr>
              <a:blipFill>
                <a:blip r:embed="rId2"/>
                <a:stretch>
                  <a:fillRect l="-773" t="-3178" b="-1308"/>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D37BCDAD-405F-8A65-6D2F-7075C23C19F9}"/>
              </a:ext>
            </a:extLst>
          </p:cNvPr>
          <p:cNvSpPr>
            <a:spLocks noGrp="1"/>
          </p:cNvSpPr>
          <p:nvPr>
            <p:ph type="body" sz="quarter" idx="10"/>
          </p:nvPr>
        </p:nvSpPr>
        <p:spPr/>
        <p:txBody>
          <a:bodyPr/>
          <a:lstStyle/>
          <a:p>
            <a:r>
              <a:rPr lang="en-US" dirty="0"/>
              <a:t>Interaction Terms</a:t>
            </a:r>
          </a:p>
        </p:txBody>
      </p:sp>
      <p:cxnSp>
        <p:nvCxnSpPr>
          <p:cNvPr id="6" name="Straight Arrow Connector 5">
            <a:extLst>
              <a:ext uri="{FF2B5EF4-FFF2-40B4-BE49-F238E27FC236}">
                <a16:creationId xmlns:a16="http://schemas.microsoft.com/office/drawing/2014/main" id="{EDA2238E-03E5-45C4-BB8C-780CB6697787}"/>
              </a:ext>
            </a:extLst>
          </p:cNvPr>
          <p:cNvCxnSpPr>
            <a:cxnSpLocks/>
            <a:endCxn id="11" idx="1"/>
          </p:cNvCxnSpPr>
          <p:nvPr/>
        </p:nvCxnSpPr>
        <p:spPr>
          <a:xfrm>
            <a:off x="5861370" y="4374647"/>
            <a:ext cx="95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CC45FDE-4E55-410E-CB92-6828CF539A06}"/>
                  </a:ext>
                </a:extLst>
              </p:cNvPr>
              <p:cNvSpPr txBox="1"/>
              <p:nvPr/>
            </p:nvSpPr>
            <p:spPr>
              <a:xfrm>
                <a:off x="6815240" y="4113037"/>
                <a:ext cx="2197191" cy="523220"/>
              </a:xfrm>
              <a:prstGeom prst="rect">
                <a:avLst/>
              </a:prstGeom>
              <a:noFill/>
            </p:spPr>
            <p:txBody>
              <a:bodyPr wrap="square" rtlCol="0">
                <a:spAutoFit/>
              </a:bodyPr>
              <a:lstStyle/>
              <a:p>
                <a:pPr algn="l"/>
                <a:r>
                  <a:rPr lang="en-US" sz="1400" dirty="0">
                    <a:solidFill>
                      <a:schemeClr val="bg1"/>
                    </a:solidFill>
                    <a:latin typeface="+mj-lt"/>
                  </a:rPr>
                  <a:t>Coefficient of </a:t>
                </a:r>
                <a14:m>
                  <m:oMath xmlns:m="http://schemas.openxmlformats.org/officeDocument/2006/math">
                    <m:sSub>
                      <m:sSubPr>
                        <m:ctrlPr>
                          <a:rPr lang="en-US" sz="140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𝑋</m:t>
                        </m:r>
                      </m:e>
                      <m:sub>
                        <m:r>
                          <a:rPr lang="en-US" sz="1400" b="0" i="1" smtClean="0">
                            <a:solidFill>
                              <a:schemeClr val="bg1"/>
                            </a:solidFill>
                            <a:latin typeface="Cambria Math" panose="02040503050406030204" pitchFamily="18" charset="0"/>
                          </a:rPr>
                          <m:t>1</m:t>
                        </m:r>
                      </m:sub>
                    </m:sSub>
                  </m:oMath>
                </a14:m>
                <a:r>
                  <a:rPr lang="en-US" sz="1400" dirty="0">
                    <a:solidFill>
                      <a:schemeClr val="bg1"/>
                    </a:solidFill>
                    <a:latin typeface="+mj-lt"/>
                  </a:rPr>
                  <a:t> depends on level of </a:t>
                </a:r>
                <a14:m>
                  <m:oMath xmlns:m="http://schemas.openxmlformats.org/officeDocument/2006/math">
                    <m:sSub>
                      <m:sSubPr>
                        <m:ctrlPr>
                          <a:rPr lang="en-US" sz="140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𝑋</m:t>
                        </m:r>
                      </m:e>
                      <m:sub>
                        <m:r>
                          <a:rPr lang="en-US" sz="1400" b="0" i="1" smtClean="0">
                            <a:solidFill>
                              <a:schemeClr val="bg1"/>
                            </a:solidFill>
                            <a:latin typeface="Cambria Math" panose="02040503050406030204" pitchFamily="18" charset="0"/>
                          </a:rPr>
                          <m:t>2</m:t>
                        </m:r>
                      </m:sub>
                    </m:sSub>
                  </m:oMath>
                </a14:m>
                <a:r>
                  <a:rPr lang="en-US" sz="1400" dirty="0">
                    <a:solidFill>
                      <a:schemeClr val="bg1"/>
                    </a:solidFill>
                    <a:latin typeface="+mj-lt"/>
                  </a:rPr>
                  <a:t> </a:t>
                </a:r>
              </a:p>
            </p:txBody>
          </p:sp>
        </mc:Choice>
        <mc:Fallback xmlns="">
          <p:sp>
            <p:nvSpPr>
              <p:cNvPr id="11" name="TextBox 10">
                <a:extLst>
                  <a:ext uri="{FF2B5EF4-FFF2-40B4-BE49-F238E27FC236}">
                    <a16:creationId xmlns:a16="http://schemas.microsoft.com/office/drawing/2014/main" id="{8CC45FDE-4E55-410E-CB92-6828CF539A06}"/>
                  </a:ext>
                </a:extLst>
              </p:cNvPr>
              <p:cNvSpPr txBox="1">
                <a:spLocks noRot="1" noChangeAspect="1" noMove="1" noResize="1" noEditPoints="1" noAdjustHandles="1" noChangeArrowheads="1" noChangeShapeType="1" noTextEdit="1"/>
              </p:cNvSpPr>
              <p:nvPr/>
            </p:nvSpPr>
            <p:spPr>
              <a:xfrm>
                <a:off x="6815240" y="4113037"/>
                <a:ext cx="2197191" cy="523220"/>
              </a:xfrm>
              <a:prstGeom prst="rect">
                <a:avLst/>
              </a:prstGeom>
              <a:blipFill>
                <a:blip r:embed="rId3"/>
                <a:stretch>
                  <a:fillRect l="-833" t="-2326" b="-10465"/>
                </a:stretch>
              </a:blipFill>
            </p:spPr>
            <p:txBody>
              <a:bodyPr/>
              <a:lstStyle/>
              <a:p>
                <a:r>
                  <a:rPr lang="en-US">
                    <a:noFill/>
                  </a:rPr>
                  <a:t> </a:t>
                </a:r>
              </a:p>
            </p:txBody>
          </p:sp>
        </mc:Fallback>
      </mc:AlternateContent>
    </p:spTree>
    <p:extLst>
      <p:ext uri="{BB962C8B-B14F-4D97-AF65-F5344CB8AC3E}">
        <p14:creationId xmlns:p14="http://schemas.microsoft.com/office/powerpoint/2010/main" val="364723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C0153-9F73-5285-3F06-3DDD5ABF037F}"/>
              </a:ext>
            </a:extLst>
          </p:cNvPr>
          <p:cNvSpPr>
            <a:spLocks noGrp="1"/>
          </p:cNvSpPr>
          <p:nvPr>
            <p:ph type="title"/>
          </p:nvPr>
        </p:nvSpPr>
        <p:spPr/>
        <p:txBody>
          <a:bodyPr>
            <a:normAutofit fontScale="90000"/>
          </a:bodyPr>
          <a:lstStyle/>
          <a:p>
            <a:r>
              <a:rPr lang="en-US" dirty="0"/>
              <a:t>Adding Interaction Effects</a:t>
            </a:r>
          </a:p>
        </p:txBody>
      </p:sp>
      <p:sp>
        <p:nvSpPr>
          <p:cNvPr id="3" name="Content Placeholder 2">
            <a:extLst>
              <a:ext uri="{FF2B5EF4-FFF2-40B4-BE49-F238E27FC236}">
                <a16:creationId xmlns:a16="http://schemas.microsoft.com/office/drawing/2014/main" id="{4A0987F6-9961-A926-4D1E-6758F365A0D7}"/>
              </a:ext>
            </a:extLst>
          </p:cNvPr>
          <p:cNvSpPr>
            <a:spLocks noGrp="1"/>
          </p:cNvSpPr>
          <p:nvPr>
            <p:ph idx="1"/>
          </p:nvPr>
        </p:nvSpPr>
        <p:spPr>
          <a:xfrm>
            <a:off x="628650" y="1369218"/>
            <a:ext cx="7886700" cy="742453"/>
          </a:xfrm>
        </p:spPr>
        <p:txBody>
          <a:bodyPr>
            <a:normAutofit/>
          </a:bodyPr>
          <a:lstStyle/>
          <a:p>
            <a:pPr marL="0" indent="0">
              <a:buNone/>
            </a:pPr>
            <a:r>
              <a:rPr lang="en-US" dirty="0"/>
              <a:t>Testing hypothesis that there is a synergy effect between radio and TV advertising:</a:t>
            </a:r>
          </a:p>
        </p:txBody>
      </p:sp>
      <p:sp>
        <p:nvSpPr>
          <p:cNvPr id="4" name="Text Placeholder 3">
            <a:extLst>
              <a:ext uri="{FF2B5EF4-FFF2-40B4-BE49-F238E27FC236}">
                <a16:creationId xmlns:a16="http://schemas.microsoft.com/office/drawing/2014/main" id="{5ED075A7-238D-4C22-5F44-F12749EB9D25}"/>
              </a:ext>
            </a:extLst>
          </p:cNvPr>
          <p:cNvSpPr>
            <a:spLocks noGrp="1"/>
          </p:cNvSpPr>
          <p:nvPr>
            <p:ph type="body" sz="quarter" idx="10"/>
          </p:nvPr>
        </p:nvSpPr>
        <p:spPr/>
        <p:txBody>
          <a:bodyPr/>
          <a:lstStyle/>
          <a:p>
            <a:r>
              <a:rPr lang="en-US" dirty="0"/>
              <a:t>Advertising Example</a:t>
            </a:r>
          </a:p>
        </p:txBody>
      </p:sp>
      <p:pic>
        <p:nvPicPr>
          <p:cNvPr id="6" name="Picture 5">
            <a:extLst>
              <a:ext uri="{FF2B5EF4-FFF2-40B4-BE49-F238E27FC236}">
                <a16:creationId xmlns:a16="http://schemas.microsoft.com/office/drawing/2014/main" id="{F1D2910C-7217-5E61-D286-C1E43E7C9672}"/>
              </a:ext>
            </a:extLst>
          </p:cNvPr>
          <p:cNvPicPr>
            <a:picLocks noChangeAspect="1"/>
          </p:cNvPicPr>
          <p:nvPr/>
        </p:nvPicPr>
        <p:blipFill>
          <a:blip r:embed="rId2"/>
          <a:stretch>
            <a:fillRect/>
          </a:stretch>
        </p:blipFill>
        <p:spPr>
          <a:xfrm>
            <a:off x="2491438" y="1935933"/>
            <a:ext cx="3810685" cy="2933723"/>
          </a:xfrm>
          <a:prstGeom prst="rect">
            <a:avLst/>
          </a:prstGeom>
        </p:spPr>
      </p:pic>
    </p:spTree>
    <p:extLst>
      <p:ext uri="{BB962C8B-B14F-4D97-AF65-F5344CB8AC3E}">
        <p14:creationId xmlns:p14="http://schemas.microsoft.com/office/powerpoint/2010/main" val="203992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C0153-9F73-5285-3F06-3DDD5ABF037F}"/>
              </a:ext>
            </a:extLst>
          </p:cNvPr>
          <p:cNvSpPr>
            <a:spLocks noGrp="1"/>
          </p:cNvSpPr>
          <p:nvPr>
            <p:ph type="title"/>
          </p:nvPr>
        </p:nvSpPr>
        <p:spPr/>
        <p:txBody>
          <a:bodyPr>
            <a:normAutofit fontScale="90000"/>
          </a:bodyPr>
          <a:lstStyle/>
          <a:p>
            <a:r>
              <a:rPr lang="en-US" dirty="0"/>
              <a:t>Adding Interaction Effects</a:t>
            </a:r>
          </a:p>
        </p:txBody>
      </p:sp>
      <p:sp>
        <p:nvSpPr>
          <p:cNvPr id="4" name="Text Placeholder 3">
            <a:extLst>
              <a:ext uri="{FF2B5EF4-FFF2-40B4-BE49-F238E27FC236}">
                <a16:creationId xmlns:a16="http://schemas.microsoft.com/office/drawing/2014/main" id="{5ED075A7-238D-4C22-5F44-F12749EB9D25}"/>
              </a:ext>
            </a:extLst>
          </p:cNvPr>
          <p:cNvSpPr>
            <a:spLocks noGrp="1"/>
          </p:cNvSpPr>
          <p:nvPr>
            <p:ph type="body" sz="quarter" idx="10"/>
          </p:nvPr>
        </p:nvSpPr>
        <p:spPr/>
        <p:txBody>
          <a:bodyPr/>
          <a:lstStyle/>
          <a:p>
            <a:r>
              <a:rPr lang="en-US" dirty="0"/>
              <a:t>Advertising Example</a:t>
            </a:r>
          </a:p>
        </p:txBody>
      </p:sp>
      <p:pic>
        <p:nvPicPr>
          <p:cNvPr id="9" name="Picture 8">
            <a:extLst>
              <a:ext uri="{FF2B5EF4-FFF2-40B4-BE49-F238E27FC236}">
                <a16:creationId xmlns:a16="http://schemas.microsoft.com/office/drawing/2014/main" id="{BBAAF7AD-A281-FD93-99A5-C2D279FCF77E}"/>
              </a:ext>
            </a:extLst>
          </p:cNvPr>
          <p:cNvPicPr>
            <a:picLocks noChangeAspect="1"/>
          </p:cNvPicPr>
          <p:nvPr/>
        </p:nvPicPr>
        <p:blipFill>
          <a:blip r:embed="rId2"/>
          <a:stretch>
            <a:fillRect/>
          </a:stretch>
        </p:blipFill>
        <p:spPr>
          <a:xfrm>
            <a:off x="2004645" y="1316992"/>
            <a:ext cx="5134709" cy="3552664"/>
          </a:xfrm>
          <a:prstGeom prst="rect">
            <a:avLst/>
          </a:prstGeom>
        </p:spPr>
      </p:pic>
      <p:sp>
        <p:nvSpPr>
          <p:cNvPr id="10" name="Oval 9">
            <a:extLst>
              <a:ext uri="{FF2B5EF4-FFF2-40B4-BE49-F238E27FC236}">
                <a16:creationId xmlns:a16="http://schemas.microsoft.com/office/drawing/2014/main" id="{87F25ED4-2423-78D9-C98B-0054AF1F4B79}"/>
              </a:ext>
            </a:extLst>
          </p:cNvPr>
          <p:cNvSpPr/>
          <p:nvPr/>
        </p:nvSpPr>
        <p:spPr>
          <a:xfrm>
            <a:off x="3335259" y="4052305"/>
            <a:ext cx="289450" cy="1381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8CD0EE7B-D2B9-4833-8532-6184E1C31583}"/>
              </a:ext>
            </a:extLst>
          </p:cNvPr>
          <p:cNvCxnSpPr/>
          <p:nvPr/>
        </p:nvCxnSpPr>
        <p:spPr>
          <a:xfrm flipH="1">
            <a:off x="3624709" y="3243160"/>
            <a:ext cx="3637864" cy="809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5910F7-297A-D5CF-F3BB-C09694C493B4}"/>
              </a:ext>
            </a:extLst>
          </p:cNvPr>
          <p:cNvSpPr txBox="1"/>
          <p:nvPr/>
        </p:nvSpPr>
        <p:spPr>
          <a:xfrm>
            <a:off x="7315200" y="2889217"/>
            <a:ext cx="1138066" cy="707886"/>
          </a:xfrm>
          <a:prstGeom prst="rect">
            <a:avLst/>
          </a:prstGeom>
          <a:noFill/>
        </p:spPr>
        <p:txBody>
          <a:bodyPr wrap="square" rtlCol="0">
            <a:spAutoFit/>
          </a:bodyPr>
          <a:lstStyle/>
          <a:p>
            <a:pPr algn="l"/>
            <a:r>
              <a:rPr lang="en-US" sz="1000" dirty="0">
                <a:solidFill>
                  <a:schemeClr val="bg1"/>
                </a:solidFill>
                <a:latin typeface="+mj-lt"/>
              </a:rPr>
              <a:t>Small p-value on interaction term indicates that it is significant</a:t>
            </a:r>
          </a:p>
        </p:txBody>
      </p:sp>
      <p:sp>
        <p:nvSpPr>
          <p:cNvPr id="14" name="Oval 13">
            <a:extLst>
              <a:ext uri="{FF2B5EF4-FFF2-40B4-BE49-F238E27FC236}">
                <a16:creationId xmlns:a16="http://schemas.microsoft.com/office/drawing/2014/main" id="{A7CB619C-FA97-6B03-B590-EA81AADD774E}"/>
              </a:ext>
            </a:extLst>
          </p:cNvPr>
          <p:cNvSpPr/>
          <p:nvPr/>
        </p:nvSpPr>
        <p:spPr>
          <a:xfrm>
            <a:off x="4055185" y="2049617"/>
            <a:ext cx="289450" cy="1381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E546C7F-CF17-1E51-F38A-D36B8BFC2AE3}"/>
              </a:ext>
            </a:extLst>
          </p:cNvPr>
          <p:cNvCxnSpPr>
            <a:cxnSpLocks/>
          </p:cNvCxnSpPr>
          <p:nvPr/>
        </p:nvCxnSpPr>
        <p:spPr>
          <a:xfrm flipH="1">
            <a:off x="4344635" y="1803778"/>
            <a:ext cx="2980022" cy="314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4E3111-2419-D111-8697-3F0D51554561}"/>
                  </a:ext>
                </a:extLst>
              </p:cNvPr>
              <p:cNvSpPr txBox="1"/>
              <p:nvPr/>
            </p:nvSpPr>
            <p:spPr>
              <a:xfrm>
                <a:off x="7377283" y="1449835"/>
                <a:ext cx="1562785" cy="707886"/>
              </a:xfrm>
              <a:prstGeom prst="rect">
                <a:avLst/>
              </a:prstGeom>
              <a:noFill/>
            </p:spPr>
            <p:txBody>
              <a:bodyPr wrap="square" rtlCol="0">
                <a:spAutoFit/>
              </a:bodyPr>
              <a:lstStyle/>
              <a:p>
                <a:pPr algn="l"/>
                <a:r>
                  <a:rPr lang="en-US" sz="1000" dirty="0">
                    <a:solidFill>
                      <a:schemeClr val="bg1"/>
                    </a:solidFill>
                    <a:latin typeface="+mj-lt"/>
                  </a:rPr>
                  <a:t>Model </a:t>
                </a:r>
                <a14:m>
                  <m:oMath xmlns:m="http://schemas.openxmlformats.org/officeDocument/2006/math">
                    <m:sSup>
                      <m:sSupPr>
                        <m:ctrlPr>
                          <a:rPr lang="en-US" sz="1000" i="1" smtClean="0">
                            <a:solidFill>
                              <a:schemeClr val="bg1"/>
                            </a:solidFill>
                            <a:latin typeface="Cambria Math" panose="02040503050406030204" pitchFamily="18" charset="0"/>
                          </a:rPr>
                        </m:ctrlPr>
                      </m:sSupPr>
                      <m:e>
                        <m:r>
                          <a:rPr lang="en-US" sz="1000" b="0" i="1" smtClean="0">
                            <a:solidFill>
                              <a:schemeClr val="bg1"/>
                            </a:solidFill>
                            <a:latin typeface="Cambria Math" panose="02040503050406030204" pitchFamily="18" charset="0"/>
                          </a:rPr>
                          <m:t>𝑅</m:t>
                        </m:r>
                      </m:e>
                      <m:sup>
                        <m:r>
                          <a:rPr lang="en-US" sz="1000" b="0" i="1" smtClean="0">
                            <a:solidFill>
                              <a:schemeClr val="bg1"/>
                            </a:solidFill>
                            <a:latin typeface="Cambria Math" panose="02040503050406030204" pitchFamily="18" charset="0"/>
                          </a:rPr>
                          <m:t>2</m:t>
                        </m:r>
                      </m:sup>
                    </m:sSup>
                  </m:oMath>
                </a14:m>
                <a:r>
                  <a:rPr lang="en-US" sz="1000" dirty="0">
                    <a:solidFill>
                      <a:schemeClr val="bg1"/>
                    </a:solidFill>
                    <a:latin typeface="+mj-lt"/>
                  </a:rPr>
                  <a:t> is significantly larger than a model that only includes radio and tv (</a:t>
                </a:r>
                <a14:m>
                  <m:oMath xmlns:m="http://schemas.openxmlformats.org/officeDocument/2006/math">
                    <m:sSup>
                      <m:sSupPr>
                        <m:ctrlPr>
                          <a:rPr lang="en-US" sz="1000" i="1" smtClean="0">
                            <a:solidFill>
                              <a:schemeClr val="bg1"/>
                            </a:solidFill>
                            <a:latin typeface="Cambria Math" panose="02040503050406030204" pitchFamily="18" charset="0"/>
                          </a:rPr>
                        </m:ctrlPr>
                      </m:sSupPr>
                      <m:e>
                        <m:r>
                          <a:rPr lang="en-US" sz="1000" b="0" i="1" smtClean="0">
                            <a:solidFill>
                              <a:schemeClr val="bg1"/>
                            </a:solidFill>
                            <a:latin typeface="Cambria Math" panose="02040503050406030204" pitchFamily="18" charset="0"/>
                          </a:rPr>
                          <m:t>𝑅</m:t>
                        </m:r>
                      </m:e>
                      <m:sup>
                        <m:r>
                          <a:rPr lang="en-US" sz="1000" b="0" i="1" smtClean="0">
                            <a:solidFill>
                              <a:schemeClr val="bg1"/>
                            </a:solidFill>
                            <a:latin typeface="Cambria Math" panose="02040503050406030204" pitchFamily="18" charset="0"/>
                          </a:rPr>
                          <m:t>2</m:t>
                        </m:r>
                      </m:sup>
                    </m:sSup>
                    <m:r>
                      <a:rPr lang="en-US" sz="1000" b="0" i="1" smtClean="0">
                        <a:solidFill>
                          <a:schemeClr val="bg1"/>
                        </a:solidFill>
                        <a:latin typeface="Cambria Math" panose="02040503050406030204" pitchFamily="18" charset="0"/>
                      </a:rPr>
                      <m:t>=0.</m:t>
                    </m:r>
                  </m:oMath>
                </a14:m>
                <a:r>
                  <a:rPr lang="en-US" sz="1000" dirty="0">
                    <a:solidFill>
                      <a:schemeClr val="bg1"/>
                    </a:solidFill>
                    <a:latin typeface="+mj-lt"/>
                  </a:rPr>
                  <a:t>897) </a:t>
                </a:r>
              </a:p>
            </p:txBody>
          </p:sp>
        </mc:Choice>
        <mc:Fallback xmlns="">
          <p:sp>
            <p:nvSpPr>
              <p:cNvPr id="16" name="TextBox 15">
                <a:extLst>
                  <a:ext uri="{FF2B5EF4-FFF2-40B4-BE49-F238E27FC236}">
                    <a16:creationId xmlns:a16="http://schemas.microsoft.com/office/drawing/2014/main" id="{0E4E3111-2419-D111-8697-3F0D51554561}"/>
                  </a:ext>
                </a:extLst>
              </p:cNvPr>
              <p:cNvSpPr txBox="1">
                <a:spLocks noRot="1" noChangeAspect="1" noMove="1" noResize="1" noEditPoints="1" noAdjustHandles="1" noChangeArrowheads="1" noChangeShapeType="1" noTextEdit="1"/>
              </p:cNvSpPr>
              <p:nvPr/>
            </p:nvSpPr>
            <p:spPr>
              <a:xfrm>
                <a:off x="7377283" y="1449835"/>
                <a:ext cx="1562785" cy="707886"/>
              </a:xfrm>
              <a:prstGeom prst="rect">
                <a:avLst/>
              </a:prstGeom>
              <a:blipFill>
                <a:blip r:embed="rId3"/>
                <a:stretch>
                  <a:fillRect b="-4310"/>
                </a:stretch>
              </a:blipFill>
            </p:spPr>
            <p:txBody>
              <a:bodyPr/>
              <a:lstStyle/>
              <a:p>
                <a:r>
                  <a:rPr lang="en-US">
                    <a:noFill/>
                  </a:rPr>
                  <a:t> </a:t>
                </a:r>
              </a:p>
            </p:txBody>
          </p:sp>
        </mc:Fallback>
      </mc:AlternateContent>
    </p:spTree>
    <p:extLst>
      <p:ext uri="{BB962C8B-B14F-4D97-AF65-F5344CB8AC3E}">
        <p14:creationId xmlns:p14="http://schemas.microsoft.com/office/powerpoint/2010/main" val="263351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4" grpId="0" animBg="1"/>
      <p:bldP spid="16"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3980F6-5104-0FE6-B350-1B9CC5D830C7}"/>
              </a:ext>
            </a:extLst>
          </p:cNvPr>
          <p:cNvSpPr>
            <a:spLocks noGrp="1"/>
          </p:cNvSpPr>
          <p:nvPr>
            <p:ph type="title"/>
          </p:nvPr>
        </p:nvSpPr>
        <p:spPr/>
        <p:txBody>
          <a:bodyPr>
            <a:normAutofit fontScale="90000"/>
          </a:bodyPr>
          <a:lstStyle/>
          <a:p>
            <a:r>
              <a:rPr lang="en-US" dirty="0"/>
              <a:t>Modeling Interactions</a:t>
            </a:r>
          </a:p>
        </p:txBody>
      </p:sp>
      <p:sp>
        <p:nvSpPr>
          <p:cNvPr id="5" name="Content Placeholder 4">
            <a:extLst>
              <a:ext uri="{FF2B5EF4-FFF2-40B4-BE49-F238E27FC236}">
                <a16:creationId xmlns:a16="http://schemas.microsoft.com/office/drawing/2014/main" id="{BEB71306-25D8-2640-F444-E1B5FDB0856E}"/>
              </a:ext>
            </a:extLst>
          </p:cNvPr>
          <p:cNvSpPr>
            <a:spLocks noGrp="1"/>
          </p:cNvSpPr>
          <p:nvPr>
            <p:ph idx="1"/>
          </p:nvPr>
        </p:nvSpPr>
        <p:spPr/>
        <p:txBody>
          <a:bodyPr/>
          <a:lstStyle/>
          <a:p>
            <a:r>
              <a:rPr lang="en-US" dirty="0"/>
              <a:t>With measure/measure predictor pairs, generally an interaction effect should be hypothesized based on knowledge of the data and the underlying system it represents</a:t>
            </a:r>
          </a:p>
          <a:p>
            <a:pPr lvl="1"/>
            <a:r>
              <a:rPr lang="en-US" dirty="0"/>
              <a:t>Create a model and observe the significance (p-value) of the coefficient of interaction term</a:t>
            </a:r>
          </a:p>
          <a:p>
            <a:r>
              <a:rPr lang="en-US" dirty="0"/>
              <a:t>With category/measure predictor pairs, interaction effects can be observed by looking at scatter plots</a:t>
            </a:r>
          </a:p>
          <a:p>
            <a:pPr lvl="1"/>
            <a:r>
              <a:rPr lang="en-US" dirty="0"/>
              <a:t>Different slopes for the different categories indicates a possible interaction</a:t>
            </a:r>
          </a:p>
          <a:p>
            <a:pPr lvl="1"/>
            <a:endParaRPr lang="en-US" dirty="0"/>
          </a:p>
        </p:txBody>
      </p:sp>
      <p:sp>
        <p:nvSpPr>
          <p:cNvPr id="6" name="Text Placeholder 5">
            <a:extLst>
              <a:ext uri="{FF2B5EF4-FFF2-40B4-BE49-F238E27FC236}">
                <a16:creationId xmlns:a16="http://schemas.microsoft.com/office/drawing/2014/main" id="{0ACD97A4-C8EB-F63B-6A46-32F5FAA95C48}"/>
              </a:ext>
            </a:extLst>
          </p:cNvPr>
          <p:cNvSpPr>
            <a:spLocks noGrp="1"/>
          </p:cNvSpPr>
          <p:nvPr>
            <p:ph type="body" sz="quarter" idx="10"/>
          </p:nvPr>
        </p:nvSpPr>
        <p:spPr/>
        <p:txBody>
          <a:bodyPr/>
          <a:lstStyle/>
          <a:p>
            <a:r>
              <a:rPr lang="en-US" dirty="0"/>
              <a:t>Notes</a:t>
            </a:r>
          </a:p>
        </p:txBody>
      </p:sp>
    </p:spTree>
    <p:extLst>
      <p:ext uri="{BB962C8B-B14F-4D97-AF65-F5344CB8AC3E}">
        <p14:creationId xmlns:p14="http://schemas.microsoft.com/office/powerpoint/2010/main" val="410363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9C31C-F42B-F168-4655-C98629E56B97}"/>
              </a:ext>
            </a:extLst>
          </p:cNvPr>
          <p:cNvSpPr>
            <a:spLocks noGrp="1"/>
          </p:cNvSpPr>
          <p:nvPr>
            <p:ph type="title"/>
          </p:nvPr>
        </p:nvSpPr>
        <p:spPr/>
        <p:txBody>
          <a:bodyPr>
            <a:normAutofit fontScale="90000"/>
          </a:bodyPr>
          <a:lstStyle/>
          <a:p>
            <a:r>
              <a:rPr lang="en-US" dirty="0"/>
              <a:t>Adding Interaction Effects</a:t>
            </a:r>
          </a:p>
        </p:txBody>
      </p:sp>
      <p:sp>
        <p:nvSpPr>
          <p:cNvPr id="3" name="Content Placeholder 2">
            <a:extLst>
              <a:ext uri="{FF2B5EF4-FFF2-40B4-BE49-F238E27FC236}">
                <a16:creationId xmlns:a16="http://schemas.microsoft.com/office/drawing/2014/main" id="{CF470A07-1852-CA92-FBA8-7ECF1E7EAC9C}"/>
              </a:ext>
            </a:extLst>
          </p:cNvPr>
          <p:cNvSpPr>
            <a:spLocks noGrp="1"/>
          </p:cNvSpPr>
          <p:nvPr>
            <p:ph idx="1"/>
          </p:nvPr>
        </p:nvSpPr>
        <p:spPr>
          <a:xfrm>
            <a:off x="628650" y="1369219"/>
            <a:ext cx="7886700" cy="860864"/>
          </a:xfrm>
        </p:spPr>
        <p:txBody>
          <a:bodyPr/>
          <a:lstStyle/>
          <a:p>
            <a:r>
              <a:rPr lang="en-US" dirty="0"/>
              <a:t>Interactions can also occur involving a measure and a category</a:t>
            </a:r>
          </a:p>
          <a:p>
            <a:r>
              <a:rPr lang="en-US" dirty="0"/>
              <a:t>Consider this dataset regarding credit card balances:</a:t>
            </a:r>
          </a:p>
        </p:txBody>
      </p:sp>
      <p:sp>
        <p:nvSpPr>
          <p:cNvPr id="4" name="Text Placeholder 3">
            <a:extLst>
              <a:ext uri="{FF2B5EF4-FFF2-40B4-BE49-F238E27FC236}">
                <a16:creationId xmlns:a16="http://schemas.microsoft.com/office/drawing/2014/main" id="{3154CEFE-73A1-761D-F896-0D709F928969}"/>
              </a:ext>
            </a:extLst>
          </p:cNvPr>
          <p:cNvSpPr>
            <a:spLocks noGrp="1"/>
          </p:cNvSpPr>
          <p:nvPr>
            <p:ph type="body" sz="quarter" idx="10"/>
          </p:nvPr>
        </p:nvSpPr>
        <p:spPr/>
        <p:txBody>
          <a:bodyPr/>
          <a:lstStyle/>
          <a:p>
            <a:r>
              <a:rPr lang="en-US" dirty="0"/>
              <a:t>Interactions with Categorical Predictors</a:t>
            </a:r>
          </a:p>
        </p:txBody>
      </p:sp>
      <p:pic>
        <p:nvPicPr>
          <p:cNvPr id="9" name="Picture 8">
            <a:extLst>
              <a:ext uri="{FF2B5EF4-FFF2-40B4-BE49-F238E27FC236}">
                <a16:creationId xmlns:a16="http://schemas.microsoft.com/office/drawing/2014/main" id="{33C29C15-0AE0-3940-9E03-A6684D8653DE}"/>
              </a:ext>
            </a:extLst>
          </p:cNvPr>
          <p:cNvPicPr>
            <a:picLocks noChangeAspect="1"/>
          </p:cNvPicPr>
          <p:nvPr/>
        </p:nvPicPr>
        <p:blipFill>
          <a:blip r:embed="rId2"/>
          <a:stretch>
            <a:fillRect/>
          </a:stretch>
        </p:blipFill>
        <p:spPr>
          <a:xfrm>
            <a:off x="2435916" y="2230083"/>
            <a:ext cx="4272168" cy="2783114"/>
          </a:xfrm>
          <a:prstGeom prst="rect">
            <a:avLst/>
          </a:prstGeom>
        </p:spPr>
      </p:pic>
    </p:spTree>
    <p:extLst>
      <p:ext uri="{BB962C8B-B14F-4D97-AF65-F5344CB8AC3E}">
        <p14:creationId xmlns:p14="http://schemas.microsoft.com/office/powerpoint/2010/main" val="219409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9C31C-F42B-F168-4655-C98629E56B97}"/>
              </a:ext>
            </a:extLst>
          </p:cNvPr>
          <p:cNvSpPr>
            <a:spLocks noGrp="1"/>
          </p:cNvSpPr>
          <p:nvPr>
            <p:ph type="title"/>
          </p:nvPr>
        </p:nvSpPr>
        <p:spPr/>
        <p:txBody>
          <a:bodyPr>
            <a:normAutofit fontScale="90000"/>
          </a:bodyPr>
          <a:lstStyle/>
          <a:p>
            <a:r>
              <a:rPr lang="en-US" dirty="0"/>
              <a:t>Adding Interaction Effects</a:t>
            </a:r>
          </a:p>
        </p:txBody>
      </p:sp>
      <p:sp>
        <p:nvSpPr>
          <p:cNvPr id="4" name="Text Placeholder 3">
            <a:extLst>
              <a:ext uri="{FF2B5EF4-FFF2-40B4-BE49-F238E27FC236}">
                <a16:creationId xmlns:a16="http://schemas.microsoft.com/office/drawing/2014/main" id="{3154CEFE-73A1-761D-F896-0D709F928969}"/>
              </a:ext>
            </a:extLst>
          </p:cNvPr>
          <p:cNvSpPr>
            <a:spLocks noGrp="1"/>
          </p:cNvSpPr>
          <p:nvPr>
            <p:ph type="body" sz="quarter" idx="10"/>
          </p:nvPr>
        </p:nvSpPr>
        <p:spPr/>
        <p:txBody>
          <a:bodyPr/>
          <a:lstStyle/>
          <a:p>
            <a:r>
              <a:rPr lang="en-US" dirty="0"/>
              <a:t>Credit Dataset – Model 1</a:t>
            </a:r>
          </a:p>
        </p:txBody>
      </p:sp>
      <p:sp>
        <p:nvSpPr>
          <p:cNvPr id="6" name="Content Placeholder 5">
            <a:extLst>
              <a:ext uri="{FF2B5EF4-FFF2-40B4-BE49-F238E27FC236}">
                <a16:creationId xmlns:a16="http://schemas.microsoft.com/office/drawing/2014/main" id="{5CEBC398-B51A-DDA3-939A-0974759F61C5}"/>
              </a:ext>
            </a:extLst>
          </p:cNvPr>
          <p:cNvSpPr>
            <a:spLocks noGrp="1"/>
          </p:cNvSpPr>
          <p:nvPr>
            <p:ph idx="1"/>
          </p:nvPr>
        </p:nvSpPr>
        <p:spPr>
          <a:xfrm>
            <a:off x="628650" y="1369219"/>
            <a:ext cx="7886700" cy="867443"/>
          </a:xfrm>
        </p:spPr>
        <p:txBody>
          <a:bodyPr/>
          <a:lstStyle/>
          <a:p>
            <a:pPr marL="0" indent="0">
              <a:buNone/>
            </a:pPr>
            <a:r>
              <a:rPr lang="en-US" dirty="0"/>
              <a:t>We wish to predict the size of the credit card balance based on income and student status:</a:t>
            </a:r>
          </a:p>
        </p:txBody>
      </p:sp>
      <p:pic>
        <p:nvPicPr>
          <p:cNvPr id="8" name="Picture 7">
            <a:extLst>
              <a:ext uri="{FF2B5EF4-FFF2-40B4-BE49-F238E27FC236}">
                <a16:creationId xmlns:a16="http://schemas.microsoft.com/office/drawing/2014/main" id="{0B5C73C5-6B87-D831-5C52-011F0AAAD12A}"/>
              </a:ext>
            </a:extLst>
          </p:cNvPr>
          <p:cNvPicPr>
            <a:picLocks noChangeAspect="1"/>
          </p:cNvPicPr>
          <p:nvPr/>
        </p:nvPicPr>
        <p:blipFill>
          <a:blip r:embed="rId2"/>
          <a:stretch>
            <a:fillRect/>
          </a:stretch>
        </p:blipFill>
        <p:spPr>
          <a:xfrm>
            <a:off x="2125103" y="2180019"/>
            <a:ext cx="4893794" cy="2446897"/>
          </a:xfrm>
          <a:prstGeom prst="rect">
            <a:avLst/>
          </a:prstGeom>
        </p:spPr>
      </p:pic>
    </p:spTree>
    <p:extLst>
      <p:ext uri="{BB962C8B-B14F-4D97-AF65-F5344CB8AC3E}">
        <p14:creationId xmlns:p14="http://schemas.microsoft.com/office/powerpoint/2010/main" val="318397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0DE86-A548-470E-B22D-E4F0B0212274}"/>
              </a:ext>
            </a:extLst>
          </p:cNvPr>
          <p:cNvSpPr>
            <a:spLocks noGrp="1"/>
          </p:cNvSpPr>
          <p:nvPr>
            <p:ph type="title"/>
          </p:nvPr>
        </p:nvSpPr>
        <p:spPr/>
        <p:txBody>
          <a:bodyPr>
            <a:normAutofit fontScale="90000"/>
          </a:bodyPr>
          <a:lstStyle/>
          <a:p>
            <a:r>
              <a:rPr lang="en-US" dirty="0"/>
              <a:t>Multiple Linear Regression Coefficient Estimation</a:t>
            </a:r>
          </a:p>
        </p:txBody>
      </p:sp>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B65BA578-1758-4BA8-B255-05970B83A90C}"/>
                  </a:ext>
                </a:extLst>
              </p:cNvPr>
              <p:cNvSpPr>
                <a:spLocks noGrp="1"/>
              </p:cNvSpPr>
              <p:nvPr>
                <p:ph type="body" sz="quarter" idx="10"/>
              </p:nvPr>
            </p:nvSpPr>
            <p:spPr/>
            <p:txBody>
              <a:bodyPr/>
              <a:lstStyle/>
              <a:p>
                <a:r>
                  <a:rPr lang="en-US" dirty="0"/>
                  <a:t>Two Predictors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p:txBody>
          </p:sp>
        </mc:Choice>
        <mc:Fallback xmlns="">
          <p:sp>
            <p:nvSpPr>
              <p:cNvPr id="9" name="Text Placeholder 8">
                <a:extLst>
                  <a:ext uri="{FF2B5EF4-FFF2-40B4-BE49-F238E27FC236}">
                    <a16:creationId xmlns:a16="http://schemas.microsoft.com/office/drawing/2014/main" id="{B65BA578-1758-4BA8-B255-05970B83A90C}"/>
                  </a:ext>
                </a:extLst>
              </p:cNvPr>
              <p:cNvSpPr>
                <a:spLocks noGrp="1" noRot="1" noChangeAspect="1" noMove="1" noResize="1" noEditPoints="1" noAdjustHandles="1" noChangeArrowheads="1" noChangeShapeType="1" noTextEdit="1"/>
              </p:cNvSpPr>
              <p:nvPr>
                <p:ph type="body" sz="quarter" idx="10"/>
              </p:nvPr>
            </p:nvSpPr>
            <p:spPr>
              <a:blipFill>
                <a:blip r:embed="rId2"/>
                <a:stretch>
                  <a:fillRect t="-18667" b="-666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A507E4EE-D361-4031-A611-5968F61CCC1D}"/>
              </a:ext>
            </a:extLst>
          </p:cNvPr>
          <p:cNvSpPr>
            <a:spLocks noGrp="1"/>
          </p:cNvSpPr>
          <p:nvPr>
            <p:ph type="sldNum" sz="quarter" idx="4294967295"/>
          </p:nvPr>
        </p:nvSpPr>
        <p:spPr/>
        <p:txBody>
          <a:bodyPr/>
          <a:lstStyle/>
          <a:p>
            <a:fld id="{6E61BB2A-F643-4BC4-A7C3-7339FD5A6B19}" type="slidenum">
              <a:rPr lang="en-US" smtClean="0"/>
              <a:pPr/>
              <a:t>14</a:t>
            </a:fld>
            <a:endParaRPr lang="en-US"/>
          </a:p>
        </p:txBody>
      </p:sp>
      <p:pic>
        <p:nvPicPr>
          <p:cNvPr id="6" name="Picture 5">
            <a:extLst>
              <a:ext uri="{FF2B5EF4-FFF2-40B4-BE49-F238E27FC236}">
                <a16:creationId xmlns:a16="http://schemas.microsoft.com/office/drawing/2014/main" id="{C0DD0F87-0748-408A-9E24-9DF5846D80D2}"/>
              </a:ext>
            </a:extLst>
          </p:cNvPr>
          <p:cNvPicPr>
            <a:picLocks noChangeAspect="1"/>
          </p:cNvPicPr>
          <p:nvPr/>
        </p:nvPicPr>
        <p:blipFill>
          <a:blip r:embed="rId3"/>
          <a:stretch>
            <a:fillRect/>
          </a:stretch>
        </p:blipFill>
        <p:spPr>
          <a:xfrm>
            <a:off x="447800" y="1593346"/>
            <a:ext cx="4819400" cy="2872127"/>
          </a:xfrm>
          <a:prstGeom prst="rect">
            <a:avLst/>
          </a:prstGeom>
        </p:spPr>
      </p:pic>
      <p:sp>
        <p:nvSpPr>
          <p:cNvPr id="10" name="Oval 9">
            <a:extLst>
              <a:ext uri="{FF2B5EF4-FFF2-40B4-BE49-F238E27FC236}">
                <a16:creationId xmlns:a16="http://schemas.microsoft.com/office/drawing/2014/main" id="{B7586985-798D-4555-AC76-35A35544E699}"/>
              </a:ext>
            </a:extLst>
          </p:cNvPr>
          <p:cNvSpPr/>
          <p:nvPr/>
        </p:nvSpPr>
        <p:spPr>
          <a:xfrm>
            <a:off x="333500" y="4224173"/>
            <a:ext cx="311150" cy="2413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33F6229-D5F5-4E50-80E2-ED719064219B}"/>
              </a:ext>
            </a:extLst>
          </p:cNvPr>
          <p:cNvSpPr/>
          <p:nvPr/>
        </p:nvSpPr>
        <p:spPr>
          <a:xfrm>
            <a:off x="5070350" y="4285737"/>
            <a:ext cx="311150" cy="2413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28DC8CA-4C90-4DA6-A710-2903CA795B53}"/>
              </a:ext>
            </a:extLst>
          </p:cNvPr>
          <p:cNvSpPr txBox="1"/>
          <p:nvPr/>
        </p:nvSpPr>
        <p:spPr>
          <a:xfrm>
            <a:off x="1530350" y="4715767"/>
            <a:ext cx="3136900" cy="307777"/>
          </a:xfrm>
          <a:prstGeom prst="rect">
            <a:avLst/>
          </a:prstGeom>
          <a:noFill/>
        </p:spPr>
        <p:txBody>
          <a:bodyPr wrap="square" rtlCol="0">
            <a:spAutoFit/>
          </a:bodyPr>
          <a:lstStyle/>
          <a:p>
            <a:pPr algn="ctr"/>
            <a:r>
              <a:rPr lang="en-US" sz="1400" dirty="0">
                <a:solidFill>
                  <a:schemeClr val="bg1"/>
                </a:solidFill>
                <a:latin typeface="+mj-lt"/>
              </a:rPr>
              <a:t>Independent variables (“predictors”)</a:t>
            </a:r>
          </a:p>
        </p:txBody>
      </p:sp>
      <p:cxnSp>
        <p:nvCxnSpPr>
          <p:cNvPr id="14" name="Straight Arrow Connector 13">
            <a:extLst>
              <a:ext uri="{FF2B5EF4-FFF2-40B4-BE49-F238E27FC236}">
                <a16:creationId xmlns:a16="http://schemas.microsoft.com/office/drawing/2014/main" id="{E78FBB60-4B83-480B-97FF-0AA6C7A183E8}"/>
              </a:ext>
            </a:extLst>
          </p:cNvPr>
          <p:cNvCxnSpPr>
            <a:cxnSpLocks/>
          </p:cNvCxnSpPr>
          <p:nvPr/>
        </p:nvCxnSpPr>
        <p:spPr>
          <a:xfrm flipV="1">
            <a:off x="3025650" y="4406387"/>
            <a:ext cx="2044700" cy="365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3D6C45-391B-48BE-937B-CFA6AE4E03AC}"/>
              </a:ext>
            </a:extLst>
          </p:cNvPr>
          <p:cNvCxnSpPr>
            <a:cxnSpLocks/>
          </p:cNvCxnSpPr>
          <p:nvPr/>
        </p:nvCxnSpPr>
        <p:spPr>
          <a:xfrm flipH="1" flipV="1">
            <a:off x="644650" y="4344823"/>
            <a:ext cx="2095251" cy="426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4FA8A819-A885-4F34-A04D-E5BD8F1168F8}"/>
              </a:ext>
            </a:extLst>
          </p:cNvPr>
          <p:cNvSpPr/>
          <p:nvPr/>
        </p:nvSpPr>
        <p:spPr>
          <a:xfrm>
            <a:off x="2212850" y="1771137"/>
            <a:ext cx="311150" cy="2413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378FE58-6D29-4AA9-8816-B50E5D176BBF}"/>
              </a:ext>
            </a:extLst>
          </p:cNvPr>
          <p:cNvSpPr/>
          <p:nvPr/>
        </p:nvSpPr>
        <p:spPr>
          <a:xfrm>
            <a:off x="2384175" y="2190228"/>
            <a:ext cx="311150" cy="2413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B91CB51-F795-4B17-98EA-05D49F43C5B0}"/>
              </a:ext>
            </a:extLst>
          </p:cNvPr>
          <p:cNvSpPr/>
          <p:nvPr/>
        </p:nvSpPr>
        <p:spPr>
          <a:xfrm>
            <a:off x="3191002" y="1771137"/>
            <a:ext cx="311150" cy="2413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F8097E-15D2-429C-99D3-6FC8D7D4FBA4}"/>
                  </a:ext>
                </a:extLst>
              </p:cNvPr>
              <p:cNvSpPr txBox="1"/>
              <p:nvPr/>
            </p:nvSpPr>
            <p:spPr>
              <a:xfrm>
                <a:off x="5575552" y="3013871"/>
                <a:ext cx="2291588" cy="284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𝑌</m:t>
                          </m:r>
                        </m:e>
                      </m:acc>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𝛽</m:t>
                          </m:r>
                        </m:e>
                        <m:sub>
                          <m:r>
                            <a:rPr lang="en-US" b="0" i="1" smtClean="0">
                              <a:solidFill>
                                <a:schemeClr val="bg1"/>
                              </a:solidFill>
                              <a:latin typeface="Cambria Math" panose="02040503050406030204" pitchFamily="18" charset="0"/>
                            </a:rPr>
                            <m:t>0</m:t>
                          </m:r>
                        </m:sub>
                      </m:sSub>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𝛽</m:t>
                          </m:r>
                        </m:e>
                        <m:sub>
                          <m:r>
                            <a:rPr lang="en-US" b="0" i="1" smtClean="0">
                              <a:solidFill>
                                <a:schemeClr val="bg1"/>
                              </a:solidFill>
                              <a:latin typeface="Cambria Math" panose="02040503050406030204" pitchFamily="18" charset="0"/>
                              <a:ea typeface="Cambria Math" panose="02040503050406030204" pitchFamily="18" charset="0"/>
                            </a:rPr>
                            <m:t>1</m:t>
                          </m:r>
                        </m:sub>
                      </m:sSub>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𝛽</m:t>
                          </m:r>
                        </m:e>
                        <m:sub>
                          <m:r>
                            <a:rPr lang="en-US" b="0" i="1" smtClean="0">
                              <a:solidFill>
                                <a:schemeClr val="bg1"/>
                              </a:solidFill>
                              <a:latin typeface="Cambria Math" panose="02040503050406030204" pitchFamily="18" charset="0"/>
                              <a:ea typeface="Cambria Math" panose="02040503050406030204" pitchFamily="18" charset="0"/>
                            </a:rPr>
                            <m:t>2</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latin typeface="+mj-lt"/>
                </a:endParaRPr>
              </a:p>
            </p:txBody>
          </p:sp>
        </mc:Choice>
        <mc:Fallback xmlns="">
          <p:sp>
            <p:nvSpPr>
              <p:cNvPr id="22" name="TextBox 21">
                <a:extLst>
                  <a:ext uri="{FF2B5EF4-FFF2-40B4-BE49-F238E27FC236}">
                    <a16:creationId xmlns:a16="http://schemas.microsoft.com/office/drawing/2014/main" id="{B4F8097E-15D2-429C-99D3-6FC8D7D4FBA4}"/>
                  </a:ext>
                </a:extLst>
              </p:cNvPr>
              <p:cNvSpPr txBox="1">
                <a:spLocks noRot="1" noChangeAspect="1" noMove="1" noResize="1" noEditPoints="1" noAdjustHandles="1" noChangeArrowheads="1" noChangeShapeType="1" noTextEdit="1"/>
              </p:cNvSpPr>
              <p:nvPr/>
            </p:nvSpPr>
            <p:spPr>
              <a:xfrm>
                <a:off x="5575552" y="3013871"/>
                <a:ext cx="2291588" cy="284437"/>
              </a:xfrm>
              <a:prstGeom prst="rect">
                <a:avLst/>
              </a:prstGeom>
              <a:blipFill>
                <a:blip r:embed="rId4"/>
                <a:stretch>
                  <a:fillRect l="-798" t="-17021" b="-34043"/>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125AC477-9319-49BE-92FB-91B1FDA9AFC4}"/>
              </a:ext>
            </a:extLst>
          </p:cNvPr>
          <p:cNvSpPr txBox="1"/>
          <p:nvPr/>
        </p:nvSpPr>
        <p:spPr>
          <a:xfrm>
            <a:off x="5575552" y="2628785"/>
            <a:ext cx="2057400" cy="369332"/>
          </a:xfrm>
          <a:prstGeom prst="rect">
            <a:avLst/>
          </a:prstGeom>
          <a:noFill/>
        </p:spPr>
        <p:txBody>
          <a:bodyPr wrap="square" rtlCol="0">
            <a:spAutoFit/>
          </a:bodyPr>
          <a:lstStyle/>
          <a:p>
            <a:pPr algn="l"/>
            <a:r>
              <a:rPr lang="en-US" dirty="0">
                <a:solidFill>
                  <a:schemeClr val="bg1"/>
                </a:solidFill>
                <a:latin typeface="+mj-lt"/>
              </a:rPr>
              <a:t>Regression plane:</a:t>
            </a:r>
          </a:p>
        </p:txBody>
      </p:sp>
      <p:sp>
        <p:nvSpPr>
          <p:cNvPr id="24" name="Oval 23">
            <a:extLst>
              <a:ext uri="{FF2B5EF4-FFF2-40B4-BE49-F238E27FC236}">
                <a16:creationId xmlns:a16="http://schemas.microsoft.com/office/drawing/2014/main" id="{74183239-638C-4048-B227-19634C57C91F}"/>
              </a:ext>
            </a:extLst>
          </p:cNvPr>
          <p:cNvSpPr/>
          <p:nvPr/>
        </p:nvSpPr>
        <p:spPr>
          <a:xfrm>
            <a:off x="2838450" y="1520705"/>
            <a:ext cx="311150" cy="2413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60BDE3D-7FBD-4F6D-BD98-C4B96DF36C6D}"/>
              </a:ext>
            </a:extLst>
          </p:cNvPr>
          <p:cNvSpPr txBox="1"/>
          <p:nvPr/>
        </p:nvSpPr>
        <p:spPr>
          <a:xfrm>
            <a:off x="0" y="1042785"/>
            <a:ext cx="3136900" cy="307777"/>
          </a:xfrm>
          <a:prstGeom prst="rect">
            <a:avLst/>
          </a:prstGeom>
          <a:noFill/>
        </p:spPr>
        <p:txBody>
          <a:bodyPr wrap="square" rtlCol="0">
            <a:spAutoFit/>
          </a:bodyPr>
          <a:lstStyle/>
          <a:p>
            <a:pPr algn="ctr"/>
            <a:r>
              <a:rPr lang="en-US" sz="1400" dirty="0">
                <a:solidFill>
                  <a:schemeClr val="bg1"/>
                </a:solidFill>
                <a:latin typeface="+mj-lt"/>
              </a:rPr>
              <a:t>Dependent variable (“outcome”)</a:t>
            </a:r>
          </a:p>
        </p:txBody>
      </p:sp>
      <p:cxnSp>
        <p:nvCxnSpPr>
          <p:cNvPr id="26" name="Straight Arrow Connector 25">
            <a:extLst>
              <a:ext uri="{FF2B5EF4-FFF2-40B4-BE49-F238E27FC236}">
                <a16:creationId xmlns:a16="http://schemas.microsoft.com/office/drawing/2014/main" id="{D26031CB-389C-49C4-B6E7-3697A9AD3681}"/>
              </a:ext>
            </a:extLst>
          </p:cNvPr>
          <p:cNvCxnSpPr>
            <a:cxnSpLocks/>
            <a:endCxn id="24" idx="1"/>
          </p:cNvCxnSpPr>
          <p:nvPr/>
        </p:nvCxnSpPr>
        <p:spPr>
          <a:xfrm>
            <a:off x="1809875" y="1350562"/>
            <a:ext cx="1074142" cy="205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0362149-04D3-4661-8F01-E3AB3094E3B0}"/>
              </a:ext>
            </a:extLst>
          </p:cNvPr>
          <p:cNvCxnSpPr>
            <a:cxnSpLocks/>
            <a:stCxn id="23" idx="1"/>
          </p:cNvCxnSpPr>
          <p:nvPr/>
        </p:nvCxnSpPr>
        <p:spPr>
          <a:xfrm flipH="1" flipV="1">
            <a:off x="2965450" y="2302224"/>
            <a:ext cx="2610102" cy="511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37034B6-291E-4ACF-B4BC-CA7AB9D1B429}"/>
              </a:ext>
            </a:extLst>
          </p:cNvPr>
          <p:cNvSpPr txBox="1"/>
          <p:nvPr/>
        </p:nvSpPr>
        <p:spPr>
          <a:xfrm>
            <a:off x="5540250" y="1453302"/>
            <a:ext cx="2378200" cy="369332"/>
          </a:xfrm>
          <a:prstGeom prst="rect">
            <a:avLst/>
          </a:prstGeom>
          <a:noFill/>
        </p:spPr>
        <p:txBody>
          <a:bodyPr wrap="square" rtlCol="0">
            <a:spAutoFit/>
          </a:bodyPr>
          <a:lstStyle/>
          <a:p>
            <a:pPr algn="l"/>
            <a:r>
              <a:rPr lang="en-US" dirty="0">
                <a:solidFill>
                  <a:schemeClr val="bg1"/>
                </a:solidFill>
                <a:latin typeface="+mj-lt"/>
              </a:rPr>
              <a:t>Regression coefficients</a:t>
            </a:r>
          </a:p>
        </p:txBody>
      </p:sp>
      <p:cxnSp>
        <p:nvCxnSpPr>
          <p:cNvPr id="34" name="Straight Arrow Connector 33">
            <a:extLst>
              <a:ext uri="{FF2B5EF4-FFF2-40B4-BE49-F238E27FC236}">
                <a16:creationId xmlns:a16="http://schemas.microsoft.com/office/drawing/2014/main" id="{E51A0A3F-07B9-4B1E-B410-01CBB92B5216}"/>
              </a:ext>
            </a:extLst>
          </p:cNvPr>
          <p:cNvCxnSpPr>
            <a:cxnSpLocks/>
            <a:stCxn id="33" idx="1"/>
          </p:cNvCxnSpPr>
          <p:nvPr/>
        </p:nvCxnSpPr>
        <p:spPr>
          <a:xfrm flipH="1">
            <a:off x="3463802" y="1637968"/>
            <a:ext cx="2076448" cy="231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FF8EF57-04DD-4C62-8CF3-4CB8EB770A96}"/>
              </a:ext>
            </a:extLst>
          </p:cNvPr>
          <p:cNvCxnSpPr>
            <a:cxnSpLocks/>
            <a:stCxn id="33" idx="1"/>
          </p:cNvCxnSpPr>
          <p:nvPr/>
        </p:nvCxnSpPr>
        <p:spPr>
          <a:xfrm flipH="1">
            <a:off x="2500536" y="1637968"/>
            <a:ext cx="3039714" cy="240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E28C466-1339-4082-B787-546FC1E83FE0}"/>
              </a:ext>
            </a:extLst>
          </p:cNvPr>
          <p:cNvCxnSpPr>
            <a:cxnSpLocks/>
            <a:stCxn id="33" idx="1"/>
            <a:endCxn id="20" idx="7"/>
          </p:cNvCxnSpPr>
          <p:nvPr/>
        </p:nvCxnSpPr>
        <p:spPr>
          <a:xfrm flipH="1">
            <a:off x="2649758" y="1637968"/>
            <a:ext cx="2890492" cy="587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250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5F825-2339-8E61-04A5-99C4AC814FBF}"/>
              </a:ext>
            </a:extLst>
          </p:cNvPr>
          <p:cNvSpPr>
            <a:spLocks noGrp="1"/>
          </p:cNvSpPr>
          <p:nvPr>
            <p:ph type="title"/>
          </p:nvPr>
        </p:nvSpPr>
        <p:spPr/>
        <p:txBody>
          <a:bodyPr>
            <a:normAutofit fontScale="90000"/>
          </a:bodyPr>
          <a:lstStyle/>
          <a:p>
            <a:r>
              <a:rPr lang="en-US" dirty="0"/>
              <a:t>Adding Interaction Effects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23DB41-8783-D98B-35FE-F11B66F6C72B}"/>
                  </a:ext>
                </a:extLst>
              </p:cNvPr>
              <p:cNvSpPr>
                <a:spLocks noGrp="1"/>
              </p:cNvSpPr>
              <p:nvPr>
                <p:ph idx="1"/>
              </p:nvPr>
            </p:nvSpPr>
            <p:spPr>
              <a:xfrm>
                <a:off x="628650" y="1369219"/>
                <a:ext cx="7886700" cy="2518625"/>
              </a:xfrm>
            </p:spPr>
            <p:txBody>
              <a:bodyPr>
                <a:normAutofit fontScale="92500"/>
              </a:bodyPr>
              <a:lstStyle/>
              <a:p>
                <a:pPr marL="0" indent="0">
                  <a:buNone/>
                </a:pPr>
                <a:r>
                  <a:rPr lang="en-US" dirty="0"/>
                  <a:t>Our model would become:</a:t>
                </a:r>
              </a:p>
              <a:p>
                <a:pPr marL="0" indent="0">
                  <a:buNone/>
                </a:pPr>
                <a:endParaRPr lang="en-US" dirty="0"/>
              </a:p>
              <a:p>
                <a:pPr marL="0" indent="0" algn="ctr">
                  <a:lnSpc>
                    <a:spcPct val="150000"/>
                  </a:lnSpc>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𝑏𝑎𝑙𝑎𝑛𝑐𝑒</m:t>
                      </m:r>
                      <m:r>
                        <m:rPr>
                          <m:aln/>
                        </m:rPr>
                        <a:rPr lang="en-US" sz="2200" b="0" i="1" smtClean="0">
                          <a:latin typeface="Cambria Math" panose="02040503050406030204" pitchFamily="18" charset="0"/>
                        </a:rPr>
                        <m:t>=</m:t>
                      </m:r>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r>
                        <a:rPr lang="en-US" sz="2200" b="0" i="1" smtClean="0">
                          <a:latin typeface="Cambria Math" panose="02040503050406030204" pitchFamily="18" charset="0"/>
                        </a:rPr>
                        <m:t>𝑖𝑛𝑐𝑜𝑚𝑒</m:t>
                      </m:r>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m:t>
                      </m:r>
                      <m:r>
                        <a:rPr lang="en-US" sz="2200" b="0" i="1" smtClean="0">
                          <a:latin typeface="Cambria Math" panose="02040503050406030204" pitchFamily="18" charset="0"/>
                        </a:rPr>
                        <m:t>𝑠𝑡𝑢𝑑𝑒𝑛𝑡</m:t>
                      </m:r>
                    </m:oMath>
                    <m:oMath xmlns:m="http://schemas.openxmlformats.org/officeDocument/2006/math">
                      <m:r>
                        <m:rPr>
                          <m:aln/>
                        </m:rP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1</m:t>
                          </m:r>
                        </m:sub>
                      </m:sSub>
                      <m:r>
                        <a:rPr lang="en-US" sz="2200" i="1">
                          <a:latin typeface="Cambria Math" panose="02040503050406030204" pitchFamily="18" charset="0"/>
                        </a:rPr>
                        <m:t>∗</m:t>
                      </m:r>
                      <m:r>
                        <a:rPr lang="en-US" sz="2200" i="1">
                          <a:latin typeface="Cambria Math" panose="02040503050406030204" pitchFamily="18" charset="0"/>
                        </a:rPr>
                        <m:t>𝑖𝑛𝑐𝑜𝑚𝑒</m:t>
                      </m:r>
                      <m:r>
                        <a:rPr lang="en-US" sz="2200" i="1">
                          <a:latin typeface="Cambria Math" panose="02040503050406030204" pitchFamily="18" charset="0"/>
                        </a:rPr>
                        <m:t>+ </m:t>
                      </m:r>
                      <m:d>
                        <m:dPr>
                          <m:begChr m:val="{"/>
                          <m:endChr m:val=""/>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0</m:t>
                                    </m:r>
                                  </m:sub>
                                </m:sSub>
                                <m:r>
                                  <m:rPr>
                                    <m:brk m:alnAt="7"/>
                                  </m:rP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2</m:t>
                                    </m:r>
                                  </m:sub>
                                </m:sSub>
                                <m:r>
                                  <m:rPr>
                                    <m:brk m:alnAt="7"/>
                                  </m:rPr>
                                  <a:rPr lang="en-US" sz="2200" i="1">
                                    <a:latin typeface="Cambria Math" panose="02040503050406030204" pitchFamily="18" charset="0"/>
                                  </a:rPr>
                                  <m:t> </m:t>
                                </m:r>
                                <m:r>
                                  <a:rPr lang="en-US" sz="2200" i="1">
                                    <a:latin typeface="Cambria Math" panose="02040503050406030204" pitchFamily="18" charset="0"/>
                                  </a:rPr>
                                  <m:t>    </m:t>
                                </m:r>
                                <m:r>
                                  <a:rPr lang="en-US" sz="2200" i="1">
                                    <a:latin typeface="Cambria Math" panose="02040503050406030204" pitchFamily="18" charset="0"/>
                                  </a:rPr>
                                  <m:t>𝑖𝑓</m:t>
                                </m:r>
                                <m:r>
                                  <a:rPr lang="en-US" sz="2200" i="1">
                                    <a:latin typeface="Cambria Math" panose="02040503050406030204" pitchFamily="18" charset="0"/>
                                  </a:rPr>
                                  <m:t> </m:t>
                                </m:r>
                                <m:r>
                                  <a:rPr lang="en-US" sz="2200" i="1">
                                    <a:latin typeface="Cambria Math" panose="02040503050406030204" pitchFamily="18" charset="0"/>
                                  </a:rPr>
                                  <m:t>𝑠𝑡𝑢𝑑𝑒𝑛𝑡</m:t>
                                </m:r>
                              </m:e>
                            </m:mr>
                            <m:mr>
                              <m:e>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0</m:t>
                                    </m:r>
                                  </m:sub>
                                </m:sSub>
                                <m:r>
                                  <a:rPr lang="en-US" sz="2200" i="1">
                                    <a:latin typeface="Cambria Math" panose="02040503050406030204" pitchFamily="18" charset="0"/>
                                  </a:rPr>
                                  <m:t>      </m:t>
                                </m:r>
                                <m:r>
                                  <a:rPr lang="en-US" sz="2200" i="1">
                                    <a:latin typeface="Cambria Math" panose="02040503050406030204" pitchFamily="18" charset="0"/>
                                  </a:rPr>
                                  <m:t>𝑖𝑓</m:t>
                                </m:r>
                                <m:r>
                                  <a:rPr lang="en-US" sz="2200" i="1">
                                    <a:latin typeface="Cambria Math" panose="02040503050406030204" pitchFamily="18" charset="0"/>
                                  </a:rPr>
                                  <m:t> </m:t>
                                </m:r>
                                <m:r>
                                  <a:rPr lang="en-US" sz="2200" i="1">
                                    <a:latin typeface="Cambria Math" panose="02040503050406030204" pitchFamily="18" charset="0"/>
                                  </a:rPr>
                                  <m:t>𝑛𝑜𝑡</m:t>
                                </m:r>
                                <m:r>
                                  <a:rPr lang="en-US" sz="2200" i="1">
                                    <a:latin typeface="Cambria Math" panose="02040503050406030204" pitchFamily="18" charset="0"/>
                                  </a:rPr>
                                  <m:t> </m:t>
                                </m:r>
                                <m:r>
                                  <a:rPr lang="en-US" sz="2200" i="1">
                                    <a:latin typeface="Cambria Math" panose="02040503050406030204" pitchFamily="18" charset="0"/>
                                  </a:rPr>
                                  <m:t>𝑠𝑡𝑢𝑑𝑒𝑛𝑡</m:t>
                                </m:r>
                              </m:e>
                            </m:mr>
                          </m:m>
                        </m:e>
                      </m:d>
                    </m:oMath>
                  </m:oMathPara>
                </a14:m>
                <a:endParaRPr lang="en-US" dirty="0"/>
              </a:p>
              <a:p>
                <a:pPr marL="0" indent="0" algn="ctr">
                  <a:buNone/>
                </a:pPr>
                <a:r>
                  <a:rPr lang="en-US" dirty="0"/>
                  <a:t> </a:t>
                </a:r>
              </a:p>
            </p:txBody>
          </p:sp>
        </mc:Choice>
        <mc:Fallback xmlns="">
          <p:sp>
            <p:nvSpPr>
              <p:cNvPr id="3" name="Content Placeholder 2">
                <a:extLst>
                  <a:ext uri="{FF2B5EF4-FFF2-40B4-BE49-F238E27FC236}">
                    <a16:creationId xmlns:a16="http://schemas.microsoft.com/office/drawing/2014/main" id="{4423DB41-8783-D98B-35FE-F11B66F6C72B}"/>
                  </a:ext>
                </a:extLst>
              </p:cNvPr>
              <p:cNvSpPr>
                <a:spLocks noGrp="1" noRot="1" noChangeAspect="1" noMove="1" noResize="1" noEditPoints="1" noAdjustHandles="1" noChangeArrowheads="1" noChangeShapeType="1" noTextEdit="1"/>
              </p:cNvSpPr>
              <p:nvPr>
                <p:ph idx="1"/>
              </p:nvPr>
            </p:nvSpPr>
            <p:spPr>
              <a:xfrm>
                <a:off x="628650" y="1369219"/>
                <a:ext cx="7886700" cy="2518625"/>
              </a:xfrm>
              <a:blipFill>
                <a:blip r:embed="rId2"/>
                <a:stretch>
                  <a:fillRect l="-696" t="-2906"/>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F5124C47-76F2-CB8D-31A7-22895DA12849}"/>
              </a:ext>
            </a:extLst>
          </p:cNvPr>
          <p:cNvSpPr>
            <a:spLocks noGrp="1"/>
          </p:cNvSpPr>
          <p:nvPr>
            <p:ph type="body" sz="quarter" idx="10"/>
          </p:nvPr>
        </p:nvSpPr>
        <p:spPr/>
        <p:txBody>
          <a:bodyPr/>
          <a:lstStyle/>
          <a:p>
            <a:r>
              <a:rPr lang="en-US" dirty="0"/>
              <a:t>Modeling With Categorical Variables</a:t>
            </a:r>
          </a:p>
        </p:txBody>
      </p:sp>
      <p:sp>
        <p:nvSpPr>
          <p:cNvPr id="5" name="TextBox 4">
            <a:extLst>
              <a:ext uri="{FF2B5EF4-FFF2-40B4-BE49-F238E27FC236}">
                <a16:creationId xmlns:a16="http://schemas.microsoft.com/office/drawing/2014/main" id="{EF547B12-7587-28B0-96A7-6315BA1AC774}"/>
              </a:ext>
            </a:extLst>
          </p:cNvPr>
          <p:cNvSpPr txBox="1"/>
          <p:nvPr/>
        </p:nvSpPr>
        <p:spPr>
          <a:xfrm>
            <a:off x="2555715" y="4411662"/>
            <a:ext cx="4032570" cy="307777"/>
          </a:xfrm>
          <a:prstGeom prst="rect">
            <a:avLst/>
          </a:prstGeom>
          <a:noFill/>
        </p:spPr>
        <p:txBody>
          <a:bodyPr wrap="square" rtlCol="0">
            <a:spAutoFit/>
          </a:bodyPr>
          <a:lstStyle/>
          <a:p>
            <a:pPr algn="l"/>
            <a:r>
              <a:rPr lang="en-US" sz="1400" dirty="0">
                <a:solidFill>
                  <a:schemeClr val="bg1"/>
                </a:solidFill>
                <a:latin typeface="+mj-lt"/>
              </a:rPr>
              <a:t>Two parallel lines (same slope, different intercept)</a:t>
            </a:r>
          </a:p>
        </p:txBody>
      </p:sp>
    </p:spTree>
    <p:extLst>
      <p:ext uri="{BB962C8B-B14F-4D97-AF65-F5344CB8AC3E}">
        <p14:creationId xmlns:p14="http://schemas.microsoft.com/office/powerpoint/2010/main" val="181629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9C31C-F42B-F168-4655-C98629E56B97}"/>
              </a:ext>
            </a:extLst>
          </p:cNvPr>
          <p:cNvSpPr>
            <a:spLocks noGrp="1"/>
          </p:cNvSpPr>
          <p:nvPr>
            <p:ph type="title"/>
          </p:nvPr>
        </p:nvSpPr>
        <p:spPr/>
        <p:txBody>
          <a:bodyPr>
            <a:normAutofit fontScale="90000"/>
          </a:bodyPr>
          <a:lstStyle/>
          <a:p>
            <a:r>
              <a:rPr lang="en-US" dirty="0"/>
              <a:t>Adding Interaction Effects</a:t>
            </a:r>
          </a:p>
        </p:txBody>
      </p:sp>
      <p:sp>
        <p:nvSpPr>
          <p:cNvPr id="4" name="Text Placeholder 3">
            <a:extLst>
              <a:ext uri="{FF2B5EF4-FFF2-40B4-BE49-F238E27FC236}">
                <a16:creationId xmlns:a16="http://schemas.microsoft.com/office/drawing/2014/main" id="{3154CEFE-73A1-761D-F896-0D709F928969}"/>
              </a:ext>
            </a:extLst>
          </p:cNvPr>
          <p:cNvSpPr>
            <a:spLocks noGrp="1"/>
          </p:cNvSpPr>
          <p:nvPr>
            <p:ph type="body" sz="quarter" idx="10"/>
          </p:nvPr>
        </p:nvSpPr>
        <p:spPr/>
        <p:txBody>
          <a:bodyPr/>
          <a:lstStyle/>
          <a:p>
            <a:r>
              <a:rPr lang="en-US" dirty="0"/>
              <a:t>Credit Dataset – Model 1</a:t>
            </a:r>
          </a:p>
        </p:txBody>
      </p:sp>
      <p:sp>
        <p:nvSpPr>
          <p:cNvPr id="6" name="Content Placeholder 5">
            <a:extLst>
              <a:ext uri="{FF2B5EF4-FFF2-40B4-BE49-F238E27FC236}">
                <a16:creationId xmlns:a16="http://schemas.microsoft.com/office/drawing/2014/main" id="{5CEBC398-B51A-DDA3-939A-0974759F61C5}"/>
              </a:ext>
            </a:extLst>
          </p:cNvPr>
          <p:cNvSpPr>
            <a:spLocks noGrp="1"/>
          </p:cNvSpPr>
          <p:nvPr>
            <p:ph idx="1"/>
          </p:nvPr>
        </p:nvSpPr>
        <p:spPr>
          <a:xfrm>
            <a:off x="628649" y="1189038"/>
            <a:ext cx="7886700" cy="867443"/>
          </a:xfrm>
        </p:spPr>
        <p:txBody>
          <a:bodyPr/>
          <a:lstStyle/>
          <a:p>
            <a:pPr marL="0" indent="0">
              <a:buNone/>
            </a:pPr>
            <a:r>
              <a:rPr lang="en-US" dirty="0"/>
              <a:t>Fit the model:</a:t>
            </a:r>
          </a:p>
        </p:txBody>
      </p:sp>
      <p:pic>
        <p:nvPicPr>
          <p:cNvPr id="9" name="Picture 8">
            <a:extLst>
              <a:ext uri="{FF2B5EF4-FFF2-40B4-BE49-F238E27FC236}">
                <a16:creationId xmlns:a16="http://schemas.microsoft.com/office/drawing/2014/main" id="{F2DF9230-0F00-FFA7-2A87-1B5B63EEA2D2}"/>
              </a:ext>
            </a:extLst>
          </p:cNvPr>
          <p:cNvPicPr>
            <a:picLocks noChangeAspect="1"/>
          </p:cNvPicPr>
          <p:nvPr/>
        </p:nvPicPr>
        <p:blipFill>
          <a:blip r:embed="rId2"/>
          <a:stretch>
            <a:fillRect/>
          </a:stretch>
        </p:blipFill>
        <p:spPr>
          <a:xfrm>
            <a:off x="1117269" y="1563839"/>
            <a:ext cx="6803146" cy="3389263"/>
          </a:xfrm>
          <a:prstGeom prst="rect">
            <a:avLst/>
          </a:prstGeom>
        </p:spPr>
      </p:pic>
    </p:spTree>
    <p:extLst>
      <p:ext uri="{BB962C8B-B14F-4D97-AF65-F5344CB8AC3E}">
        <p14:creationId xmlns:p14="http://schemas.microsoft.com/office/powerpoint/2010/main" val="322635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D26C-C4DC-D7A5-0E4D-496369681C38}"/>
              </a:ext>
            </a:extLst>
          </p:cNvPr>
          <p:cNvSpPr>
            <a:spLocks noGrp="1"/>
          </p:cNvSpPr>
          <p:nvPr>
            <p:ph type="title"/>
          </p:nvPr>
        </p:nvSpPr>
        <p:spPr/>
        <p:txBody>
          <a:bodyPr>
            <a:normAutofit fontScale="90000"/>
          </a:bodyPr>
          <a:lstStyle/>
          <a:p>
            <a:r>
              <a:rPr lang="en-US" dirty="0"/>
              <a:t>Adding Interaction Effects</a:t>
            </a:r>
          </a:p>
        </p:txBody>
      </p:sp>
      <p:sp>
        <p:nvSpPr>
          <p:cNvPr id="4" name="Text Placeholder 3">
            <a:extLst>
              <a:ext uri="{FF2B5EF4-FFF2-40B4-BE49-F238E27FC236}">
                <a16:creationId xmlns:a16="http://schemas.microsoft.com/office/drawing/2014/main" id="{9A1909F3-C119-3418-B57E-F271943853A2}"/>
              </a:ext>
            </a:extLst>
          </p:cNvPr>
          <p:cNvSpPr>
            <a:spLocks noGrp="1"/>
          </p:cNvSpPr>
          <p:nvPr>
            <p:ph type="body" sz="quarter" idx="10"/>
          </p:nvPr>
        </p:nvSpPr>
        <p:spPr/>
        <p:txBody>
          <a:bodyPr/>
          <a:lstStyle/>
          <a:p>
            <a:r>
              <a:rPr lang="en-US" dirty="0"/>
              <a:t>Credit Dataset – Model 1</a:t>
            </a:r>
          </a:p>
          <a:p>
            <a:endParaRPr lang="en-US" dirty="0"/>
          </a:p>
        </p:txBody>
      </p:sp>
      <p:pic>
        <p:nvPicPr>
          <p:cNvPr id="10" name="Picture 9">
            <a:extLst>
              <a:ext uri="{FF2B5EF4-FFF2-40B4-BE49-F238E27FC236}">
                <a16:creationId xmlns:a16="http://schemas.microsoft.com/office/drawing/2014/main" id="{CB495FB8-3DF8-927F-154C-5A5F9ED0A7FF}"/>
              </a:ext>
            </a:extLst>
          </p:cNvPr>
          <p:cNvPicPr>
            <a:picLocks noChangeAspect="1"/>
          </p:cNvPicPr>
          <p:nvPr/>
        </p:nvPicPr>
        <p:blipFill>
          <a:blip r:embed="rId2"/>
          <a:stretch>
            <a:fillRect/>
          </a:stretch>
        </p:blipFill>
        <p:spPr>
          <a:xfrm>
            <a:off x="4775930" y="1432459"/>
            <a:ext cx="3618837" cy="3141195"/>
          </a:xfrm>
          <a:prstGeom prst="rect">
            <a:avLst/>
          </a:prstGeom>
        </p:spPr>
      </p:pic>
      <p:pic>
        <p:nvPicPr>
          <p:cNvPr id="12" name="Picture 11">
            <a:extLst>
              <a:ext uri="{FF2B5EF4-FFF2-40B4-BE49-F238E27FC236}">
                <a16:creationId xmlns:a16="http://schemas.microsoft.com/office/drawing/2014/main" id="{310D3A9E-7C30-EDD4-6ED9-8D3E426F14B0}"/>
              </a:ext>
            </a:extLst>
          </p:cNvPr>
          <p:cNvPicPr>
            <a:picLocks noChangeAspect="1"/>
          </p:cNvPicPr>
          <p:nvPr/>
        </p:nvPicPr>
        <p:blipFill>
          <a:blip r:embed="rId3"/>
          <a:stretch>
            <a:fillRect/>
          </a:stretch>
        </p:blipFill>
        <p:spPr>
          <a:xfrm>
            <a:off x="517405" y="1432459"/>
            <a:ext cx="3618837" cy="3155449"/>
          </a:xfrm>
          <a:prstGeom prst="rect">
            <a:avLst/>
          </a:prstGeom>
        </p:spPr>
      </p:pic>
    </p:spTree>
    <p:extLst>
      <p:ext uri="{BB962C8B-B14F-4D97-AF65-F5344CB8AC3E}">
        <p14:creationId xmlns:p14="http://schemas.microsoft.com/office/powerpoint/2010/main" val="286232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5B6C3-03F9-6B1C-51FA-38346C0CC4DC}"/>
              </a:ext>
            </a:extLst>
          </p:cNvPr>
          <p:cNvSpPr>
            <a:spLocks noGrp="1"/>
          </p:cNvSpPr>
          <p:nvPr>
            <p:ph type="title"/>
          </p:nvPr>
        </p:nvSpPr>
        <p:spPr/>
        <p:txBody>
          <a:bodyPr>
            <a:normAutofit fontScale="90000"/>
          </a:bodyPr>
          <a:lstStyle/>
          <a:p>
            <a:r>
              <a:rPr lang="en-US" dirty="0"/>
              <a:t>Adding Interaction Effects</a:t>
            </a:r>
          </a:p>
        </p:txBody>
      </p:sp>
      <p:sp>
        <p:nvSpPr>
          <p:cNvPr id="4" name="Text Placeholder 3">
            <a:extLst>
              <a:ext uri="{FF2B5EF4-FFF2-40B4-BE49-F238E27FC236}">
                <a16:creationId xmlns:a16="http://schemas.microsoft.com/office/drawing/2014/main" id="{3358DF99-7CD7-9A75-6686-9AD3A2780CCB}"/>
              </a:ext>
            </a:extLst>
          </p:cNvPr>
          <p:cNvSpPr>
            <a:spLocks noGrp="1"/>
          </p:cNvSpPr>
          <p:nvPr>
            <p:ph type="body" sz="quarter" idx="10"/>
          </p:nvPr>
        </p:nvSpPr>
        <p:spPr/>
        <p:txBody>
          <a:bodyPr/>
          <a:lstStyle/>
          <a:p>
            <a:r>
              <a:rPr lang="en-US" dirty="0"/>
              <a:t>Investigating Interaction Effect</a:t>
            </a:r>
          </a:p>
        </p:txBody>
      </p:sp>
      <p:pic>
        <p:nvPicPr>
          <p:cNvPr id="6" name="Picture 5">
            <a:extLst>
              <a:ext uri="{FF2B5EF4-FFF2-40B4-BE49-F238E27FC236}">
                <a16:creationId xmlns:a16="http://schemas.microsoft.com/office/drawing/2014/main" id="{43A644CC-1607-64FB-674E-E6AAC602539D}"/>
              </a:ext>
            </a:extLst>
          </p:cNvPr>
          <p:cNvPicPr>
            <a:picLocks noChangeAspect="1"/>
          </p:cNvPicPr>
          <p:nvPr/>
        </p:nvPicPr>
        <p:blipFill>
          <a:blip r:embed="rId2"/>
          <a:stretch>
            <a:fillRect/>
          </a:stretch>
        </p:blipFill>
        <p:spPr>
          <a:xfrm>
            <a:off x="1527769" y="1292849"/>
            <a:ext cx="6636047" cy="3688245"/>
          </a:xfrm>
          <a:prstGeom prst="rect">
            <a:avLst/>
          </a:prstGeom>
        </p:spPr>
      </p:pic>
    </p:spTree>
    <p:extLst>
      <p:ext uri="{BB962C8B-B14F-4D97-AF65-F5344CB8AC3E}">
        <p14:creationId xmlns:p14="http://schemas.microsoft.com/office/powerpoint/2010/main" val="124060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5B6C3-03F9-6B1C-51FA-38346C0CC4DC}"/>
              </a:ext>
            </a:extLst>
          </p:cNvPr>
          <p:cNvSpPr>
            <a:spLocks noGrp="1"/>
          </p:cNvSpPr>
          <p:nvPr>
            <p:ph type="title"/>
          </p:nvPr>
        </p:nvSpPr>
        <p:spPr/>
        <p:txBody>
          <a:bodyPr>
            <a:normAutofit fontScale="90000"/>
          </a:bodyPr>
          <a:lstStyle/>
          <a:p>
            <a:r>
              <a:rPr lang="en-US" dirty="0"/>
              <a:t>Adding Interaction Effects</a:t>
            </a:r>
          </a:p>
        </p:txBody>
      </p:sp>
      <p:sp>
        <p:nvSpPr>
          <p:cNvPr id="4" name="Text Placeholder 3">
            <a:extLst>
              <a:ext uri="{FF2B5EF4-FFF2-40B4-BE49-F238E27FC236}">
                <a16:creationId xmlns:a16="http://schemas.microsoft.com/office/drawing/2014/main" id="{3358DF99-7CD7-9A75-6686-9AD3A2780CCB}"/>
              </a:ext>
            </a:extLst>
          </p:cNvPr>
          <p:cNvSpPr>
            <a:spLocks noGrp="1"/>
          </p:cNvSpPr>
          <p:nvPr>
            <p:ph type="body" sz="quarter" idx="10"/>
          </p:nvPr>
        </p:nvSpPr>
        <p:spPr/>
        <p:txBody>
          <a:bodyPr/>
          <a:lstStyle/>
          <a:p>
            <a:r>
              <a:rPr lang="en-US" dirty="0"/>
              <a:t>Investigating Interaction Effect</a:t>
            </a:r>
          </a:p>
        </p:txBody>
      </p:sp>
      <p:pic>
        <p:nvPicPr>
          <p:cNvPr id="5" name="Picture 4">
            <a:extLst>
              <a:ext uri="{FF2B5EF4-FFF2-40B4-BE49-F238E27FC236}">
                <a16:creationId xmlns:a16="http://schemas.microsoft.com/office/drawing/2014/main" id="{93D8931D-72C9-6E14-E110-16D3335C36A2}"/>
              </a:ext>
            </a:extLst>
          </p:cNvPr>
          <p:cNvPicPr>
            <a:picLocks noChangeAspect="1"/>
          </p:cNvPicPr>
          <p:nvPr/>
        </p:nvPicPr>
        <p:blipFill>
          <a:blip r:embed="rId2"/>
          <a:stretch>
            <a:fillRect/>
          </a:stretch>
        </p:blipFill>
        <p:spPr>
          <a:xfrm>
            <a:off x="1395447" y="1284219"/>
            <a:ext cx="6353106" cy="3519122"/>
          </a:xfrm>
          <a:prstGeom prst="rect">
            <a:avLst/>
          </a:prstGeom>
        </p:spPr>
      </p:pic>
    </p:spTree>
    <p:extLst>
      <p:ext uri="{BB962C8B-B14F-4D97-AF65-F5344CB8AC3E}">
        <p14:creationId xmlns:p14="http://schemas.microsoft.com/office/powerpoint/2010/main" val="392531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5B6C3-03F9-6B1C-51FA-38346C0CC4DC}"/>
              </a:ext>
            </a:extLst>
          </p:cNvPr>
          <p:cNvSpPr>
            <a:spLocks noGrp="1"/>
          </p:cNvSpPr>
          <p:nvPr>
            <p:ph type="title"/>
          </p:nvPr>
        </p:nvSpPr>
        <p:spPr/>
        <p:txBody>
          <a:bodyPr>
            <a:normAutofit fontScale="90000"/>
          </a:bodyPr>
          <a:lstStyle/>
          <a:p>
            <a:r>
              <a:rPr lang="en-US" dirty="0"/>
              <a:t>Adding Interaction Effects</a:t>
            </a:r>
          </a:p>
        </p:txBody>
      </p:sp>
      <p:sp>
        <p:nvSpPr>
          <p:cNvPr id="4" name="Text Placeholder 3">
            <a:extLst>
              <a:ext uri="{FF2B5EF4-FFF2-40B4-BE49-F238E27FC236}">
                <a16:creationId xmlns:a16="http://schemas.microsoft.com/office/drawing/2014/main" id="{3358DF99-7CD7-9A75-6686-9AD3A2780CCB}"/>
              </a:ext>
            </a:extLst>
          </p:cNvPr>
          <p:cNvSpPr>
            <a:spLocks noGrp="1"/>
          </p:cNvSpPr>
          <p:nvPr>
            <p:ph type="body" sz="quarter" idx="10"/>
          </p:nvPr>
        </p:nvSpPr>
        <p:spPr/>
        <p:txBody>
          <a:bodyPr/>
          <a:lstStyle/>
          <a:p>
            <a:r>
              <a:rPr lang="en-US" dirty="0"/>
              <a:t>Investigating Interaction Effect</a:t>
            </a:r>
          </a:p>
        </p:txBody>
      </p:sp>
      <p:pic>
        <p:nvPicPr>
          <p:cNvPr id="5" name="Picture 4">
            <a:extLst>
              <a:ext uri="{FF2B5EF4-FFF2-40B4-BE49-F238E27FC236}">
                <a16:creationId xmlns:a16="http://schemas.microsoft.com/office/drawing/2014/main" id="{8398508C-381F-41DD-6B3C-35E175514B9C}"/>
              </a:ext>
            </a:extLst>
          </p:cNvPr>
          <p:cNvPicPr>
            <a:picLocks noChangeAspect="1"/>
          </p:cNvPicPr>
          <p:nvPr/>
        </p:nvPicPr>
        <p:blipFill>
          <a:blip r:embed="rId2"/>
          <a:stretch>
            <a:fillRect/>
          </a:stretch>
        </p:blipFill>
        <p:spPr>
          <a:xfrm>
            <a:off x="809746" y="1361740"/>
            <a:ext cx="7524508" cy="3289201"/>
          </a:xfrm>
          <a:prstGeom prst="rect">
            <a:avLst/>
          </a:prstGeom>
        </p:spPr>
      </p:pic>
    </p:spTree>
    <p:extLst>
      <p:ext uri="{BB962C8B-B14F-4D97-AF65-F5344CB8AC3E}">
        <p14:creationId xmlns:p14="http://schemas.microsoft.com/office/powerpoint/2010/main" val="291423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3980F6-5104-0FE6-B350-1B9CC5D830C7}"/>
              </a:ext>
            </a:extLst>
          </p:cNvPr>
          <p:cNvSpPr>
            <a:spLocks noGrp="1"/>
          </p:cNvSpPr>
          <p:nvPr>
            <p:ph type="title"/>
          </p:nvPr>
        </p:nvSpPr>
        <p:spPr/>
        <p:txBody>
          <a:bodyPr>
            <a:normAutofit fontScale="90000"/>
          </a:bodyPr>
          <a:lstStyle/>
          <a:p>
            <a:r>
              <a:rPr lang="en-US" dirty="0"/>
              <a:t>Modeling Interactions</a:t>
            </a:r>
          </a:p>
        </p:txBody>
      </p:sp>
      <p:sp>
        <p:nvSpPr>
          <p:cNvPr id="5" name="Content Placeholder 4">
            <a:extLst>
              <a:ext uri="{FF2B5EF4-FFF2-40B4-BE49-F238E27FC236}">
                <a16:creationId xmlns:a16="http://schemas.microsoft.com/office/drawing/2014/main" id="{BEB71306-25D8-2640-F444-E1B5FDB0856E}"/>
              </a:ext>
            </a:extLst>
          </p:cNvPr>
          <p:cNvSpPr>
            <a:spLocks noGrp="1"/>
          </p:cNvSpPr>
          <p:nvPr>
            <p:ph idx="1"/>
          </p:nvPr>
        </p:nvSpPr>
        <p:spPr/>
        <p:txBody>
          <a:bodyPr/>
          <a:lstStyle/>
          <a:p>
            <a:r>
              <a:rPr lang="en-US" dirty="0"/>
              <a:t>It is not a good practice to test every pair of attributes in this way</a:t>
            </a:r>
          </a:p>
          <a:p>
            <a:pPr lvl="1"/>
            <a:r>
              <a:rPr lang="en-US" dirty="0"/>
              <a:t>Why? (hint:  “p-hacking” or the multiple hypothesis test problem)</a:t>
            </a:r>
          </a:p>
          <a:p>
            <a:r>
              <a:rPr lang="en-US" dirty="0"/>
              <a:t>If you decide to include an interaction effect, you should also include both individual predictors in the interaction, even if their p-value indicates non-significance</a:t>
            </a:r>
          </a:p>
          <a:p>
            <a:pPr lvl="1"/>
            <a:r>
              <a:rPr lang="en-US" dirty="0"/>
              <a:t>Know as the “hierarchical principle”</a:t>
            </a:r>
          </a:p>
        </p:txBody>
      </p:sp>
      <p:sp>
        <p:nvSpPr>
          <p:cNvPr id="6" name="Text Placeholder 5">
            <a:extLst>
              <a:ext uri="{FF2B5EF4-FFF2-40B4-BE49-F238E27FC236}">
                <a16:creationId xmlns:a16="http://schemas.microsoft.com/office/drawing/2014/main" id="{0ACD97A4-C8EB-F63B-6A46-32F5FAA95C48}"/>
              </a:ext>
            </a:extLst>
          </p:cNvPr>
          <p:cNvSpPr>
            <a:spLocks noGrp="1"/>
          </p:cNvSpPr>
          <p:nvPr>
            <p:ph type="body" sz="quarter" idx="10"/>
          </p:nvPr>
        </p:nvSpPr>
        <p:spPr/>
        <p:txBody>
          <a:bodyPr/>
          <a:lstStyle/>
          <a:p>
            <a:r>
              <a:rPr lang="en-US" dirty="0"/>
              <a:t>Notes</a:t>
            </a:r>
          </a:p>
        </p:txBody>
      </p:sp>
    </p:spTree>
    <p:extLst>
      <p:ext uri="{BB962C8B-B14F-4D97-AF65-F5344CB8AC3E}">
        <p14:creationId xmlns:p14="http://schemas.microsoft.com/office/powerpoint/2010/main" val="87662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02D3F-031D-4E6E-BF3D-172EBA38FD51}"/>
              </a:ext>
            </a:extLst>
          </p:cNvPr>
          <p:cNvSpPr>
            <a:spLocks noGrp="1"/>
          </p:cNvSpPr>
          <p:nvPr>
            <p:ph type="title"/>
          </p:nvPr>
        </p:nvSpPr>
        <p:spPr/>
        <p:txBody>
          <a:bodyPr>
            <a:normAutofit fontScale="90000"/>
          </a:bodyPr>
          <a:lstStyle/>
          <a:p>
            <a:r>
              <a:rPr lang="en-US" dirty="0"/>
              <a:t>Coefficient Estimation</a:t>
            </a:r>
          </a:p>
        </p:txBody>
      </p:sp>
      <p:sp>
        <p:nvSpPr>
          <p:cNvPr id="3" name="Slide Number Placeholder 2">
            <a:extLst>
              <a:ext uri="{FF2B5EF4-FFF2-40B4-BE49-F238E27FC236}">
                <a16:creationId xmlns:a16="http://schemas.microsoft.com/office/drawing/2014/main" id="{4B8FC8E9-D45F-44A2-B55E-F3F3731CAD6A}"/>
              </a:ext>
            </a:extLst>
          </p:cNvPr>
          <p:cNvSpPr>
            <a:spLocks noGrp="1"/>
          </p:cNvSpPr>
          <p:nvPr>
            <p:ph type="sldNum" sz="quarter" idx="12"/>
          </p:nvPr>
        </p:nvSpPr>
        <p:spPr/>
        <p:txBody>
          <a:bodyPr/>
          <a:lstStyle/>
          <a:p>
            <a:fld id="{6E61BB2A-F643-4BC4-A7C3-7339FD5A6B19}" type="slidenum">
              <a:rPr lang="en-US" smtClean="0"/>
              <a:pPr/>
              <a:t>15</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F98B94D-E41E-46B9-BFC2-2CAD6439ABD1}"/>
                  </a:ext>
                </a:extLst>
              </p:cNvPr>
              <p:cNvSpPr>
                <a:spLocks noGrp="1"/>
              </p:cNvSpPr>
              <p:nvPr>
                <p:ph sz="quarter" idx="1"/>
              </p:nvPr>
            </p:nvSpPr>
            <p:spPr/>
            <p:txBody>
              <a:bodyPr>
                <a:normAutofit/>
              </a:bodyPr>
              <a:lstStyle/>
              <a:p>
                <a:r>
                  <a:rPr lang="en-US" dirty="0"/>
                  <a:t>Similar to simple linear regressions, the coefficients are estimating by minimizing the sum of squared residuals:</a:t>
                </a:r>
              </a:p>
              <a:p>
                <a:endParaRPr lang="en-US" dirty="0"/>
              </a:p>
              <a:p>
                <a:endParaRPr lang="en-US" dirty="0"/>
              </a:p>
              <a:p>
                <a:endParaRPr lang="en-US" dirty="0"/>
              </a:p>
              <a:p>
                <a:endParaRPr lang="en-US" dirty="0"/>
              </a:p>
              <a:p>
                <a:r>
                  <a:rPr lang="en-US" dirty="0"/>
                  <a:t>Solutions for the </a:t>
                </a:r>
                <a14:m>
                  <m:oMath xmlns:m="http://schemas.openxmlformats.org/officeDocument/2006/math">
                    <m:r>
                      <a:rPr lang="en-US" i="1" dirty="0" smtClean="0">
                        <a:latin typeface="Cambria Math" panose="02040503050406030204" pitchFamily="18" charset="0"/>
                      </a:rPr>
                      <m:t>𝑝</m:t>
                    </m:r>
                  </m:oMath>
                </a14:m>
                <a:r>
                  <a:rPr lang="en-US" dirty="0"/>
                  <a:t> different coefficient estimations are expressed in complicated linear algebra form.  They are computed by all of the standard statistical software packages.</a:t>
                </a:r>
              </a:p>
              <a:p>
                <a:r>
                  <a:rPr lang="en-US" dirty="0"/>
                  <a:t>Given the coefficient estimations, we can make predictions using the formula</a:t>
                </a:r>
              </a:p>
            </p:txBody>
          </p:sp>
        </mc:Choice>
        <mc:Fallback xmlns="">
          <p:sp>
            <p:nvSpPr>
              <p:cNvPr id="4" name="Content Placeholder 3">
                <a:extLst>
                  <a:ext uri="{FF2B5EF4-FFF2-40B4-BE49-F238E27FC236}">
                    <a16:creationId xmlns:a16="http://schemas.microsoft.com/office/drawing/2014/main" id="{2F98B94D-E41E-46B9-BFC2-2CAD6439ABD1}"/>
                  </a:ext>
                </a:extLst>
              </p:cNvPr>
              <p:cNvSpPr>
                <a:spLocks noGrp="1" noRot="1" noChangeAspect="1" noMove="1" noResize="1" noEditPoints="1" noAdjustHandles="1" noChangeArrowheads="1" noChangeShapeType="1" noTextEdit="1"/>
              </p:cNvSpPr>
              <p:nvPr>
                <p:ph sz="quarter" idx="1"/>
              </p:nvPr>
            </p:nvSpPr>
            <p:spPr>
              <a:blipFill>
                <a:blip r:embed="rId2"/>
                <a:stretch>
                  <a:fillRect l="-741" t="-2303" b="-2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728F67-3049-459A-B659-07F27D5EA573}"/>
                  </a:ext>
                </a:extLst>
              </p:cNvPr>
              <p:cNvSpPr txBox="1"/>
              <p:nvPr/>
            </p:nvSpPr>
            <p:spPr>
              <a:xfrm>
                <a:off x="1519237" y="1586917"/>
                <a:ext cx="6105525" cy="7562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itchFamily="18" charset="0"/>
                        </a:rPr>
                        <m:t>𝑅𝑆𝑆</m:t>
                      </m:r>
                      <m:r>
                        <a:rPr lang="en-US" b="0" i="1" smtClean="0">
                          <a:solidFill>
                            <a:schemeClr val="bg1"/>
                          </a:solidFill>
                          <a:latin typeface="Cambria Math" panose="02040503050406030204" pitchFamily="18" charset="0"/>
                          <a:ea typeface="Cambria Math" pitchFamily="18" charset="0"/>
                        </a:rPr>
                        <m:t>= </m:t>
                      </m:r>
                      <m:nary>
                        <m:naryPr>
                          <m:chr m:val="∑"/>
                          <m:ctrlPr>
                            <a:rPr lang="en-US" b="0" i="1" smtClean="0">
                              <a:solidFill>
                                <a:schemeClr val="bg1"/>
                              </a:solidFill>
                              <a:latin typeface="Cambria Math" panose="02040503050406030204" pitchFamily="18" charset="0"/>
                              <a:ea typeface="Cambria Math" pitchFamily="18" charset="0"/>
                            </a:rPr>
                          </m:ctrlPr>
                        </m:naryPr>
                        <m:sub>
                          <m:r>
                            <m:rPr>
                              <m:brk m:alnAt="23"/>
                            </m:rPr>
                            <a:rPr lang="en-US" b="0" i="1" smtClean="0">
                              <a:solidFill>
                                <a:schemeClr val="bg1"/>
                              </a:solidFill>
                              <a:latin typeface="Cambria Math" panose="02040503050406030204" pitchFamily="18" charset="0"/>
                              <a:ea typeface="Cambria Math" pitchFamily="18" charset="0"/>
                            </a:rPr>
                            <m:t>𝑖</m:t>
                          </m:r>
                          <m:r>
                            <a:rPr lang="en-US" b="0" i="1" smtClean="0">
                              <a:solidFill>
                                <a:schemeClr val="bg1"/>
                              </a:solidFill>
                              <a:latin typeface="Cambria Math" panose="02040503050406030204" pitchFamily="18" charset="0"/>
                              <a:ea typeface="Cambria Math" pitchFamily="18" charset="0"/>
                            </a:rPr>
                            <m:t>=1</m:t>
                          </m:r>
                        </m:sub>
                        <m:sup>
                          <m:r>
                            <a:rPr lang="en-US" b="0" i="1" smtClean="0">
                              <a:solidFill>
                                <a:schemeClr val="bg1"/>
                              </a:solidFill>
                              <a:latin typeface="Cambria Math" panose="02040503050406030204" pitchFamily="18" charset="0"/>
                              <a:ea typeface="Cambria Math" pitchFamily="18" charset="0"/>
                            </a:rPr>
                            <m:t>𝑛</m:t>
                          </m:r>
                        </m:sup>
                        <m:e>
                          <m:sSup>
                            <m:sSupPr>
                              <m:ctrlPr>
                                <a:rPr lang="en-US" b="0" i="1" smtClean="0">
                                  <a:solidFill>
                                    <a:schemeClr val="bg1"/>
                                  </a:solidFill>
                                  <a:latin typeface="Cambria Math" panose="02040503050406030204" pitchFamily="18" charset="0"/>
                                  <a:ea typeface="Cambria Math" pitchFamily="18" charset="0"/>
                                </a:rPr>
                              </m:ctrlPr>
                            </m:sSupPr>
                            <m:e>
                              <m:sSub>
                                <m:sSubPr>
                                  <m:ctrlPr>
                                    <a:rPr lang="en-US" i="1">
                                      <a:solidFill>
                                        <a:schemeClr val="bg1"/>
                                      </a:solidFill>
                                      <a:latin typeface="Cambria Math" panose="02040503050406030204" pitchFamily="18" charset="0"/>
                                      <a:cs typeface="Times New Roman" pitchFamily="18" charset="0"/>
                                    </a:rPr>
                                  </m:ctrlPr>
                                </m:sSubPr>
                                <m:e>
                                  <m:r>
                                    <a:rPr lang="en-US" i="1">
                                      <a:solidFill>
                                        <a:schemeClr val="bg1"/>
                                      </a:solidFill>
                                      <a:latin typeface="Cambria Math" panose="02040503050406030204" pitchFamily="18" charset="0"/>
                                      <a:cs typeface="Times New Roman" pitchFamily="18" charset="0"/>
                                    </a:rPr>
                                    <m:t>𝜖</m:t>
                                  </m:r>
                                </m:e>
                                <m:sub>
                                  <m:r>
                                    <a:rPr lang="en-US" i="1">
                                      <a:solidFill>
                                        <a:schemeClr val="bg1"/>
                                      </a:solidFill>
                                      <a:latin typeface="Cambria Math" panose="02040503050406030204" pitchFamily="18" charset="0"/>
                                      <a:cs typeface="Times New Roman" pitchFamily="18" charset="0"/>
                                    </a:rPr>
                                    <m:t>𝑖</m:t>
                                  </m:r>
                                </m:sub>
                              </m:sSub>
                            </m:e>
                            <m:sup>
                              <m:r>
                                <a:rPr lang="en-US" b="0" i="1" smtClean="0">
                                  <a:solidFill>
                                    <a:schemeClr val="bg1"/>
                                  </a:solidFill>
                                  <a:latin typeface="Cambria Math" panose="02040503050406030204" pitchFamily="18" charset="0"/>
                                  <a:ea typeface="Cambria Math" pitchFamily="18" charset="0"/>
                                </a:rPr>
                                <m:t>2</m:t>
                              </m:r>
                            </m:sup>
                          </m:sSup>
                          <m:r>
                            <a:rPr lang="en-US" b="0" i="1" smtClean="0">
                              <a:solidFill>
                                <a:schemeClr val="bg1"/>
                              </a:solidFill>
                              <a:latin typeface="Cambria Math" panose="02040503050406030204" pitchFamily="18" charset="0"/>
                              <a:ea typeface="Cambria Math" pitchFamily="18" charset="0"/>
                            </a:rPr>
                            <m:t>=</m:t>
                          </m:r>
                        </m:e>
                      </m:nary>
                      <m:nary>
                        <m:naryPr>
                          <m:chr m:val="∑"/>
                          <m:ctrlPr>
                            <a:rPr lang="en-US" i="1">
                              <a:solidFill>
                                <a:schemeClr val="bg1"/>
                              </a:solidFill>
                              <a:latin typeface="Cambria Math" panose="02040503050406030204" pitchFamily="18" charset="0"/>
                              <a:ea typeface="Cambria Math" pitchFamily="18" charset="0"/>
                            </a:rPr>
                          </m:ctrlPr>
                        </m:naryPr>
                        <m:sub>
                          <m:r>
                            <m:rPr>
                              <m:brk m:alnAt="23"/>
                            </m:rPr>
                            <a:rPr lang="en-US" i="1">
                              <a:solidFill>
                                <a:schemeClr val="bg1"/>
                              </a:solidFill>
                              <a:latin typeface="Cambria Math" panose="02040503050406030204" pitchFamily="18" charset="0"/>
                              <a:ea typeface="Cambria Math" pitchFamily="18" charset="0"/>
                            </a:rPr>
                            <m:t>𝑖</m:t>
                          </m:r>
                          <m:r>
                            <a:rPr lang="en-US" i="1">
                              <a:solidFill>
                                <a:schemeClr val="bg1"/>
                              </a:solidFill>
                              <a:latin typeface="Cambria Math" panose="02040503050406030204" pitchFamily="18" charset="0"/>
                              <a:ea typeface="Cambria Math" pitchFamily="18" charset="0"/>
                            </a:rPr>
                            <m:t>=1</m:t>
                          </m:r>
                        </m:sub>
                        <m:sup>
                          <m:r>
                            <a:rPr lang="en-US" i="1">
                              <a:solidFill>
                                <a:schemeClr val="bg1"/>
                              </a:solidFill>
                              <a:latin typeface="Cambria Math" panose="02040503050406030204" pitchFamily="18" charset="0"/>
                              <a:ea typeface="Cambria Math" pitchFamily="18" charset="0"/>
                            </a:rPr>
                            <m:t>𝑛</m:t>
                          </m:r>
                        </m:sup>
                        <m:e>
                          <m:sSup>
                            <m:sSupPr>
                              <m:ctrlPr>
                                <a:rPr lang="en-US" i="1">
                                  <a:solidFill>
                                    <a:schemeClr val="bg1"/>
                                  </a:solidFill>
                                  <a:latin typeface="Cambria Math" panose="02040503050406030204" pitchFamily="18" charset="0"/>
                                  <a:ea typeface="Cambria Math" pitchFamily="18" charset="0"/>
                                </a:rPr>
                              </m:ctrlPr>
                            </m:sSupPr>
                            <m:e>
                              <m:sSub>
                                <m:sSubPr>
                                  <m:ctrlPr>
                                    <a:rPr lang="en-US" i="1">
                                      <a:solidFill>
                                        <a:schemeClr val="bg1"/>
                                      </a:solidFill>
                                      <a:latin typeface="Cambria Math" panose="02040503050406030204" pitchFamily="18" charset="0"/>
                                      <a:cs typeface="Times New Roman" pitchFamily="18" charset="0"/>
                                    </a:rPr>
                                  </m:ctrlPr>
                                </m:sSubPr>
                                <m:e>
                                  <m:r>
                                    <a:rPr lang="en-US" b="0" i="1" smtClean="0">
                                      <a:solidFill>
                                        <a:schemeClr val="bg1"/>
                                      </a:solidFill>
                                      <a:latin typeface="Cambria Math" panose="02040503050406030204" pitchFamily="18" charset="0"/>
                                      <a:cs typeface="Times New Roman" pitchFamily="18" charset="0"/>
                                    </a:rPr>
                                    <m:t>(</m:t>
                                  </m:r>
                                  <m:r>
                                    <a:rPr lang="en-US" i="1">
                                      <a:solidFill>
                                        <a:schemeClr val="bg1"/>
                                      </a:solidFill>
                                      <a:latin typeface="Cambria Math" panose="02040503050406030204" pitchFamily="18" charset="0"/>
                                      <a:cs typeface="Times New Roman" pitchFamily="18" charset="0"/>
                                    </a:rPr>
                                    <m:t>𝑦</m:t>
                                  </m:r>
                                </m:e>
                                <m:sub>
                                  <m:r>
                                    <a:rPr lang="en-US" i="1">
                                      <a:solidFill>
                                        <a:schemeClr val="bg1"/>
                                      </a:solidFill>
                                      <a:latin typeface="Cambria Math" panose="02040503050406030204" pitchFamily="18" charset="0"/>
                                      <a:cs typeface="Times New Roman" pitchFamily="18" charset="0"/>
                                    </a:rPr>
                                    <m:t>𝑖</m:t>
                                  </m:r>
                                </m:sub>
                              </m:sSub>
                              <m:r>
                                <a:rPr lang="en-US" i="1">
                                  <a:solidFill>
                                    <a:schemeClr val="bg1"/>
                                  </a:solidFill>
                                  <a:latin typeface="Cambria Math" panose="02040503050406030204" pitchFamily="18" charset="0"/>
                                  <a:cs typeface="Times New Roman" pitchFamily="18" charset="0"/>
                                </a:rPr>
                                <m:t>−</m:t>
                              </m:r>
                              <m:sSub>
                                <m:sSubPr>
                                  <m:ctrlPr>
                                    <a:rPr lang="en-US" i="1">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𝛽</m:t>
                                      </m:r>
                                    </m:e>
                                  </m:acc>
                                </m:e>
                                <m:sub>
                                  <m:r>
                                    <a:rPr lang="en-US" i="1">
                                      <a:solidFill>
                                        <a:schemeClr val="bg1"/>
                                      </a:solidFill>
                                      <a:latin typeface="Cambria Math" panose="02040503050406030204" pitchFamily="18" charset="0"/>
                                    </a:rPr>
                                    <m:t>0</m:t>
                                  </m:r>
                                </m:sub>
                              </m:sSub>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𝛽</m:t>
                                      </m:r>
                                    </m:e>
                                  </m:acc>
                                </m:e>
                                <m:sub>
                                  <m:r>
                                    <a:rPr lang="en-US" i="1">
                                      <a:solidFill>
                                        <a:schemeClr val="bg1"/>
                                      </a:solidFill>
                                      <a:latin typeface="Cambria Math" panose="02040503050406030204" pitchFamily="18" charset="0"/>
                                    </a:rPr>
                                    <m:t>1</m:t>
                                  </m:r>
                                </m:sub>
                              </m:sSub>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𝛽</m:t>
                                      </m:r>
                                    </m:e>
                                  </m:acc>
                                </m:e>
                                <m:sub>
                                  <m:r>
                                    <a:rPr lang="en-US" b="0" i="1" smtClean="0">
                                      <a:solidFill>
                                        <a:schemeClr val="bg1"/>
                                      </a:solidFill>
                                      <a:latin typeface="Cambria Math" panose="02040503050406030204" pitchFamily="18" charset="0"/>
                                    </a:rPr>
                                    <m:t>2</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𝛽</m:t>
                                      </m:r>
                                    </m:e>
                                  </m:acc>
                                </m:e>
                                <m:sub>
                                  <m:r>
                                    <a:rPr lang="en-US" b="0" i="1" smtClean="0">
                                      <a:solidFill>
                                        <a:schemeClr val="bg1"/>
                                      </a:solidFill>
                                      <a:latin typeface="Cambria Math" panose="02040503050406030204" pitchFamily="18" charset="0"/>
                                    </a:rPr>
                                    <m:t>𝑝</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𝑝</m:t>
                                  </m:r>
                                </m:sub>
                              </m:sSub>
                              <m:r>
                                <m:rPr>
                                  <m:nor/>
                                </m:rPr>
                                <a:rPr lang="en-US" dirty="0">
                                  <a:solidFill>
                                    <a:schemeClr val="bg1"/>
                                  </a:solidFill>
                                  <a:cs typeface="Times New Roman" pitchFamily="18" charset="0"/>
                                </a:rPr>
                                <m:t>) </m:t>
                              </m:r>
                            </m:e>
                            <m:sup>
                              <m:r>
                                <a:rPr lang="en-US" i="1">
                                  <a:solidFill>
                                    <a:schemeClr val="bg1"/>
                                  </a:solidFill>
                                  <a:latin typeface="Cambria Math" panose="02040503050406030204" pitchFamily="18" charset="0"/>
                                  <a:ea typeface="Cambria Math" pitchFamily="18" charset="0"/>
                                </a:rPr>
                                <m:t>2</m:t>
                              </m:r>
                            </m:sup>
                          </m:sSup>
                        </m:e>
                      </m:nary>
                    </m:oMath>
                  </m:oMathPara>
                </a14:m>
                <a:endParaRPr lang="en-US" dirty="0">
                  <a:solidFill>
                    <a:schemeClr val="bg1"/>
                  </a:solidFill>
                  <a:latin typeface="Cambria Math" pitchFamily="18" charset="0"/>
                  <a:ea typeface="Cambria Math" pitchFamily="18" charset="0"/>
                </a:endParaRPr>
              </a:p>
            </p:txBody>
          </p:sp>
        </mc:Choice>
        <mc:Fallback xmlns="">
          <p:sp>
            <p:nvSpPr>
              <p:cNvPr id="7" name="TextBox 6">
                <a:extLst>
                  <a:ext uri="{FF2B5EF4-FFF2-40B4-BE49-F238E27FC236}">
                    <a16:creationId xmlns:a16="http://schemas.microsoft.com/office/drawing/2014/main" id="{B4728F67-3049-459A-B659-07F27D5EA573}"/>
                  </a:ext>
                </a:extLst>
              </p:cNvPr>
              <p:cNvSpPr txBox="1">
                <a:spLocks noRot="1" noChangeAspect="1" noMove="1" noResize="1" noEditPoints="1" noAdjustHandles="1" noChangeArrowheads="1" noChangeShapeType="1" noTextEdit="1"/>
              </p:cNvSpPr>
              <p:nvPr/>
            </p:nvSpPr>
            <p:spPr>
              <a:xfrm>
                <a:off x="1519237" y="1586917"/>
                <a:ext cx="6105525" cy="7562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2D63CB-C91C-41F9-BD77-22F0205700CC}"/>
                  </a:ext>
                </a:extLst>
              </p:cNvPr>
              <p:cNvSpPr txBox="1"/>
              <p:nvPr/>
            </p:nvSpPr>
            <p:spPr>
              <a:xfrm>
                <a:off x="2033866" y="4404360"/>
                <a:ext cx="4846994" cy="319768"/>
              </a:xfrm>
              <a:prstGeom prst="rect">
                <a:avLst/>
              </a:prstGeom>
              <a:noFill/>
            </p:spPr>
            <p:txBody>
              <a:bodyPr wrap="square" lIns="0" tIns="0" rIns="0" bIns="0" rtlCol="0">
                <a:spAutoFit/>
              </a:bodyPr>
              <a:lstStyle/>
              <a:p>
                <a:pPr algn="ctr"/>
                <a14:m>
                  <m:oMath xmlns:m="http://schemas.openxmlformats.org/officeDocument/2006/math">
                    <m:acc>
                      <m:accPr>
                        <m:chr m:val="̂"/>
                        <m:ctrlPr>
                          <a:rPr lang="en-US" b="0" i="1" smtClean="0">
                            <a:solidFill>
                              <a:schemeClr val="bg1"/>
                            </a:solidFill>
                            <a:latin typeface="Cambria Math" panose="02040503050406030204" pitchFamily="18" charset="0"/>
                            <a:ea typeface="Cambria Math" pitchFamily="18" charset="0"/>
                          </a:rPr>
                        </m:ctrlPr>
                      </m:accPr>
                      <m:e>
                        <m:r>
                          <a:rPr lang="en-US" b="0" i="1" smtClean="0">
                            <a:solidFill>
                              <a:schemeClr val="bg1"/>
                            </a:solidFill>
                            <a:latin typeface="Cambria Math" panose="02040503050406030204" pitchFamily="18" charset="0"/>
                            <a:ea typeface="Cambria Math" pitchFamily="18" charset="0"/>
                          </a:rPr>
                          <m:t>𝑦</m:t>
                        </m:r>
                      </m:e>
                    </m:acc>
                    <m:r>
                      <a:rPr lang="en-US" b="0" i="1" smtClean="0">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acc>
                          <m:accPr>
                            <m:chr m:val="̂"/>
                            <m:ctrlPr>
                              <a:rPr lang="en-US" i="1">
                                <a:solidFill>
                                  <a:schemeClr val="bg1"/>
                                </a:solidFill>
                                <a:latin typeface="Cambria Math" panose="02040503050406030204" pitchFamily="18" charset="0"/>
                                <a:ea typeface="Cambria Math" pitchFamily="18" charset="0"/>
                              </a:rPr>
                            </m:ctrlPr>
                          </m:accPr>
                          <m:e>
                            <m:r>
                              <a:rPr lang="en-US" i="1">
                                <a:solidFill>
                                  <a:schemeClr val="bg1"/>
                                </a:solidFill>
                                <a:latin typeface="Cambria Math" panose="02040503050406030204" pitchFamily="18" charset="0"/>
                                <a:ea typeface="Cambria Math" pitchFamily="18" charset="0"/>
                              </a:rPr>
                              <m:t>𝛽</m:t>
                            </m:r>
                          </m:e>
                        </m:acc>
                      </m:e>
                      <m:sub>
                        <m:r>
                          <a:rPr lang="en-US" i="1">
                            <a:solidFill>
                              <a:schemeClr val="bg1"/>
                            </a:solidFill>
                            <a:latin typeface="Cambria Math" panose="02040503050406030204" pitchFamily="18" charset="0"/>
                            <a:ea typeface="Cambria Math" pitchFamily="18" charset="0"/>
                          </a:rPr>
                          <m:t>0</m:t>
                        </m:r>
                      </m:sub>
                    </m:sSub>
                    <m:r>
                      <a:rPr lang="en-US" b="0" i="1" smtClean="0">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acc>
                          <m:accPr>
                            <m:chr m:val="̂"/>
                            <m:ctrlPr>
                              <a:rPr lang="en-US" i="1">
                                <a:solidFill>
                                  <a:schemeClr val="bg1"/>
                                </a:solidFill>
                                <a:latin typeface="Cambria Math" panose="02040503050406030204" pitchFamily="18" charset="0"/>
                                <a:ea typeface="Cambria Math" pitchFamily="18" charset="0"/>
                              </a:rPr>
                            </m:ctrlPr>
                          </m:accPr>
                          <m:e>
                            <m:r>
                              <a:rPr lang="en-US" i="1">
                                <a:solidFill>
                                  <a:schemeClr val="bg1"/>
                                </a:solidFill>
                                <a:latin typeface="Cambria Math" panose="02040503050406030204" pitchFamily="18" charset="0"/>
                                <a:ea typeface="Cambria Math" pitchFamily="18" charset="0"/>
                              </a:rPr>
                              <m:t>𝛽</m:t>
                            </m:r>
                          </m:e>
                        </m:acc>
                      </m:e>
                      <m:sub>
                        <m:r>
                          <a:rPr lang="en-US" i="1">
                            <a:solidFill>
                              <a:schemeClr val="bg1"/>
                            </a:solidFill>
                            <a:latin typeface="Cambria Math" panose="02040503050406030204" pitchFamily="18" charset="0"/>
                            <a:ea typeface="Cambria Math" pitchFamily="18" charset="0"/>
                          </a:rPr>
                          <m:t>1</m:t>
                        </m:r>
                      </m:sub>
                    </m:sSub>
                    <m:sSub>
                      <m:sSubPr>
                        <m:ctrlPr>
                          <a:rPr lang="en-US" i="1" smtClean="0">
                            <a:solidFill>
                              <a:schemeClr val="bg1"/>
                            </a:solidFill>
                            <a:latin typeface="Cambria Math" panose="02040503050406030204" pitchFamily="18" charset="0"/>
                            <a:ea typeface="Cambria Math" pitchFamily="18" charset="0"/>
                          </a:rPr>
                        </m:ctrlPr>
                      </m:sSubPr>
                      <m:e>
                        <m:r>
                          <a:rPr lang="en-US" b="0" i="1" smtClean="0">
                            <a:solidFill>
                              <a:schemeClr val="bg1"/>
                            </a:solidFill>
                            <a:latin typeface="Cambria Math" panose="02040503050406030204" pitchFamily="18" charset="0"/>
                            <a:ea typeface="Cambria Math" pitchFamily="18" charset="0"/>
                          </a:rPr>
                          <m:t>𝑥</m:t>
                        </m:r>
                      </m:e>
                      <m:sub>
                        <m:r>
                          <a:rPr lang="en-US" b="0" i="1" smtClean="0">
                            <a:solidFill>
                              <a:schemeClr val="bg1"/>
                            </a:solidFill>
                            <a:latin typeface="Cambria Math" panose="02040503050406030204" pitchFamily="18" charset="0"/>
                            <a:ea typeface="Cambria Math" pitchFamily="18" charset="0"/>
                          </a:rPr>
                          <m:t>1</m:t>
                        </m:r>
                      </m:sub>
                    </m:sSub>
                  </m:oMath>
                </a14:m>
                <a:r>
                  <a:rPr lang="en-US" dirty="0">
                    <a:solidFill>
                      <a:schemeClr val="bg1"/>
                    </a:solidFill>
                    <a:latin typeface="Cambria Math" pitchFamily="18" charset="0"/>
                    <a:ea typeface="Cambria Math" pitchFamily="18" charset="0"/>
                  </a:rPr>
                  <a:t> + </a:t>
                </a:r>
                <a14:m>
                  <m:oMath xmlns:m="http://schemas.openxmlformats.org/officeDocument/2006/math">
                    <m:sSub>
                      <m:sSubPr>
                        <m:ctrlPr>
                          <a:rPr lang="en-US" i="1">
                            <a:solidFill>
                              <a:schemeClr val="bg1"/>
                            </a:solidFill>
                            <a:latin typeface="Cambria Math" panose="02040503050406030204" pitchFamily="18" charset="0"/>
                            <a:ea typeface="Cambria Math" pitchFamily="18" charset="0"/>
                          </a:rPr>
                        </m:ctrlPr>
                      </m:sSubPr>
                      <m:e>
                        <m:acc>
                          <m:accPr>
                            <m:chr m:val="̂"/>
                            <m:ctrlPr>
                              <a:rPr lang="en-US" i="1">
                                <a:solidFill>
                                  <a:schemeClr val="bg1"/>
                                </a:solidFill>
                                <a:latin typeface="Cambria Math" panose="02040503050406030204" pitchFamily="18" charset="0"/>
                                <a:ea typeface="Cambria Math" pitchFamily="18" charset="0"/>
                              </a:rPr>
                            </m:ctrlPr>
                          </m:accPr>
                          <m:e>
                            <m:r>
                              <a:rPr lang="en-US" i="1">
                                <a:solidFill>
                                  <a:schemeClr val="bg1"/>
                                </a:solidFill>
                                <a:latin typeface="Cambria Math" panose="02040503050406030204" pitchFamily="18" charset="0"/>
                                <a:ea typeface="Cambria Math" pitchFamily="18" charset="0"/>
                              </a:rPr>
                              <m:t>𝛽</m:t>
                            </m:r>
                          </m:e>
                        </m:acc>
                      </m:e>
                      <m:sub>
                        <m:r>
                          <a:rPr lang="en-US" b="0" i="1" smtClean="0">
                            <a:solidFill>
                              <a:schemeClr val="bg1"/>
                            </a:solidFill>
                            <a:latin typeface="Cambria Math" panose="02040503050406030204" pitchFamily="18" charset="0"/>
                            <a:ea typeface="Cambria Math" pitchFamily="18" charset="0"/>
                          </a:rPr>
                          <m:t>2</m:t>
                        </m:r>
                      </m:sub>
                    </m:sSub>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𝑥</m:t>
                        </m:r>
                      </m:e>
                      <m:sub>
                        <m:r>
                          <a:rPr lang="en-US" b="0" i="1" smtClean="0">
                            <a:solidFill>
                              <a:schemeClr val="bg1"/>
                            </a:solidFill>
                            <a:latin typeface="Cambria Math" panose="02040503050406030204" pitchFamily="18" charset="0"/>
                            <a:ea typeface="Cambria Math" pitchFamily="18" charset="0"/>
                          </a:rPr>
                          <m:t>2</m:t>
                        </m:r>
                      </m:sub>
                    </m:sSub>
                  </m:oMath>
                </a14:m>
                <a:r>
                  <a:rPr lang="en-US" dirty="0">
                    <a:solidFill>
                      <a:schemeClr val="bg1"/>
                    </a:solidFill>
                    <a:latin typeface="Cambria Math" pitchFamily="18" charset="0"/>
                    <a:ea typeface="Cambria Math" pitchFamily="18" charset="0"/>
                  </a:rPr>
                  <a:t> + </a:t>
                </a:r>
                <a14:m>
                  <m:oMath xmlns:m="http://schemas.openxmlformats.org/officeDocument/2006/math">
                    <m:r>
                      <a:rPr lang="en-US" i="1">
                        <a:solidFill>
                          <a:schemeClr val="bg1"/>
                        </a:solidFill>
                        <a:latin typeface="Cambria Math" panose="02040503050406030204" pitchFamily="18" charset="0"/>
                      </a:rPr>
                      <m:t>…</m:t>
                    </m:r>
                  </m:oMath>
                </a14:m>
                <a:r>
                  <a:rPr lang="en-US" dirty="0">
                    <a:solidFill>
                      <a:schemeClr val="bg1"/>
                    </a:solidFill>
                    <a:latin typeface="Cambria Math" pitchFamily="18" charset="0"/>
                    <a:ea typeface="Cambria Math" pitchFamily="18" charset="0"/>
                  </a:rPr>
                  <a:t> + </a:t>
                </a:r>
                <a14:m>
                  <m:oMath xmlns:m="http://schemas.openxmlformats.org/officeDocument/2006/math">
                    <m:sSub>
                      <m:sSubPr>
                        <m:ctrlPr>
                          <a:rPr lang="en-US" i="1">
                            <a:solidFill>
                              <a:schemeClr val="bg1"/>
                            </a:solidFill>
                            <a:latin typeface="Cambria Math" panose="02040503050406030204" pitchFamily="18" charset="0"/>
                            <a:ea typeface="Cambria Math" pitchFamily="18" charset="0"/>
                          </a:rPr>
                        </m:ctrlPr>
                      </m:sSubPr>
                      <m:e>
                        <m:acc>
                          <m:accPr>
                            <m:chr m:val="̂"/>
                            <m:ctrlPr>
                              <a:rPr lang="en-US" i="1">
                                <a:solidFill>
                                  <a:schemeClr val="bg1"/>
                                </a:solidFill>
                                <a:latin typeface="Cambria Math" panose="02040503050406030204" pitchFamily="18" charset="0"/>
                                <a:ea typeface="Cambria Math" pitchFamily="18" charset="0"/>
                              </a:rPr>
                            </m:ctrlPr>
                          </m:accPr>
                          <m:e>
                            <m:r>
                              <a:rPr lang="en-US" i="1">
                                <a:solidFill>
                                  <a:schemeClr val="bg1"/>
                                </a:solidFill>
                                <a:latin typeface="Cambria Math" panose="02040503050406030204" pitchFamily="18" charset="0"/>
                                <a:ea typeface="Cambria Math" pitchFamily="18" charset="0"/>
                              </a:rPr>
                              <m:t>𝛽</m:t>
                            </m:r>
                          </m:e>
                        </m:acc>
                      </m:e>
                      <m:sub>
                        <m:r>
                          <a:rPr lang="en-US" b="0" i="1" smtClean="0">
                            <a:solidFill>
                              <a:schemeClr val="bg1"/>
                            </a:solidFill>
                            <a:latin typeface="Cambria Math" panose="02040503050406030204" pitchFamily="18" charset="0"/>
                            <a:ea typeface="Cambria Math" pitchFamily="18" charset="0"/>
                          </a:rPr>
                          <m:t>𝑝</m:t>
                        </m:r>
                      </m:sub>
                    </m:sSub>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𝑥</m:t>
                        </m:r>
                      </m:e>
                      <m:sub>
                        <m:r>
                          <a:rPr lang="en-US" b="0" i="1" smtClean="0">
                            <a:solidFill>
                              <a:schemeClr val="bg1"/>
                            </a:solidFill>
                            <a:latin typeface="Cambria Math" panose="02040503050406030204" pitchFamily="18" charset="0"/>
                            <a:ea typeface="Cambria Math" pitchFamily="18" charset="0"/>
                          </a:rPr>
                          <m:t>𝑝</m:t>
                        </m:r>
                      </m:sub>
                    </m:sSub>
                  </m:oMath>
                </a14:m>
                <a:r>
                  <a:rPr lang="en-US" dirty="0">
                    <a:solidFill>
                      <a:schemeClr val="bg1"/>
                    </a:solidFill>
                    <a:latin typeface="Cambria Math" pitchFamily="18" charset="0"/>
                    <a:ea typeface="Cambria Math" pitchFamily="18" charset="0"/>
                  </a:rPr>
                  <a:t> </a:t>
                </a:r>
              </a:p>
            </p:txBody>
          </p:sp>
        </mc:Choice>
        <mc:Fallback xmlns="">
          <p:sp>
            <p:nvSpPr>
              <p:cNvPr id="8" name="TextBox 7">
                <a:extLst>
                  <a:ext uri="{FF2B5EF4-FFF2-40B4-BE49-F238E27FC236}">
                    <a16:creationId xmlns:a16="http://schemas.microsoft.com/office/drawing/2014/main" id="{D32D63CB-C91C-41F9-BD77-22F0205700CC}"/>
                  </a:ext>
                </a:extLst>
              </p:cNvPr>
              <p:cNvSpPr txBox="1">
                <a:spLocks noRot="1" noChangeAspect="1" noMove="1" noResize="1" noEditPoints="1" noAdjustHandles="1" noChangeArrowheads="1" noChangeShapeType="1" noTextEdit="1"/>
              </p:cNvSpPr>
              <p:nvPr/>
            </p:nvSpPr>
            <p:spPr>
              <a:xfrm>
                <a:off x="2033866" y="4404360"/>
                <a:ext cx="4846994" cy="319768"/>
              </a:xfrm>
              <a:prstGeom prst="rect">
                <a:avLst/>
              </a:prstGeom>
              <a:blipFill>
                <a:blip r:embed="rId4"/>
                <a:stretch>
                  <a:fillRect t="-23077" b="-34615"/>
                </a:stretch>
              </a:blipFill>
            </p:spPr>
            <p:txBody>
              <a:bodyPr/>
              <a:lstStyle/>
              <a:p>
                <a:r>
                  <a:rPr lang="en-US">
                    <a:noFill/>
                  </a:rPr>
                  <a:t> </a:t>
                </a:r>
              </a:p>
            </p:txBody>
          </p:sp>
        </mc:Fallback>
      </mc:AlternateContent>
    </p:spTree>
    <p:extLst>
      <p:ext uri="{BB962C8B-B14F-4D97-AF65-F5344CB8AC3E}">
        <p14:creationId xmlns:p14="http://schemas.microsoft.com/office/powerpoint/2010/main" val="3859571330"/>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1B7274D-CF21-0986-D022-D560083E44AA}"/>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E12241CA-4E34-6DC2-927F-39D18E93A555}"/>
              </a:ext>
            </a:extLst>
          </p:cNvPr>
          <p:cNvSpPr>
            <a:spLocks noGrp="1"/>
          </p:cNvSpPr>
          <p:nvPr>
            <p:ph type="body" sz="quarter" idx="10"/>
          </p:nvPr>
        </p:nvSpPr>
        <p:spPr/>
        <p:txBody>
          <a:bodyPr/>
          <a:lstStyle/>
          <a:p>
            <a:r>
              <a:rPr lang="en-US" dirty="0"/>
              <a:t>Linear Model Inference</a:t>
            </a:r>
          </a:p>
        </p:txBody>
      </p:sp>
    </p:spTree>
    <p:extLst>
      <p:ext uri="{BB962C8B-B14F-4D97-AF65-F5344CB8AC3E}">
        <p14:creationId xmlns:p14="http://schemas.microsoft.com/office/powerpoint/2010/main" val="40061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2DB989-1D44-4FB6-9FD2-BB5F4A77A3C8}"/>
              </a:ext>
            </a:extLst>
          </p:cNvPr>
          <p:cNvSpPr>
            <a:spLocks noGrp="1"/>
          </p:cNvSpPr>
          <p:nvPr>
            <p:ph type="title"/>
          </p:nvPr>
        </p:nvSpPr>
        <p:spPr/>
        <p:txBody>
          <a:bodyPr>
            <a:normAutofit fontScale="90000"/>
          </a:bodyPr>
          <a:lstStyle/>
          <a:p>
            <a:r>
              <a:rPr lang="en-US" dirty="0"/>
              <a:t>Interpreting Linear Regression Coefficients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38C5C07-C391-4825-B31B-B968616975A6}"/>
                  </a:ext>
                </a:extLst>
              </p:cNvPr>
              <p:cNvSpPr>
                <a:spLocks noGrp="1"/>
              </p:cNvSpPr>
              <p:nvPr>
                <p:ph idx="1"/>
              </p:nvPr>
            </p:nvSpPr>
            <p:spPr>
              <a:xfrm>
                <a:off x="628650" y="1299369"/>
                <a:ext cx="7886700" cy="2885281"/>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itchFamily="18" charset="0"/>
                            </a:rPr>
                          </m:ctrlPr>
                        </m:sSubPr>
                        <m:e>
                          <m:r>
                            <a:rPr lang="en-US" b="0" i="1" smtClean="0">
                              <a:latin typeface="Cambria Math" panose="02040503050406030204" pitchFamily="18" charset="0"/>
                              <a:ea typeface="Cambria Math" pitchFamily="18" charset="0"/>
                            </a:rPr>
                            <m:t>𝑌</m:t>
                          </m:r>
                          <m:r>
                            <a:rPr lang="en-US" i="1">
                              <a:latin typeface="Cambria Math" panose="02040503050406030204" pitchFamily="18" charset="0"/>
                              <a:ea typeface="Cambria Math" pitchFamily="18" charset="0"/>
                            </a:rPr>
                            <m:t>= </m:t>
                          </m:r>
                          <m:r>
                            <a:rPr lang="en-US" i="1">
                              <a:latin typeface="Cambria Math" panose="02040503050406030204" pitchFamily="18" charset="0"/>
                              <a:ea typeface="Cambria Math" pitchFamily="18" charset="0"/>
                            </a:rPr>
                            <m:t>𝛽</m:t>
                          </m:r>
                        </m:e>
                        <m:sub>
                          <m:r>
                            <a:rPr lang="en-US" i="1">
                              <a:latin typeface="Cambria Math" panose="02040503050406030204" pitchFamily="18" charset="0"/>
                              <a:ea typeface="Cambria Math" pitchFamily="18" charset="0"/>
                            </a:rPr>
                            <m:t>0</m:t>
                          </m:r>
                        </m:sub>
                      </m:sSub>
                      <m:r>
                        <a:rPr lang="en-US" i="1">
                          <a:latin typeface="Cambria Math" panose="02040503050406030204" pitchFamily="18" charset="0"/>
                          <a:ea typeface="Cambria Math" pitchFamily="18" charset="0"/>
                        </a:rPr>
                        <m:t>+</m:t>
                      </m:r>
                      <m:sSub>
                        <m:sSubPr>
                          <m:ctrlPr>
                            <a:rPr lang="en-US" i="1">
                              <a:latin typeface="Cambria Math" panose="02040503050406030204" pitchFamily="18" charset="0"/>
                              <a:ea typeface="Cambria Math" pitchFamily="18" charset="0"/>
                            </a:rPr>
                          </m:ctrlPr>
                        </m:sSubPr>
                        <m:e>
                          <m:r>
                            <a:rPr lang="en-US" i="1">
                              <a:latin typeface="Cambria Math" panose="02040503050406030204" pitchFamily="18" charset="0"/>
                              <a:ea typeface="Cambria Math" pitchFamily="18" charset="0"/>
                            </a:rPr>
                            <m:t>𝛽</m:t>
                          </m:r>
                        </m:e>
                        <m:sub>
                          <m:r>
                            <a:rPr lang="en-US" i="1">
                              <a:latin typeface="Cambria Math" panose="02040503050406030204" pitchFamily="18" charset="0"/>
                              <a:ea typeface="Cambria Math" pitchFamily="18" charset="0"/>
                            </a:rPr>
                            <m:t>1</m:t>
                          </m:r>
                        </m:sub>
                      </m:sSub>
                      <m:sSub>
                        <m:sSubPr>
                          <m:ctrlPr>
                            <a:rPr lang="en-US" i="1">
                              <a:latin typeface="Cambria Math" panose="02040503050406030204" pitchFamily="18" charset="0"/>
                              <a:ea typeface="Cambria Math" pitchFamily="18" charset="0"/>
                            </a:rPr>
                          </m:ctrlPr>
                        </m:sSubPr>
                        <m:e>
                          <m:r>
                            <a:rPr lang="en-US" i="1">
                              <a:latin typeface="Cambria Math" panose="02040503050406030204" pitchFamily="18" charset="0"/>
                              <a:ea typeface="Cambria Math" pitchFamily="18" charset="0"/>
                            </a:rPr>
                            <m:t>𝑋</m:t>
                          </m:r>
                        </m:e>
                        <m:sub>
                          <m:r>
                            <a:rPr lang="en-US" i="1">
                              <a:latin typeface="Cambria Math" panose="02040503050406030204" pitchFamily="18" charset="0"/>
                              <a:ea typeface="Cambria Math" pitchFamily="18" charset="0"/>
                            </a:rPr>
                            <m:t>1</m:t>
                          </m:r>
                        </m:sub>
                      </m:sSub>
                      <m:r>
                        <a:rPr lang="en-US" i="1">
                          <a:latin typeface="Cambria Math" panose="02040503050406030204" pitchFamily="18" charset="0"/>
                          <a:ea typeface="Cambria Math" pitchFamily="18" charset="0"/>
                        </a:rPr>
                        <m:t>+</m:t>
                      </m:r>
                      <m:sSub>
                        <m:sSubPr>
                          <m:ctrlPr>
                            <a:rPr lang="en-US" i="1">
                              <a:latin typeface="Cambria Math" panose="02040503050406030204" pitchFamily="18" charset="0"/>
                              <a:ea typeface="Cambria Math" pitchFamily="18" charset="0"/>
                            </a:rPr>
                          </m:ctrlPr>
                        </m:sSubPr>
                        <m:e>
                          <m:r>
                            <a:rPr lang="en-US" i="1">
                              <a:latin typeface="Cambria Math" panose="02040503050406030204" pitchFamily="18" charset="0"/>
                              <a:ea typeface="Cambria Math" pitchFamily="18" charset="0"/>
                            </a:rPr>
                            <m:t>𝛽</m:t>
                          </m:r>
                        </m:e>
                        <m:sub>
                          <m:r>
                            <a:rPr lang="en-US" i="1">
                              <a:latin typeface="Cambria Math" panose="02040503050406030204" pitchFamily="18" charset="0"/>
                              <a:ea typeface="Cambria Math" pitchFamily="18" charset="0"/>
                            </a:rPr>
                            <m:t>2</m:t>
                          </m:r>
                        </m:sub>
                      </m:sSub>
                      <m:sSub>
                        <m:sSubPr>
                          <m:ctrlPr>
                            <a:rPr lang="en-US" i="1">
                              <a:latin typeface="Cambria Math" panose="02040503050406030204" pitchFamily="18" charset="0"/>
                              <a:ea typeface="Cambria Math" pitchFamily="18" charset="0"/>
                            </a:rPr>
                          </m:ctrlPr>
                        </m:sSubPr>
                        <m:e>
                          <m:r>
                            <a:rPr lang="en-US" i="1">
                              <a:latin typeface="Cambria Math" panose="02040503050406030204" pitchFamily="18" charset="0"/>
                              <a:ea typeface="Cambria Math" pitchFamily="18" charset="0"/>
                            </a:rPr>
                            <m:t>𝑋</m:t>
                          </m:r>
                        </m:e>
                        <m:sub>
                          <m:r>
                            <a:rPr lang="en-US" i="1">
                              <a:latin typeface="Cambria Math" panose="02040503050406030204" pitchFamily="18" charset="0"/>
                              <a:ea typeface="Cambria Math" pitchFamily="18" charset="0"/>
                            </a:rPr>
                            <m:t>2</m:t>
                          </m:r>
                        </m:sub>
                      </m:sSub>
                      <m:r>
                        <a:rPr lang="en-US" i="1">
                          <a:latin typeface="Cambria Math" panose="02040503050406030204" pitchFamily="18" charset="0"/>
                          <a:ea typeface="Cambria Math" pitchFamily="18" charset="0"/>
                        </a:rPr>
                        <m:t>+…+</m:t>
                      </m:r>
                      <m:sSub>
                        <m:sSubPr>
                          <m:ctrlPr>
                            <a:rPr lang="en-US" i="1">
                              <a:latin typeface="Cambria Math" panose="02040503050406030204" pitchFamily="18" charset="0"/>
                              <a:ea typeface="Cambria Math" pitchFamily="18" charset="0"/>
                            </a:rPr>
                          </m:ctrlPr>
                        </m:sSubPr>
                        <m:e>
                          <m:r>
                            <a:rPr lang="en-US" i="1">
                              <a:latin typeface="Cambria Math" panose="02040503050406030204" pitchFamily="18" charset="0"/>
                              <a:ea typeface="Cambria Math" pitchFamily="18" charset="0"/>
                            </a:rPr>
                            <m:t>𝛽</m:t>
                          </m:r>
                        </m:e>
                        <m:sub>
                          <m:r>
                            <a:rPr lang="en-US" i="1">
                              <a:latin typeface="Cambria Math" panose="02040503050406030204" pitchFamily="18" charset="0"/>
                              <a:ea typeface="Cambria Math" pitchFamily="18" charset="0"/>
                            </a:rPr>
                            <m:t>𝑝</m:t>
                          </m:r>
                        </m:sub>
                      </m:sSub>
                      <m:sSub>
                        <m:sSubPr>
                          <m:ctrlPr>
                            <a:rPr lang="en-US" i="1">
                              <a:latin typeface="Cambria Math" panose="02040503050406030204" pitchFamily="18" charset="0"/>
                              <a:ea typeface="Cambria Math" pitchFamily="18" charset="0"/>
                            </a:rPr>
                          </m:ctrlPr>
                        </m:sSubPr>
                        <m:e>
                          <m:r>
                            <a:rPr lang="en-US" i="1">
                              <a:latin typeface="Cambria Math" panose="02040503050406030204" pitchFamily="18" charset="0"/>
                              <a:ea typeface="Cambria Math" pitchFamily="18" charset="0"/>
                            </a:rPr>
                            <m:t>𝑋</m:t>
                          </m:r>
                        </m:e>
                        <m:sub>
                          <m:r>
                            <a:rPr lang="en-US" i="1">
                              <a:latin typeface="Cambria Math" panose="02040503050406030204" pitchFamily="18" charset="0"/>
                              <a:ea typeface="Cambria Math" pitchFamily="18" charset="0"/>
                            </a:rPr>
                            <m:t>𝑝</m:t>
                          </m:r>
                        </m:sub>
                      </m:sSub>
                      <m:r>
                        <a:rPr lang="en-US" i="1">
                          <a:latin typeface="Cambria Math" panose="02040503050406030204" pitchFamily="18" charset="0"/>
                          <a:ea typeface="Cambria Math" pitchFamily="18" charset="0"/>
                        </a:rPr>
                        <m:t>+</m:t>
                      </m:r>
                      <m:r>
                        <a:rPr lang="en-US" i="1">
                          <a:latin typeface="Cambria Math" panose="02040503050406030204" pitchFamily="18" charset="0"/>
                          <a:ea typeface="Cambria Math" pitchFamily="18" charset="0"/>
                        </a:rPr>
                        <m:t>𝜀</m:t>
                      </m:r>
                    </m:oMath>
                  </m:oMathPara>
                </a14:m>
                <a:endParaRPr lang="en-US" dirty="0">
                  <a:latin typeface="Cambria Math" pitchFamily="18" charset="0"/>
                  <a:ea typeface="Cambria Math" pitchFamily="18" charset="0"/>
                </a:endParaRPr>
              </a:p>
              <a:p>
                <a:pPr marL="0" indent="0">
                  <a:buNone/>
                </a:pPr>
                <a:endParaRPr lang="en-US" dirty="0"/>
              </a:p>
              <a:p>
                <a:pPr marL="0" indent="0">
                  <a:buNone/>
                </a:pPr>
                <a:r>
                  <a:rPr lang="en-US" dirty="0"/>
                  <a:t>The ideal scenario is when predictors are uncorrelated</a:t>
                </a:r>
              </a:p>
              <a:p>
                <a:r>
                  <a:rPr lang="en-US" dirty="0"/>
                  <a:t>Each coefficient can be estimated and tested separately</a:t>
                </a:r>
              </a:p>
              <a:p>
                <a:r>
                  <a:rPr lang="en-US" dirty="0"/>
                  <a:t>Enables interpretations such as "a unit change in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oMath>
                </a14:m>
                <a:r>
                  <a:rPr lang="en-US" dirty="0"/>
                  <a:t> is associated with a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𝑗</m:t>
                        </m:r>
                      </m:sub>
                    </m:sSub>
                  </m:oMath>
                </a14:m>
                <a:r>
                  <a:rPr lang="en-US" dirty="0"/>
                  <a:t> change in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oMath>
                </a14:m>
                <a:r>
                  <a:rPr lang="en-US" dirty="0"/>
                  <a:t> while all the other variables fixed" </a:t>
                </a:r>
              </a:p>
              <a:p>
                <a:r>
                  <a:rPr lang="en-US" dirty="0"/>
                  <a:t>If predictor variables are appropriately scaled, it is easy to infer relative influence of predictors from their coefficients</a:t>
                </a:r>
              </a:p>
            </p:txBody>
          </p:sp>
        </mc:Choice>
        <mc:Fallback xmlns="">
          <p:sp>
            <p:nvSpPr>
              <p:cNvPr id="5" name="Content Placeholder 4">
                <a:extLst>
                  <a:ext uri="{FF2B5EF4-FFF2-40B4-BE49-F238E27FC236}">
                    <a16:creationId xmlns:a16="http://schemas.microsoft.com/office/drawing/2014/main" id="{738C5C07-C391-4825-B31B-B968616975A6}"/>
                  </a:ext>
                </a:extLst>
              </p:cNvPr>
              <p:cNvSpPr>
                <a:spLocks noGrp="1" noRot="1" noChangeAspect="1" noMove="1" noResize="1" noEditPoints="1" noAdjustHandles="1" noChangeArrowheads="1" noChangeShapeType="1" noTextEdit="1"/>
              </p:cNvSpPr>
              <p:nvPr>
                <p:ph idx="1"/>
              </p:nvPr>
            </p:nvSpPr>
            <p:spPr>
              <a:xfrm>
                <a:off x="628650" y="1299369"/>
                <a:ext cx="7886700" cy="2885281"/>
              </a:xfrm>
              <a:blipFill>
                <a:blip r:embed="rId2"/>
                <a:stretch>
                  <a:fillRect l="-927" r="-309" b="-2960"/>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D521CB7B-1B94-4AEE-BE75-0C82C7E026EE}"/>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83870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2DB989-1D44-4FB6-9FD2-BB5F4A77A3C8}"/>
              </a:ext>
            </a:extLst>
          </p:cNvPr>
          <p:cNvSpPr>
            <a:spLocks noGrp="1"/>
          </p:cNvSpPr>
          <p:nvPr>
            <p:ph type="title"/>
          </p:nvPr>
        </p:nvSpPr>
        <p:spPr/>
        <p:txBody>
          <a:bodyPr>
            <a:normAutofit fontScale="90000"/>
          </a:bodyPr>
          <a:lstStyle/>
          <a:p>
            <a:r>
              <a:rPr lang="en-US" dirty="0"/>
              <a:t>Interpreting Linear Regression Coefficients</a:t>
            </a:r>
          </a:p>
        </p:txBody>
      </p:sp>
      <p:sp>
        <p:nvSpPr>
          <p:cNvPr id="5" name="Content Placeholder 4">
            <a:extLst>
              <a:ext uri="{FF2B5EF4-FFF2-40B4-BE49-F238E27FC236}">
                <a16:creationId xmlns:a16="http://schemas.microsoft.com/office/drawing/2014/main" id="{738C5C07-C391-4825-B31B-B968616975A6}"/>
              </a:ext>
            </a:extLst>
          </p:cNvPr>
          <p:cNvSpPr>
            <a:spLocks noGrp="1"/>
          </p:cNvSpPr>
          <p:nvPr>
            <p:ph idx="1"/>
          </p:nvPr>
        </p:nvSpPr>
        <p:spPr>
          <a:xfrm>
            <a:off x="628650" y="1299369"/>
            <a:ext cx="7886700" cy="2364581"/>
          </a:xfrm>
        </p:spPr>
        <p:txBody>
          <a:bodyPr/>
          <a:lstStyle/>
          <a:p>
            <a:r>
              <a:rPr lang="en-US" dirty="0"/>
              <a:t>Correlations among predictors cause problems!</a:t>
            </a:r>
          </a:p>
          <a:p>
            <a:r>
              <a:rPr lang="en-US" dirty="0"/>
              <a:t>Claims of causality should be avoided for observational data</a:t>
            </a:r>
          </a:p>
        </p:txBody>
      </p:sp>
      <p:sp>
        <p:nvSpPr>
          <p:cNvPr id="6" name="Text Placeholder 5">
            <a:extLst>
              <a:ext uri="{FF2B5EF4-FFF2-40B4-BE49-F238E27FC236}">
                <a16:creationId xmlns:a16="http://schemas.microsoft.com/office/drawing/2014/main" id="{D521CB7B-1B94-4AEE-BE75-0C82C7E026EE}"/>
              </a:ext>
            </a:extLst>
          </p:cNvPr>
          <p:cNvSpPr>
            <a:spLocks noGrp="1"/>
          </p:cNvSpPr>
          <p:nvPr>
            <p:ph type="body" sz="quarter" idx="10"/>
          </p:nvPr>
        </p:nvSpPr>
        <p:spPr/>
        <p:txBody>
          <a:bodyPr/>
          <a:lstStyle/>
          <a:p>
            <a:r>
              <a:rPr lang="en-US" dirty="0"/>
              <a:t>The Collinearity Problem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7C08957-75DD-41C5-B91E-D283E83058B0}"/>
                  </a:ext>
                </a:extLst>
              </p:cNvPr>
              <p:cNvSpPr txBox="1"/>
              <p:nvPr/>
            </p:nvSpPr>
            <p:spPr>
              <a:xfrm>
                <a:off x="1162050" y="2571750"/>
                <a:ext cx="6819900" cy="1244956"/>
              </a:xfrm>
              <a:prstGeom prst="rect">
                <a:avLst/>
              </a:prstGeom>
              <a:noFill/>
            </p:spPr>
            <p:txBody>
              <a:bodyPr wrap="square" rtlCol="0">
                <a:spAutoFit/>
              </a:bodyPr>
              <a:lstStyle/>
              <a:p>
                <a:pPr algn="l"/>
                <a:r>
                  <a:rPr lang="en-US" dirty="0">
                    <a:solidFill>
                      <a:schemeClr val="bg1"/>
                    </a:solidFill>
                    <a:latin typeface="+mj-lt"/>
                  </a:rPr>
                  <a:t>“A regression coefficient </a:t>
                </a:r>
                <a14:m>
                  <m:oMath xmlns:m="http://schemas.openxmlformats.org/officeDocument/2006/math">
                    <m:sSub>
                      <m:sSubPr>
                        <m:ctrlPr>
                          <a:rPr lang="en-US" i="1" smtClean="0">
                            <a:solidFill>
                              <a:schemeClr val="bg1"/>
                            </a:solidFill>
                            <a:latin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𝛽</m:t>
                        </m:r>
                      </m:e>
                      <m:sub>
                        <m:r>
                          <a:rPr lang="en-US" b="0" i="1" smtClean="0">
                            <a:solidFill>
                              <a:schemeClr val="bg1"/>
                            </a:solidFill>
                            <a:latin typeface="Cambria Math" panose="02040503050406030204" pitchFamily="18" charset="0"/>
                          </a:rPr>
                          <m:t>𝑗</m:t>
                        </m:r>
                      </m:sub>
                    </m:sSub>
                  </m:oMath>
                </a14:m>
                <a:r>
                  <a:rPr lang="en-US" dirty="0">
                    <a:solidFill>
                      <a:schemeClr val="bg1"/>
                    </a:solidFill>
                    <a:latin typeface="+mj-lt"/>
                  </a:rPr>
                  <a:t> estimates the expected change in </a:t>
                </a:r>
                <a14:m>
                  <m:oMath xmlns:m="http://schemas.openxmlformats.org/officeDocument/2006/math">
                    <m:r>
                      <a:rPr lang="en-US" b="0" i="1" smtClean="0">
                        <a:solidFill>
                          <a:schemeClr val="bg1"/>
                        </a:solidFill>
                        <a:latin typeface="Cambria Math" panose="02040503050406030204" pitchFamily="18" charset="0"/>
                      </a:rPr>
                      <m:t>𝑌</m:t>
                    </m:r>
                  </m:oMath>
                </a14:m>
                <a:r>
                  <a:rPr lang="en-US" dirty="0">
                    <a:solidFill>
                      <a:schemeClr val="bg1"/>
                    </a:solidFill>
                    <a:latin typeface="+mj-lt"/>
                  </a:rPr>
                  <a:t> per unit change in </a:t>
                </a:r>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𝑗</m:t>
                        </m:r>
                      </m:sub>
                    </m:sSub>
                  </m:oMath>
                </a14:m>
                <a:r>
                  <a:rPr lang="en-US" dirty="0">
                    <a:solidFill>
                      <a:schemeClr val="bg1"/>
                    </a:solidFill>
                    <a:latin typeface="+mj-lt"/>
                  </a:rPr>
                  <a:t> </a:t>
                </a:r>
                <a:r>
                  <a:rPr lang="en-US" i="1" dirty="0">
                    <a:solidFill>
                      <a:schemeClr val="bg1"/>
                    </a:solidFill>
                    <a:latin typeface="+mj-lt"/>
                  </a:rPr>
                  <a:t>with all other predictors held fixed</a:t>
                </a:r>
                <a:r>
                  <a:rPr lang="en-US" dirty="0">
                    <a:solidFill>
                      <a:schemeClr val="bg1"/>
                    </a:solidFill>
                    <a:latin typeface="+mj-lt"/>
                  </a:rPr>
                  <a:t>.  But predictors usually change together!”  </a:t>
                </a:r>
              </a:p>
              <a:p>
                <a:pPr algn="l"/>
                <a:r>
                  <a:rPr lang="en-US" dirty="0">
                    <a:solidFill>
                      <a:schemeClr val="bg1"/>
                    </a:solidFill>
                    <a:latin typeface="+mj-lt"/>
                  </a:rPr>
                  <a:t>	- “Data Analysis and Regression”, </a:t>
                </a:r>
                <a:r>
                  <a:rPr lang="en-US" dirty="0" err="1">
                    <a:solidFill>
                      <a:schemeClr val="bg1"/>
                    </a:solidFill>
                    <a:latin typeface="+mj-lt"/>
                  </a:rPr>
                  <a:t>Mosteller</a:t>
                </a:r>
                <a:r>
                  <a:rPr lang="en-US" dirty="0">
                    <a:solidFill>
                      <a:schemeClr val="bg1"/>
                    </a:solidFill>
                    <a:latin typeface="+mj-lt"/>
                  </a:rPr>
                  <a:t> and Tukey, 1977</a:t>
                </a:r>
              </a:p>
            </p:txBody>
          </p:sp>
        </mc:Choice>
        <mc:Fallback xmlns="">
          <p:sp>
            <p:nvSpPr>
              <p:cNvPr id="2" name="TextBox 1">
                <a:extLst>
                  <a:ext uri="{FF2B5EF4-FFF2-40B4-BE49-F238E27FC236}">
                    <a16:creationId xmlns:a16="http://schemas.microsoft.com/office/drawing/2014/main" id="{F7C08957-75DD-41C5-B91E-D283E83058B0}"/>
                  </a:ext>
                </a:extLst>
              </p:cNvPr>
              <p:cNvSpPr txBox="1">
                <a:spLocks noRot="1" noChangeAspect="1" noMove="1" noResize="1" noEditPoints="1" noAdjustHandles="1" noChangeArrowheads="1" noChangeShapeType="1" noTextEdit="1"/>
              </p:cNvSpPr>
              <p:nvPr/>
            </p:nvSpPr>
            <p:spPr>
              <a:xfrm>
                <a:off x="1162050" y="2571750"/>
                <a:ext cx="6819900" cy="1244956"/>
              </a:xfrm>
              <a:prstGeom prst="rect">
                <a:avLst/>
              </a:prstGeom>
              <a:blipFill>
                <a:blip r:embed="rId2"/>
                <a:stretch>
                  <a:fillRect l="-805" t="-2451" r="-716" b="-6863"/>
                </a:stretch>
              </a:blipFill>
            </p:spPr>
            <p:txBody>
              <a:bodyPr/>
              <a:lstStyle/>
              <a:p>
                <a:r>
                  <a:rPr lang="en-US">
                    <a:noFill/>
                  </a:rPr>
                  <a:t> </a:t>
                </a:r>
              </a:p>
            </p:txBody>
          </p:sp>
        </mc:Fallback>
      </mc:AlternateContent>
    </p:spTree>
    <p:extLst>
      <p:ext uri="{BB962C8B-B14F-4D97-AF65-F5344CB8AC3E}">
        <p14:creationId xmlns:p14="http://schemas.microsoft.com/office/powerpoint/2010/main" val="179454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E039-CF0E-4819-9694-59E9E4122807}"/>
              </a:ext>
            </a:extLst>
          </p:cNvPr>
          <p:cNvSpPr>
            <a:spLocks noGrp="1"/>
          </p:cNvSpPr>
          <p:nvPr>
            <p:ph type="title"/>
          </p:nvPr>
        </p:nvSpPr>
        <p:spPr/>
        <p:txBody>
          <a:bodyPr>
            <a:normAutofit fontScale="90000"/>
          </a:bodyPr>
          <a:lstStyle/>
          <a:p>
            <a:r>
              <a:rPr lang="en-US" dirty="0"/>
              <a:t>Multicollinearity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80FDD5C-C11C-48DD-B11B-5E7703514BA5}"/>
                  </a:ext>
                </a:extLst>
              </p:cNvPr>
              <p:cNvSpPr>
                <a:spLocks noGrp="1"/>
              </p:cNvSpPr>
              <p:nvPr>
                <p:ph idx="1"/>
              </p:nvPr>
            </p:nvSpPr>
            <p:spPr>
              <a:xfrm>
                <a:off x="628650" y="1286669"/>
                <a:ext cx="7886700" cy="3263504"/>
              </a:xfrm>
            </p:spPr>
            <p:txBody>
              <a:bodyPr/>
              <a:lstStyle/>
              <a:p>
                <a:r>
                  <a:rPr lang="en-US" dirty="0"/>
                  <a:t>Suppose we fit a regression model with two predictors:</a:t>
                </a:r>
              </a:p>
              <a:p>
                <a:pPr marL="0" indent="0" algn="ctr">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=6</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+12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a:p>
                <a:pPr marL="0" indent="0" algn="ctr">
                  <a:buNone/>
                </a:pPr>
                <a:endParaRPr lang="en-US" dirty="0"/>
              </a:p>
              <a:p>
                <a:r>
                  <a:rPr lang="en-US" dirty="0"/>
                  <a:t>So far, so good, but what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r>
                  <a:rPr lang="en-US" dirty="0"/>
                  <a:t> are perfectly correlated (say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=4</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r>
                  <a:rPr lang="en-US" dirty="0"/>
                  <a:t>)?</a:t>
                </a:r>
              </a:p>
              <a:p>
                <a:pPr lvl="1"/>
                <a:r>
                  <a:rPr lang="en-US" dirty="0"/>
                  <a:t>Then, all of the following equations are correct (and many others!)</a:t>
                </a:r>
              </a:p>
              <a:p>
                <a:pPr lvl="1"/>
                <a:endParaRPr lang="en-US" dirty="0"/>
              </a:p>
              <a:p>
                <a:pPr marL="182880" lvl="1" indent="0" algn="ctr">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=6</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+12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a:p>
                <a:pPr marL="182880" lvl="1" indent="0" algn="ctr">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+16</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a:p>
                <a:pPr marL="182880" lvl="1" indent="0" algn="ctr">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+20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a:p>
                <a:pPr marL="182880" lvl="1" indent="0" algn="ctr">
                  <a:buNone/>
                </a:pPr>
                <a:endParaRPr lang="en-US" dirty="0"/>
              </a:p>
              <a:p>
                <a:pPr marL="182880" lvl="1" indent="0" algn="ctr">
                  <a:buNone/>
                </a:pPr>
                <a:endParaRPr lang="en-US" dirty="0"/>
              </a:p>
            </p:txBody>
          </p:sp>
        </mc:Choice>
        <mc:Fallback>
          <p:sp>
            <p:nvSpPr>
              <p:cNvPr id="3" name="Content Placeholder 2">
                <a:extLst>
                  <a:ext uri="{FF2B5EF4-FFF2-40B4-BE49-F238E27FC236}">
                    <a16:creationId xmlns:a16="http://schemas.microsoft.com/office/drawing/2014/main" id="{680FDD5C-C11C-48DD-B11B-5E7703514BA5}"/>
                  </a:ext>
                </a:extLst>
              </p:cNvPr>
              <p:cNvSpPr>
                <a:spLocks noGrp="1" noRot="1" noChangeAspect="1" noMove="1" noResize="1" noEditPoints="1" noAdjustHandles="1" noChangeArrowheads="1" noChangeShapeType="1" noTextEdit="1"/>
              </p:cNvSpPr>
              <p:nvPr>
                <p:ph idx="1"/>
              </p:nvPr>
            </p:nvSpPr>
            <p:spPr>
              <a:xfrm>
                <a:off x="628650" y="1286669"/>
                <a:ext cx="7886700" cy="3263504"/>
              </a:xfrm>
              <a:blipFill>
                <a:blip r:embed="rId2"/>
                <a:stretch>
                  <a:fillRect l="-773" t="-2617"/>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9971C56F-D403-407E-A924-EC442740D828}"/>
              </a:ext>
            </a:extLst>
          </p:cNvPr>
          <p:cNvSpPr>
            <a:spLocks noGrp="1"/>
          </p:cNvSpPr>
          <p:nvPr>
            <p:ph type="body" sz="quarter" idx="10"/>
          </p:nvPr>
        </p:nvSpPr>
        <p:spPr/>
        <p:txBody>
          <a:bodyPr/>
          <a:lstStyle/>
          <a:p>
            <a:r>
              <a:rPr lang="en-US" dirty="0"/>
              <a:t>Simple Example</a:t>
            </a:r>
          </a:p>
        </p:txBody>
      </p:sp>
      <p:sp>
        <p:nvSpPr>
          <p:cNvPr id="5" name="Right Brace 4">
            <a:extLst>
              <a:ext uri="{FF2B5EF4-FFF2-40B4-BE49-F238E27FC236}">
                <a16:creationId xmlns:a16="http://schemas.microsoft.com/office/drawing/2014/main" id="{72E59300-BB02-4161-A223-3A6267944023}"/>
              </a:ext>
            </a:extLst>
          </p:cNvPr>
          <p:cNvSpPr/>
          <p:nvPr/>
        </p:nvSpPr>
        <p:spPr>
          <a:xfrm>
            <a:off x="5575300" y="3587750"/>
            <a:ext cx="190500" cy="6477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DC4240-C466-4534-8DC6-A117D5490D47}"/>
                  </a:ext>
                </a:extLst>
              </p:cNvPr>
              <p:cNvSpPr txBox="1"/>
              <p:nvPr/>
            </p:nvSpPr>
            <p:spPr>
              <a:xfrm>
                <a:off x="6096000" y="3614519"/>
                <a:ext cx="2292350" cy="646331"/>
              </a:xfrm>
              <a:prstGeom prst="rect">
                <a:avLst/>
              </a:prstGeom>
              <a:noFill/>
            </p:spPr>
            <p:txBody>
              <a:bodyPr wrap="square" rtlCol="0">
                <a:spAutoFit/>
              </a:bodyPr>
              <a:lstStyle/>
              <a:p>
                <a:pPr algn="l"/>
                <a:r>
                  <a:rPr lang="en-US" sz="1200" dirty="0">
                    <a:solidFill>
                      <a:schemeClr val="bg1"/>
                    </a:solidFill>
                    <a:latin typeface="+mj-lt"/>
                  </a:rPr>
                  <a:t>What can we intelligently say about the relationship between </a:t>
                </a:r>
                <a14:m>
                  <m:oMath xmlns:m="http://schemas.openxmlformats.org/officeDocument/2006/math">
                    <m:sSub>
                      <m:sSubPr>
                        <m:ctrlPr>
                          <a:rPr lang="en-US" sz="1200" i="1" smtClean="0">
                            <a:solidFill>
                              <a:schemeClr val="bg1"/>
                            </a:solidFill>
                            <a:latin typeface="Cambria Math" panose="02040503050406030204" pitchFamily="18" charset="0"/>
                          </a:rPr>
                        </m:ctrlPr>
                      </m:sSubPr>
                      <m:e>
                        <m:r>
                          <a:rPr lang="en-US" sz="1200" b="0" i="1" smtClean="0">
                            <a:solidFill>
                              <a:schemeClr val="bg1"/>
                            </a:solidFill>
                            <a:latin typeface="Cambria Math" panose="02040503050406030204" pitchFamily="18" charset="0"/>
                          </a:rPr>
                          <m:t>𝑋</m:t>
                        </m:r>
                      </m:e>
                      <m:sub>
                        <m:r>
                          <a:rPr lang="en-US" sz="1200" b="0" i="1" smtClean="0">
                            <a:solidFill>
                              <a:schemeClr val="bg1"/>
                            </a:solidFill>
                            <a:latin typeface="Cambria Math" panose="02040503050406030204" pitchFamily="18" charset="0"/>
                          </a:rPr>
                          <m:t>1</m:t>
                        </m:r>
                      </m:sub>
                    </m:sSub>
                  </m:oMath>
                </a14:m>
                <a:r>
                  <a:rPr lang="en-US" sz="1200" dirty="0">
                    <a:solidFill>
                      <a:schemeClr val="bg1"/>
                    </a:solidFill>
                    <a:latin typeface="+mj-lt"/>
                  </a:rPr>
                  <a:t> and Y?? </a:t>
                </a:r>
              </a:p>
            </p:txBody>
          </p:sp>
        </mc:Choice>
        <mc:Fallback xmlns="">
          <p:sp>
            <p:nvSpPr>
              <p:cNvPr id="6" name="TextBox 5">
                <a:extLst>
                  <a:ext uri="{FF2B5EF4-FFF2-40B4-BE49-F238E27FC236}">
                    <a16:creationId xmlns:a16="http://schemas.microsoft.com/office/drawing/2014/main" id="{BDDC4240-C466-4534-8DC6-A117D5490D47}"/>
                  </a:ext>
                </a:extLst>
              </p:cNvPr>
              <p:cNvSpPr txBox="1">
                <a:spLocks noRot="1" noChangeAspect="1" noMove="1" noResize="1" noEditPoints="1" noAdjustHandles="1" noChangeArrowheads="1" noChangeShapeType="1" noTextEdit="1"/>
              </p:cNvSpPr>
              <p:nvPr/>
            </p:nvSpPr>
            <p:spPr>
              <a:xfrm>
                <a:off x="6096000" y="3614519"/>
                <a:ext cx="2292350" cy="646331"/>
              </a:xfrm>
              <a:prstGeom prst="rect">
                <a:avLst/>
              </a:prstGeom>
              <a:blipFill>
                <a:blip r:embed="rId3"/>
                <a:stretch>
                  <a:fillRect t="-943" b="-6604"/>
                </a:stretch>
              </a:blipFill>
            </p:spPr>
            <p:txBody>
              <a:bodyPr/>
              <a:lstStyle/>
              <a:p>
                <a:r>
                  <a:rPr lang="en-US">
                    <a:noFill/>
                  </a:rPr>
                  <a:t> </a:t>
                </a:r>
              </a:p>
            </p:txBody>
          </p:sp>
        </mc:Fallback>
      </mc:AlternateContent>
    </p:spTree>
    <p:extLst>
      <p:ext uri="{BB962C8B-B14F-4D97-AF65-F5344CB8AC3E}">
        <p14:creationId xmlns:p14="http://schemas.microsoft.com/office/powerpoint/2010/main" val="55625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CAF96-4B4D-A659-BAEF-404076B9493B}"/>
              </a:ext>
            </a:extLst>
          </p:cNvPr>
          <p:cNvSpPr>
            <a:spLocks noGrp="1"/>
          </p:cNvSpPr>
          <p:nvPr>
            <p:ph type="title"/>
          </p:nvPr>
        </p:nvSpPr>
        <p:spPr/>
        <p:txBody>
          <a:bodyPr>
            <a:normAutofit fontScale="90000"/>
          </a:bodyPr>
          <a:lstStyle/>
          <a:p>
            <a:r>
              <a:rPr lang="en-US" dirty="0"/>
              <a:t>Linear Modeling Overview</a:t>
            </a:r>
          </a:p>
        </p:txBody>
      </p:sp>
      <p:sp>
        <p:nvSpPr>
          <p:cNvPr id="5" name="Content Placeholder 4">
            <a:extLst>
              <a:ext uri="{FF2B5EF4-FFF2-40B4-BE49-F238E27FC236}">
                <a16:creationId xmlns:a16="http://schemas.microsoft.com/office/drawing/2014/main" id="{1C92A4FB-CFFD-12BB-6F54-AAAAF310E496}"/>
              </a:ext>
            </a:extLst>
          </p:cNvPr>
          <p:cNvSpPr>
            <a:spLocks noGrp="1"/>
          </p:cNvSpPr>
          <p:nvPr>
            <p:ph idx="1"/>
          </p:nvPr>
        </p:nvSpPr>
        <p:spPr/>
        <p:txBody>
          <a:bodyPr>
            <a:normAutofit fontScale="92500" lnSpcReduction="10000"/>
          </a:bodyPr>
          <a:lstStyle/>
          <a:p>
            <a:r>
              <a:rPr lang="en-US" dirty="0"/>
              <a:t>Linear regression model definition and fitting:  Module 3</a:t>
            </a:r>
          </a:p>
          <a:p>
            <a:r>
              <a:rPr lang="en-US" dirty="0"/>
              <a:t>Linear regression model assessment statistics:  Module 3</a:t>
            </a:r>
          </a:p>
          <a:p>
            <a:r>
              <a:rPr lang="en-US" dirty="0"/>
              <a:t>Linear model diagnosis:  Module 4</a:t>
            </a:r>
          </a:p>
          <a:p>
            <a:r>
              <a:rPr lang="en-US" dirty="0"/>
              <a:t>Linear model validation:  Module 4</a:t>
            </a:r>
          </a:p>
          <a:p>
            <a:r>
              <a:rPr lang="en-US" dirty="0"/>
              <a:t>Model selection and regularization (deciding which predictors to include in a model):  Module 5</a:t>
            </a:r>
          </a:p>
          <a:p>
            <a:r>
              <a:rPr lang="en-US" dirty="0"/>
              <a:t>Moving beyond linearity (incorporating nonlinearities into the linear model structure):  Module 6</a:t>
            </a:r>
          </a:p>
          <a:p>
            <a:r>
              <a:rPr lang="en-US" dirty="0"/>
              <a:t>Extension  of linear models to classification response variables:  Module 7</a:t>
            </a:r>
          </a:p>
          <a:p>
            <a:r>
              <a:rPr lang="en-US" dirty="0"/>
              <a:t>Generalization of linear models to other types of response variables:  Module 8</a:t>
            </a:r>
          </a:p>
        </p:txBody>
      </p:sp>
      <p:sp>
        <p:nvSpPr>
          <p:cNvPr id="6" name="Text Placeholder 5">
            <a:extLst>
              <a:ext uri="{FF2B5EF4-FFF2-40B4-BE49-F238E27FC236}">
                <a16:creationId xmlns:a16="http://schemas.microsoft.com/office/drawing/2014/main" id="{76C6FD78-9A5F-EAF0-F528-6753587885B4}"/>
              </a:ext>
            </a:extLst>
          </p:cNvPr>
          <p:cNvSpPr>
            <a:spLocks noGrp="1"/>
          </p:cNvSpPr>
          <p:nvPr>
            <p:ph type="body" sz="quarter" idx="10"/>
          </p:nvPr>
        </p:nvSpPr>
        <p:spPr/>
        <p:txBody>
          <a:bodyPr/>
          <a:lstStyle/>
          <a:p>
            <a:r>
              <a:rPr lang="en-US" dirty="0"/>
              <a:t>Next Six Modules</a:t>
            </a:r>
          </a:p>
        </p:txBody>
      </p:sp>
    </p:spTree>
    <p:extLst>
      <p:ext uri="{BB962C8B-B14F-4D97-AF65-F5344CB8AC3E}">
        <p14:creationId xmlns:p14="http://schemas.microsoft.com/office/powerpoint/2010/main" val="406663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2DB989-1D44-4FB6-9FD2-BB5F4A77A3C8}"/>
              </a:ext>
            </a:extLst>
          </p:cNvPr>
          <p:cNvSpPr>
            <a:spLocks noGrp="1"/>
          </p:cNvSpPr>
          <p:nvPr>
            <p:ph type="title"/>
          </p:nvPr>
        </p:nvSpPr>
        <p:spPr/>
        <p:txBody>
          <a:bodyPr>
            <a:normAutofit fontScale="90000"/>
          </a:bodyPr>
          <a:lstStyle/>
          <a:p>
            <a:r>
              <a:rPr lang="en-US" dirty="0"/>
              <a:t>Multicollinearity Problem</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38C5C07-C391-4825-B31B-B968616975A6}"/>
                  </a:ext>
                </a:extLst>
              </p:cNvPr>
              <p:cNvSpPr>
                <a:spLocks noGrp="1"/>
              </p:cNvSpPr>
              <p:nvPr>
                <p:ph idx="1"/>
              </p:nvPr>
            </p:nvSpPr>
            <p:spPr/>
            <p:txBody>
              <a:bodyPr/>
              <a:lstStyle/>
              <a:p>
                <a:r>
                  <a:rPr lang="en-US" dirty="0"/>
                  <a:t>Estimating amount of change in your pocket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dirty="0"/>
                  <a:t> = # of pennies, nickels, dimes in your pocket (all coins except quarters)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 </m:t>
                    </m:r>
                  </m:oMath>
                </a14:m>
                <a:r>
                  <a:rPr lang="en-US" dirty="0"/>
                  <a:t>Total number of coins  in your pocket</a:t>
                </a:r>
              </a:p>
              <a:p>
                <a:pPr lvl="1"/>
                <a:endParaRPr lang="en-US" dirty="0"/>
              </a:p>
              <a:p>
                <a:pPr marL="182880" lvl="1" indent="0">
                  <a:buNone/>
                </a:pPr>
                <a:r>
                  <a:rPr lang="en-US" dirty="0"/>
                  <a:t>By itself,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dirty="0"/>
                  <a:t> would yield a positive value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a14:m>
                <a:endParaRPr lang="en-US" dirty="0"/>
              </a:p>
              <a:p>
                <a:pPr marL="182880" lvl="1" indent="0">
                  <a:buNone/>
                </a:pPr>
                <a:endParaRPr lang="en-US" dirty="0"/>
              </a:p>
              <a:p>
                <a:pPr marL="182880" lvl="1" indent="0">
                  <a:buNone/>
                </a:pPr>
                <a:r>
                  <a:rPr lang="en-US" dirty="0"/>
                  <a:t>What will happen to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a14:m>
                <a:r>
                  <a:rPr lang="en-US" dirty="0"/>
                  <a:t> if we add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a14:m>
                <a:r>
                  <a:rPr lang="en-US" dirty="0"/>
                  <a:t> term to the model?</a:t>
                </a:r>
              </a:p>
            </p:txBody>
          </p:sp>
        </mc:Choice>
        <mc:Fallback xmlns="">
          <p:sp>
            <p:nvSpPr>
              <p:cNvPr id="5" name="Content Placeholder 4">
                <a:extLst>
                  <a:ext uri="{FF2B5EF4-FFF2-40B4-BE49-F238E27FC236}">
                    <a16:creationId xmlns:a16="http://schemas.microsoft.com/office/drawing/2014/main" id="{738C5C07-C391-4825-B31B-B968616975A6}"/>
                  </a:ext>
                </a:extLst>
              </p:cNvPr>
              <p:cNvSpPr>
                <a:spLocks noGrp="1" noRot="1" noChangeAspect="1" noMove="1" noResize="1" noEditPoints="1" noAdjustHandles="1" noChangeArrowheads="1" noChangeShapeType="1" noTextEdit="1"/>
              </p:cNvSpPr>
              <p:nvPr>
                <p:ph idx="1"/>
              </p:nvPr>
            </p:nvSpPr>
            <p:spPr>
              <a:blipFill>
                <a:blip r:embed="rId2"/>
                <a:stretch>
                  <a:fillRect l="-773" t="-2804"/>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D521CB7B-1B94-4AEE-BE75-0C82C7E026EE}"/>
              </a:ext>
            </a:extLst>
          </p:cNvPr>
          <p:cNvSpPr>
            <a:spLocks noGrp="1"/>
          </p:cNvSpPr>
          <p:nvPr>
            <p:ph type="body" sz="quarter" idx="10"/>
          </p:nvPr>
        </p:nvSpPr>
        <p:spPr/>
        <p:txBody>
          <a:bodyPr/>
          <a:lstStyle/>
          <a:p>
            <a:r>
              <a:rPr lang="en-US" dirty="0"/>
              <a:t>Examples Caused by Correlated Predictors</a:t>
            </a:r>
          </a:p>
        </p:txBody>
      </p:sp>
    </p:spTree>
    <p:extLst>
      <p:ext uri="{BB962C8B-B14F-4D97-AF65-F5344CB8AC3E}">
        <p14:creationId xmlns:p14="http://schemas.microsoft.com/office/powerpoint/2010/main" val="93923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2DB989-1D44-4FB6-9FD2-BB5F4A77A3C8}"/>
              </a:ext>
            </a:extLst>
          </p:cNvPr>
          <p:cNvSpPr>
            <a:spLocks noGrp="1"/>
          </p:cNvSpPr>
          <p:nvPr>
            <p:ph type="title"/>
          </p:nvPr>
        </p:nvSpPr>
        <p:spPr/>
        <p:txBody>
          <a:bodyPr>
            <a:normAutofit fontScale="90000"/>
          </a:bodyPr>
          <a:lstStyle/>
          <a:p>
            <a:r>
              <a:rPr lang="en-US" dirty="0"/>
              <a:t>Multicollinearity Problem</a:t>
            </a:r>
          </a:p>
        </p:txBody>
      </p:sp>
      <p:sp>
        <p:nvSpPr>
          <p:cNvPr id="5" name="Content Placeholder 4">
            <a:extLst>
              <a:ext uri="{FF2B5EF4-FFF2-40B4-BE49-F238E27FC236}">
                <a16:creationId xmlns:a16="http://schemas.microsoft.com/office/drawing/2014/main" id="{738C5C07-C391-4825-B31B-B968616975A6}"/>
              </a:ext>
            </a:extLst>
          </p:cNvPr>
          <p:cNvSpPr>
            <a:spLocks noGrp="1"/>
          </p:cNvSpPr>
          <p:nvPr>
            <p:ph idx="1"/>
          </p:nvPr>
        </p:nvSpPr>
        <p:spPr>
          <a:xfrm>
            <a:off x="628650" y="1369219"/>
            <a:ext cx="7886700" cy="942181"/>
          </a:xfrm>
        </p:spPr>
        <p:txBody>
          <a:bodyPr/>
          <a:lstStyle/>
          <a:p>
            <a:r>
              <a:rPr lang="en-US" dirty="0"/>
              <a:t>Model for tackles by an American football player in a season (W is player’s weight, H is player’s height):</a:t>
            </a:r>
          </a:p>
        </p:txBody>
      </p:sp>
      <p:sp>
        <p:nvSpPr>
          <p:cNvPr id="6" name="Text Placeholder 5">
            <a:extLst>
              <a:ext uri="{FF2B5EF4-FFF2-40B4-BE49-F238E27FC236}">
                <a16:creationId xmlns:a16="http://schemas.microsoft.com/office/drawing/2014/main" id="{D521CB7B-1B94-4AEE-BE75-0C82C7E026EE}"/>
              </a:ext>
            </a:extLst>
          </p:cNvPr>
          <p:cNvSpPr>
            <a:spLocks noGrp="1"/>
          </p:cNvSpPr>
          <p:nvPr>
            <p:ph type="body" sz="quarter" idx="10"/>
          </p:nvPr>
        </p:nvSpPr>
        <p:spPr/>
        <p:txBody>
          <a:bodyPr/>
          <a:lstStyle/>
          <a:p>
            <a:r>
              <a:rPr lang="en-US" dirty="0"/>
              <a:t>Examples Caused by Correlated Predictors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20A17AD-57C7-4EBD-8730-AD8C4E80EBCF}"/>
                  </a:ext>
                </a:extLst>
              </p:cNvPr>
              <p:cNvSpPr txBox="1"/>
              <p:nvPr/>
            </p:nvSpPr>
            <p:spPr>
              <a:xfrm>
                <a:off x="2070100" y="2253049"/>
                <a:ext cx="4572000" cy="376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𝑌</m:t>
                          </m:r>
                        </m:e>
                      </m:acc>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𝛽</m:t>
                          </m:r>
                        </m:e>
                        <m:sub>
                          <m:r>
                            <a:rPr lang="en-US" b="0" i="1" smtClean="0">
                              <a:solidFill>
                                <a:schemeClr val="bg1"/>
                              </a:solidFill>
                              <a:latin typeface="Cambria Math" panose="02040503050406030204" pitchFamily="18" charset="0"/>
                            </a:rPr>
                            <m:t>0</m:t>
                          </m:r>
                        </m:sub>
                      </m:sSub>
                      <m:r>
                        <a:rPr lang="en-US" b="0" i="1" smtClean="0">
                          <a:solidFill>
                            <a:schemeClr val="bg1"/>
                          </a:solidFill>
                          <a:latin typeface="Cambria Math" panose="02040503050406030204" pitchFamily="18" charset="0"/>
                        </a:rPr>
                        <m:t>+0.5</m:t>
                      </m:r>
                      <m:r>
                        <a:rPr lang="en-US" b="0" i="1" smtClean="0">
                          <a:solidFill>
                            <a:schemeClr val="bg1"/>
                          </a:solidFill>
                          <a:latin typeface="Cambria Math" panose="02040503050406030204" pitchFamily="18" charset="0"/>
                        </a:rPr>
                        <m:t>𝑊</m:t>
                      </m:r>
                      <m:r>
                        <a:rPr lang="en-US" b="0" i="1" smtClean="0">
                          <a:solidFill>
                            <a:schemeClr val="bg1"/>
                          </a:solidFill>
                          <a:latin typeface="Cambria Math" panose="02040503050406030204" pitchFamily="18" charset="0"/>
                        </a:rPr>
                        <m:t> −0.1</m:t>
                      </m:r>
                      <m:r>
                        <a:rPr lang="en-US" b="0" i="1" smtClean="0">
                          <a:solidFill>
                            <a:schemeClr val="bg1"/>
                          </a:solidFill>
                          <a:latin typeface="Cambria Math" panose="02040503050406030204" pitchFamily="18" charset="0"/>
                        </a:rPr>
                        <m:t>𝐻</m:t>
                      </m:r>
                    </m:oMath>
                  </m:oMathPara>
                </a14:m>
                <a:endParaRPr lang="en-US" dirty="0">
                  <a:solidFill>
                    <a:schemeClr val="bg1"/>
                  </a:solidFill>
                </a:endParaRPr>
              </a:p>
            </p:txBody>
          </p:sp>
        </mc:Choice>
        <mc:Fallback xmlns="">
          <p:sp>
            <p:nvSpPr>
              <p:cNvPr id="7" name="TextBox 6">
                <a:extLst>
                  <a:ext uri="{FF2B5EF4-FFF2-40B4-BE49-F238E27FC236}">
                    <a16:creationId xmlns:a16="http://schemas.microsoft.com/office/drawing/2014/main" id="{120A17AD-57C7-4EBD-8730-AD8C4E80EBCF}"/>
                  </a:ext>
                </a:extLst>
              </p:cNvPr>
              <p:cNvSpPr txBox="1">
                <a:spLocks noRot="1" noChangeAspect="1" noMove="1" noResize="1" noEditPoints="1" noAdjustHandles="1" noChangeArrowheads="1" noChangeShapeType="1" noTextEdit="1"/>
              </p:cNvSpPr>
              <p:nvPr/>
            </p:nvSpPr>
            <p:spPr>
              <a:xfrm>
                <a:off x="2070100" y="2253049"/>
                <a:ext cx="4572000" cy="376770"/>
              </a:xfrm>
              <a:prstGeom prst="rect">
                <a:avLst/>
              </a:prstGeom>
              <a:blipFill>
                <a:blip r:embed="rId2"/>
                <a:stretch>
                  <a:fillRect t="-1639" b="-14754"/>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EC75C601-83DC-47EC-A8FF-51D17C4D0600}"/>
              </a:ext>
            </a:extLst>
          </p:cNvPr>
          <p:cNvCxnSpPr/>
          <p:nvPr/>
        </p:nvCxnSpPr>
        <p:spPr>
          <a:xfrm flipV="1">
            <a:off x="4914900" y="2629819"/>
            <a:ext cx="196850" cy="646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E264E30-FA04-464B-80F7-3821C65F7413}"/>
                  </a:ext>
                </a:extLst>
              </p:cNvPr>
              <p:cNvSpPr txBox="1"/>
              <p:nvPr/>
            </p:nvSpPr>
            <p:spPr>
              <a:xfrm>
                <a:off x="4006850" y="3327574"/>
                <a:ext cx="3835400" cy="534890"/>
              </a:xfrm>
              <a:prstGeom prst="rect">
                <a:avLst/>
              </a:prstGeom>
              <a:noFill/>
            </p:spPr>
            <p:txBody>
              <a:bodyPr wrap="square" rtlCol="0">
                <a:spAutoFit/>
              </a:bodyPr>
              <a:lstStyle/>
              <a:p>
                <a:pPr algn="l"/>
                <a:r>
                  <a:rPr lang="en-US" sz="1400" dirty="0">
                    <a:solidFill>
                      <a:schemeClr val="bg1"/>
                    </a:solidFill>
                    <a:latin typeface="+mj-lt"/>
                  </a:rPr>
                  <a:t>How do we interpret this </a:t>
                </a:r>
                <a14:m>
                  <m:oMath xmlns:m="http://schemas.openxmlformats.org/officeDocument/2006/math">
                    <m:sSub>
                      <m:sSubPr>
                        <m:ctrlPr>
                          <a:rPr lang="en-US" sz="1400" i="1" smtClean="0">
                            <a:solidFill>
                              <a:schemeClr val="bg1"/>
                            </a:solidFill>
                            <a:latin typeface="Cambria Math" panose="02040503050406030204" pitchFamily="18" charset="0"/>
                          </a:rPr>
                        </m:ctrlPr>
                      </m:sSubPr>
                      <m:e>
                        <m:acc>
                          <m:accPr>
                            <m:chr m:val="̂"/>
                            <m:ctrlPr>
                              <a:rPr lang="en-US" sz="1400" i="1" smtClean="0">
                                <a:solidFill>
                                  <a:schemeClr val="bg1"/>
                                </a:solidFill>
                                <a:latin typeface="Cambria Math" panose="02040503050406030204" pitchFamily="18" charset="0"/>
                              </a:rPr>
                            </m:ctrlPr>
                          </m:accPr>
                          <m:e>
                            <m:r>
                              <a:rPr lang="en-US" sz="1400" i="1" smtClean="0">
                                <a:solidFill>
                                  <a:schemeClr val="bg1"/>
                                </a:solidFill>
                                <a:latin typeface="Cambria Math" panose="02040503050406030204" pitchFamily="18" charset="0"/>
                                <a:ea typeface="Cambria Math" panose="02040503050406030204" pitchFamily="18" charset="0"/>
                              </a:rPr>
                              <m:t>𝛽</m:t>
                            </m:r>
                          </m:e>
                        </m:acc>
                      </m:e>
                      <m:sub>
                        <m:r>
                          <a:rPr lang="en-US" sz="1400" b="0" i="1" smtClean="0">
                            <a:solidFill>
                              <a:schemeClr val="bg1"/>
                            </a:solidFill>
                            <a:latin typeface="Cambria Math" panose="02040503050406030204" pitchFamily="18" charset="0"/>
                          </a:rPr>
                          <m:t>2</m:t>
                        </m:r>
                      </m:sub>
                    </m:sSub>
                  </m:oMath>
                </a14:m>
                <a:r>
                  <a:rPr lang="en-US" sz="1400" dirty="0">
                    <a:solidFill>
                      <a:schemeClr val="bg1"/>
                    </a:solidFill>
                    <a:latin typeface="+mj-lt"/>
                  </a:rPr>
                  <a:t> being less than 0?</a:t>
                </a:r>
              </a:p>
              <a:p>
                <a:pPr algn="l"/>
                <a:r>
                  <a:rPr lang="en-US" sz="1400" dirty="0">
                    <a:solidFill>
                      <a:schemeClr val="bg1"/>
                    </a:solidFill>
                    <a:latin typeface="+mj-lt"/>
                  </a:rPr>
                  <a:t>Shorter players are better tacklers?</a:t>
                </a:r>
              </a:p>
            </p:txBody>
          </p:sp>
        </mc:Choice>
        <mc:Fallback xmlns="">
          <p:sp>
            <p:nvSpPr>
              <p:cNvPr id="10" name="TextBox 9">
                <a:extLst>
                  <a:ext uri="{FF2B5EF4-FFF2-40B4-BE49-F238E27FC236}">
                    <a16:creationId xmlns:a16="http://schemas.microsoft.com/office/drawing/2014/main" id="{8E264E30-FA04-464B-80F7-3821C65F7413}"/>
                  </a:ext>
                </a:extLst>
              </p:cNvPr>
              <p:cNvSpPr txBox="1">
                <a:spLocks noRot="1" noChangeAspect="1" noMove="1" noResize="1" noEditPoints="1" noAdjustHandles="1" noChangeArrowheads="1" noChangeShapeType="1" noTextEdit="1"/>
              </p:cNvSpPr>
              <p:nvPr/>
            </p:nvSpPr>
            <p:spPr>
              <a:xfrm>
                <a:off x="4006850" y="3327574"/>
                <a:ext cx="3835400" cy="534890"/>
              </a:xfrm>
              <a:prstGeom prst="rect">
                <a:avLst/>
              </a:prstGeom>
              <a:blipFill>
                <a:blip r:embed="rId3"/>
                <a:stretch>
                  <a:fillRect l="-477" b="-10227"/>
                </a:stretch>
              </a:blipFill>
            </p:spPr>
            <p:txBody>
              <a:bodyPr/>
              <a:lstStyle/>
              <a:p>
                <a:r>
                  <a:rPr lang="en-US">
                    <a:noFill/>
                  </a:rPr>
                  <a:t> </a:t>
                </a:r>
              </a:p>
            </p:txBody>
          </p:sp>
        </mc:Fallback>
      </mc:AlternateContent>
    </p:spTree>
    <p:extLst>
      <p:ext uri="{BB962C8B-B14F-4D97-AF65-F5344CB8AC3E}">
        <p14:creationId xmlns:p14="http://schemas.microsoft.com/office/powerpoint/2010/main" val="101169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062DAD-A8E5-45E2-B456-A8ECA4DF75ED}"/>
              </a:ext>
            </a:extLst>
          </p:cNvPr>
          <p:cNvSpPr>
            <a:spLocks noGrp="1"/>
          </p:cNvSpPr>
          <p:nvPr>
            <p:ph type="title"/>
          </p:nvPr>
        </p:nvSpPr>
        <p:spPr/>
        <p:txBody>
          <a:bodyPr>
            <a:normAutofit fontScale="90000"/>
          </a:bodyPr>
          <a:lstStyle/>
          <a:p>
            <a:r>
              <a:rPr lang="en-US" dirty="0"/>
              <a:t>Multicollinearity Problem</a:t>
            </a:r>
          </a:p>
        </p:txBody>
      </p:sp>
      <p:sp>
        <p:nvSpPr>
          <p:cNvPr id="5" name="Content Placeholder 4">
            <a:extLst>
              <a:ext uri="{FF2B5EF4-FFF2-40B4-BE49-F238E27FC236}">
                <a16:creationId xmlns:a16="http://schemas.microsoft.com/office/drawing/2014/main" id="{9D6C1592-823E-4FFE-BF36-F1416390AF9B}"/>
              </a:ext>
            </a:extLst>
          </p:cNvPr>
          <p:cNvSpPr>
            <a:spLocks noGrp="1"/>
          </p:cNvSpPr>
          <p:nvPr>
            <p:ph idx="1"/>
          </p:nvPr>
        </p:nvSpPr>
        <p:spPr/>
        <p:txBody>
          <a:bodyPr/>
          <a:lstStyle/>
          <a:p>
            <a:r>
              <a:rPr lang="en-US" dirty="0"/>
              <a:t>Unfortunately, not all collinearity problems can be detected by inspection of the correlation matrix</a:t>
            </a:r>
          </a:p>
          <a:p>
            <a:pPr lvl="1"/>
            <a:r>
              <a:rPr lang="en-US" dirty="0"/>
              <a:t>It is possible for collinearity to exist between three or more variables even if no pair of variables has a particularly high correlation</a:t>
            </a:r>
          </a:p>
          <a:p>
            <a:pPr lvl="1"/>
            <a:r>
              <a:rPr lang="en-US" dirty="0"/>
              <a:t>We call this situation </a:t>
            </a:r>
            <a:r>
              <a:rPr lang="en-US" i="1" dirty="0"/>
              <a:t>multicollinearity</a:t>
            </a:r>
          </a:p>
          <a:p>
            <a:r>
              <a:rPr lang="en-US" dirty="0"/>
              <a:t>A better way to assess multi-collinearity is to compute the </a:t>
            </a:r>
            <a:r>
              <a:rPr lang="en-US" i="1" dirty="0"/>
              <a:t>variance inflation factor </a:t>
            </a:r>
            <a:r>
              <a:rPr lang="en-US" dirty="0"/>
              <a:t>(VIF)</a:t>
            </a:r>
          </a:p>
          <a:p>
            <a:pPr lvl="1"/>
            <a:r>
              <a:rPr lang="en-US" dirty="0"/>
              <a:t>We will discuss this further in the next module</a:t>
            </a:r>
          </a:p>
        </p:txBody>
      </p:sp>
      <p:sp>
        <p:nvSpPr>
          <p:cNvPr id="6" name="Text Placeholder 5">
            <a:extLst>
              <a:ext uri="{FF2B5EF4-FFF2-40B4-BE49-F238E27FC236}">
                <a16:creationId xmlns:a16="http://schemas.microsoft.com/office/drawing/2014/main" id="{32B44F3E-A21B-4C8E-9505-3587A3F01246}"/>
              </a:ext>
            </a:extLst>
          </p:cNvPr>
          <p:cNvSpPr>
            <a:spLocks noGrp="1"/>
          </p:cNvSpPr>
          <p:nvPr>
            <p:ph type="body" sz="quarter" idx="10"/>
          </p:nvPr>
        </p:nvSpPr>
        <p:spPr/>
        <p:txBody>
          <a:bodyPr/>
          <a:lstStyle/>
          <a:p>
            <a:r>
              <a:rPr lang="en-US" dirty="0"/>
              <a:t>Background</a:t>
            </a:r>
          </a:p>
        </p:txBody>
      </p:sp>
    </p:spTree>
    <p:extLst>
      <p:ext uri="{BB962C8B-B14F-4D97-AF65-F5344CB8AC3E}">
        <p14:creationId xmlns:p14="http://schemas.microsoft.com/office/powerpoint/2010/main" val="339092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2112238-6776-43C0-9366-A44B8D2CD42C}"/>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82EC4910-7DEB-4E82-B6F9-8D903E633605}"/>
              </a:ext>
            </a:extLst>
          </p:cNvPr>
          <p:cNvSpPr>
            <a:spLocks noGrp="1"/>
          </p:cNvSpPr>
          <p:nvPr>
            <p:ph type="body" sz="quarter" idx="10"/>
          </p:nvPr>
        </p:nvSpPr>
        <p:spPr/>
        <p:txBody>
          <a:bodyPr/>
          <a:lstStyle/>
          <a:p>
            <a:r>
              <a:rPr lang="en-US" dirty="0"/>
              <a:t>Model Assessment</a:t>
            </a:r>
          </a:p>
        </p:txBody>
      </p:sp>
    </p:spTree>
    <p:extLst>
      <p:ext uri="{BB962C8B-B14F-4D97-AF65-F5344CB8AC3E}">
        <p14:creationId xmlns:p14="http://schemas.microsoft.com/office/powerpoint/2010/main" val="15651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77387F-2FC5-464F-EBF4-A9C6D95A3BC6}"/>
              </a:ext>
            </a:extLst>
          </p:cNvPr>
          <p:cNvSpPr>
            <a:spLocks noGrp="1"/>
          </p:cNvSpPr>
          <p:nvPr>
            <p:ph type="title"/>
          </p:nvPr>
        </p:nvSpPr>
        <p:spPr/>
        <p:txBody>
          <a:bodyPr>
            <a:normAutofit fontScale="90000"/>
          </a:bodyPr>
          <a:lstStyle/>
          <a:p>
            <a:r>
              <a:rPr lang="en-US" dirty="0"/>
              <a:t>Model Assessment</a:t>
            </a:r>
          </a:p>
        </p:txBody>
      </p:sp>
      <p:sp>
        <p:nvSpPr>
          <p:cNvPr id="5" name="Content Placeholder 4">
            <a:extLst>
              <a:ext uri="{FF2B5EF4-FFF2-40B4-BE49-F238E27FC236}">
                <a16:creationId xmlns:a16="http://schemas.microsoft.com/office/drawing/2014/main" id="{950BD0ED-22CD-5A02-4DA9-7AEC5D0AB213}"/>
              </a:ext>
            </a:extLst>
          </p:cNvPr>
          <p:cNvSpPr>
            <a:spLocks noGrp="1"/>
          </p:cNvSpPr>
          <p:nvPr>
            <p:ph idx="1"/>
          </p:nvPr>
        </p:nvSpPr>
        <p:spPr/>
        <p:txBody>
          <a:bodyPr/>
          <a:lstStyle/>
          <a:p>
            <a:pPr marL="0" indent="0">
              <a:buNone/>
            </a:pPr>
            <a:r>
              <a:rPr lang="en-US" dirty="0"/>
              <a:t>Note:  for the discussion in the rest of this module, we will be using the same dataset for training and assessing the models</a:t>
            </a:r>
          </a:p>
          <a:p>
            <a:pPr marL="0" indent="0">
              <a:buNone/>
            </a:pPr>
            <a:endParaRPr lang="en-US" dirty="0"/>
          </a:p>
          <a:p>
            <a:pPr marL="0" indent="0">
              <a:buNone/>
            </a:pPr>
            <a:r>
              <a:rPr lang="en-US" dirty="0"/>
              <a:t>As noted in module 2, this is not a best practice</a:t>
            </a:r>
          </a:p>
          <a:p>
            <a:pPr marL="0" indent="0">
              <a:buNone/>
            </a:pPr>
            <a:endParaRPr lang="en-US" dirty="0"/>
          </a:p>
          <a:p>
            <a:pPr marL="0" indent="0">
              <a:buNone/>
            </a:pPr>
            <a:r>
              <a:rPr lang="en-US" dirty="0"/>
              <a:t>In the next module (4), we will be discussing different techniques to do a better model assessment and validation</a:t>
            </a:r>
          </a:p>
        </p:txBody>
      </p:sp>
      <p:sp>
        <p:nvSpPr>
          <p:cNvPr id="6" name="Text Placeholder 5">
            <a:extLst>
              <a:ext uri="{FF2B5EF4-FFF2-40B4-BE49-F238E27FC236}">
                <a16:creationId xmlns:a16="http://schemas.microsoft.com/office/drawing/2014/main" id="{0A73DECC-EA1F-E8EC-134B-B55167FF2278}"/>
              </a:ext>
            </a:extLst>
          </p:cNvPr>
          <p:cNvSpPr>
            <a:spLocks noGrp="1"/>
          </p:cNvSpPr>
          <p:nvPr>
            <p:ph type="body" sz="quarter" idx="10"/>
          </p:nvPr>
        </p:nvSpPr>
        <p:spPr/>
        <p:txBody>
          <a:bodyPr/>
          <a:lstStyle/>
          <a:p>
            <a:r>
              <a:rPr lang="en-US" dirty="0"/>
              <a:t>Introduction</a:t>
            </a:r>
          </a:p>
        </p:txBody>
      </p:sp>
    </p:spTree>
    <p:extLst>
      <p:ext uri="{BB962C8B-B14F-4D97-AF65-F5344CB8AC3E}">
        <p14:creationId xmlns:p14="http://schemas.microsoft.com/office/powerpoint/2010/main" val="15473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81DC01-E269-4A26-A1B4-FB30497843FE}"/>
              </a:ext>
            </a:extLst>
          </p:cNvPr>
          <p:cNvSpPr>
            <a:spLocks noGrp="1"/>
          </p:cNvSpPr>
          <p:nvPr>
            <p:ph type="title"/>
          </p:nvPr>
        </p:nvSpPr>
        <p:spPr/>
        <p:txBody>
          <a:bodyPr>
            <a:normAutofit fontScale="90000"/>
          </a:bodyPr>
          <a:lstStyle/>
          <a:p>
            <a:r>
              <a:rPr lang="en-US" dirty="0"/>
              <a:t>Model Assessment</a:t>
            </a:r>
          </a:p>
        </p:txBody>
      </p:sp>
      <p:sp>
        <p:nvSpPr>
          <p:cNvPr id="5" name="Content Placeholder 4">
            <a:extLst>
              <a:ext uri="{FF2B5EF4-FFF2-40B4-BE49-F238E27FC236}">
                <a16:creationId xmlns:a16="http://schemas.microsoft.com/office/drawing/2014/main" id="{0A07616C-427C-41F0-A213-A47D018FFBDE}"/>
              </a:ext>
            </a:extLst>
          </p:cNvPr>
          <p:cNvSpPr>
            <a:spLocks noGrp="1"/>
          </p:cNvSpPr>
          <p:nvPr>
            <p:ph idx="1"/>
          </p:nvPr>
        </p:nvSpPr>
        <p:spPr/>
        <p:txBody>
          <a:bodyPr/>
          <a:lstStyle/>
          <a:p>
            <a:r>
              <a:rPr lang="en-US" dirty="0"/>
              <a:t>How well does the model fit the data?</a:t>
            </a:r>
          </a:p>
          <a:p>
            <a:r>
              <a:rPr lang="en-US" dirty="0"/>
              <a:t>Is at least one of the predictors useful in predicting the response?</a:t>
            </a:r>
          </a:p>
          <a:p>
            <a:r>
              <a:rPr lang="en-US" dirty="0"/>
              <a:t>Do all of the predictors help to explain the response, or is it only a subset?</a:t>
            </a:r>
          </a:p>
          <a:p>
            <a:r>
              <a:rPr lang="en-US" dirty="0"/>
              <a:t>How well does the model perform prediction?</a:t>
            </a:r>
          </a:p>
        </p:txBody>
      </p:sp>
      <p:sp>
        <p:nvSpPr>
          <p:cNvPr id="6" name="Text Placeholder 5">
            <a:extLst>
              <a:ext uri="{FF2B5EF4-FFF2-40B4-BE49-F238E27FC236}">
                <a16:creationId xmlns:a16="http://schemas.microsoft.com/office/drawing/2014/main" id="{41448106-4FD4-40D0-AE41-29195BC3C695}"/>
              </a:ext>
            </a:extLst>
          </p:cNvPr>
          <p:cNvSpPr>
            <a:spLocks noGrp="1"/>
          </p:cNvSpPr>
          <p:nvPr>
            <p:ph type="body" sz="quarter" idx="10"/>
          </p:nvPr>
        </p:nvSpPr>
        <p:spPr/>
        <p:txBody>
          <a:bodyPr/>
          <a:lstStyle/>
          <a:p>
            <a:r>
              <a:rPr lang="en-US" dirty="0"/>
              <a:t>Primary Questions</a:t>
            </a:r>
          </a:p>
        </p:txBody>
      </p:sp>
    </p:spTree>
    <p:extLst>
      <p:ext uri="{BB962C8B-B14F-4D97-AF65-F5344CB8AC3E}">
        <p14:creationId xmlns:p14="http://schemas.microsoft.com/office/powerpoint/2010/main" val="239289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742AA-850D-496A-97FF-4ACB1688629B}"/>
              </a:ext>
            </a:extLst>
          </p:cNvPr>
          <p:cNvSpPr>
            <a:spLocks noGrp="1"/>
          </p:cNvSpPr>
          <p:nvPr>
            <p:ph type="title"/>
          </p:nvPr>
        </p:nvSpPr>
        <p:spPr/>
        <p:txBody>
          <a:bodyPr>
            <a:normAutofit fontScale="90000"/>
          </a:bodyPr>
          <a:lstStyle/>
          <a:p>
            <a:r>
              <a:rPr lang="en-US" dirty="0"/>
              <a:t>How Well Does the Model Fit The Data?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884E319-DB40-4AB0-8350-735B417EDF93}"/>
                  </a:ext>
                </a:extLst>
              </p:cNvPr>
              <p:cNvSpPr>
                <a:spLocks noGrp="1"/>
              </p:cNvSpPr>
              <p:nvPr>
                <p:ph idx="1"/>
              </p:nvPr>
            </p:nvSpPr>
            <p:spPr/>
            <p:txBody>
              <a:bodyPr>
                <a:normAutofit/>
              </a:bodyPr>
              <a:lstStyle/>
              <a:p>
                <a:pPr marL="0" indent="0">
                  <a:buNone/>
                </a:pPr>
                <a:r>
                  <a:rPr lang="en-US" dirty="0"/>
                  <a:t>Regression models are generally assessed using two related metrics:</a:t>
                </a:r>
              </a:p>
              <a:p>
                <a:r>
                  <a:rPr lang="en-US" dirty="0"/>
                  <a:t>Absolute size of the modeling error (residual)</a:t>
                </a:r>
              </a:p>
              <a:p>
                <a:pPr lvl="1"/>
                <a:r>
                  <a:rPr lang="en-US" dirty="0"/>
                  <a:t>Sum of Squared Errors (SSE), Means Square Error (MSE) / Root Mean Squared Error (RMSE) / Average Squared Error (ASE)</a:t>
                </a:r>
              </a:p>
              <a:p>
                <a:r>
                  <a:rPr lang="en-US" dirty="0"/>
                  <a:t>Coefficient of Determination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dirty="0"/>
              </a:p>
              <a:p>
                <a:pPr lvl="1"/>
                <a:r>
                  <a:rPr lang="en-US" dirty="0"/>
                  <a:t>A normalized factor that indicates the percentage of variance in the output variable that is explained by the regression model</a:t>
                </a:r>
              </a:p>
              <a:p>
                <a:pPr lvl="1"/>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A884E319-DB40-4AB0-8350-735B417EDF93}"/>
                  </a:ext>
                </a:extLst>
              </p:cNvPr>
              <p:cNvSpPr>
                <a:spLocks noGrp="1" noRot="1" noChangeAspect="1" noMove="1" noResize="1" noEditPoints="1" noAdjustHandles="1" noChangeArrowheads="1" noChangeShapeType="1" noTextEdit="1"/>
              </p:cNvSpPr>
              <p:nvPr>
                <p:ph idx="1"/>
              </p:nvPr>
            </p:nvSpPr>
            <p:spPr>
              <a:blipFill>
                <a:blip r:embed="rId2"/>
                <a:stretch>
                  <a:fillRect l="-927" t="-280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2EA73ABC-8832-4A8F-AE4F-6F3652143932}"/>
              </a:ext>
            </a:extLst>
          </p:cNvPr>
          <p:cNvSpPr>
            <a:spLocks noGrp="1"/>
          </p:cNvSpPr>
          <p:nvPr>
            <p:ph type="sldNum" sz="quarter" idx="4294967295"/>
          </p:nvPr>
        </p:nvSpPr>
        <p:spPr/>
        <p:txBody>
          <a:bodyPr/>
          <a:lstStyle/>
          <a:p>
            <a:fld id="{6E61BB2A-F643-4BC4-A7C3-7339FD5A6B19}" type="slidenum">
              <a:rPr lang="en-US" smtClean="0"/>
              <a:pPr/>
              <a:t>26</a:t>
            </a:fld>
            <a:endParaRPr lang="en-US"/>
          </a:p>
        </p:txBody>
      </p:sp>
      <p:sp>
        <p:nvSpPr>
          <p:cNvPr id="8" name="Text Placeholder 7">
            <a:extLst>
              <a:ext uri="{FF2B5EF4-FFF2-40B4-BE49-F238E27FC236}">
                <a16:creationId xmlns:a16="http://schemas.microsoft.com/office/drawing/2014/main" id="{969C3763-2698-4BE3-B926-EBFE9BDDCD59}"/>
              </a:ext>
            </a:extLst>
          </p:cNvPr>
          <p:cNvSpPr>
            <a:spLocks noGrp="1"/>
          </p:cNvSpPr>
          <p:nvPr>
            <p:ph type="body" sz="quarter" idx="10"/>
          </p:nvPr>
        </p:nvSpPr>
        <p:spPr/>
        <p:txBody>
          <a:bodyPr/>
          <a:lstStyle/>
          <a:p>
            <a:r>
              <a:rPr lang="en-US" dirty="0"/>
              <a:t>Two Type of Metrics </a:t>
            </a:r>
          </a:p>
        </p:txBody>
      </p:sp>
    </p:spTree>
    <p:extLst>
      <p:ext uri="{BB962C8B-B14F-4D97-AF65-F5344CB8AC3E}">
        <p14:creationId xmlns:p14="http://schemas.microsoft.com/office/powerpoint/2010/main" val="21207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599F4E-81F2-40B7-9C8D-6EB83822A0B3}"/>
              </a:ext>
            </a:extLst>
          </p:cNvPr>
          <p:cNvSpPr>
            <a:spLocks noGrp="1"/>
          </p:cNvSpPr>
          <p:nvPr>
            <p:ph type="title"/>
          </p:nvPr>
        </p:nvSpPr>
        <p:spPr/>
        <p:txBody>
          <a:bodyPr>
            <a:normAutofit fontScale="90000"/>
          </a:bodyPr>
          <a:lstStyle/>
          <a:p>
            <a:r>
              <a:rPr lang="en-US" dirty="0"/>
              <a:t>Common Regression Assessment Statistics</a:t>
            </a:r>
          </a:p>
        </p:txBody>
      </p:sp>
      <p:sp>
        <p:nvSpPr>
          <p:cNvPr id="7" name="Text Placeholder 6">
            <a:extLst>
              <a:ext uri="{FF2B5EF4-FFF2-40B4-BE49-F238E27FC236}">
                <a16:creationId xmlns:a16="http://schemas.microsoft.com/office/drawing/2014/main" id="{57A8D3DC-93BF-46B7-93A6-490CB596CA9B}"/>
              </a:ext>
            </a:extLst>
          </p:cNvPr>
          <p:cNvSpPr>
            <a:spLocks noGrp="1"/>
          </p:cNvSpPr>
          <p:nvPr>
            <p:ph type="body" sz="quarter" idx="10"/>
          </p:nvPr>
        </p:nvSpPr>
        <p:spPr/>
        <p:txBody>
          <a:bodyPr/>
          <a:lstStyle/>
          <a:p>
            <a:endParaRPr lang="en-US"/>
          </a:p>
        </p:txBody>
      </p:sp>
      <mc:AlternateContent xmlns:mc="http://schemas.openxmlformats.org/markup-compatibility/2006" xmlns:a14="http://schemas.microsoft.com/office/drawing/2010/main">
        <mc:Choice Requires="a14">
          <p:graphicFrame>
            <p:nvGraphicFramePr>
              <p:cNvPr id="8" name="Table 8">
                <a:extLst>
                  <a:ext uri="{FF2B5EF4-FFF2-40B4-BE49-F238E27FC236}">
                    <a16:creationId xmlns:a16="http://schemas.microsoft.com/office/drawing/2014/main" id="{C101517C-7626-45BC-9486-D23024E787CB}"/>
                  </a:ext>
                </a:extLst>
              </p:cNvPr>
              <p:cNvGraphicFramePr>
                <a:graphicFrameLocks noGrp="1"/>
              </p:cNvGraphicFramePr>
              <p:nvPr>
                <p:extLst>
                  <p:ext uri="{D42A27DB-BD31-4B8C-83A1-F6EECF244321}">
                    <p14:modId xmlns:p14="http://schemas.microsoft.com/office/powerpoint/2010/main" val="216613882"/>
                  </p:ext>
                </p:extLst>
              </p:nvPr>
            </p:nvGraphicFramePr>
            <p:xfrm>
              <a:off x="2247900" y="1709036"/>
              <a:ext cx="4648200" cy="2349945"/>
            </p:xfrm>
            <a:graphic>
              <a:graphicData uri="http://schemas.openxmlformats.org/drawingml/2006/table">
                <a:tbl>
                  <a:tblPr firstRow="1" bandRow="1">
                    <a:tableStyleId>{073A0DAA-6AF3-43AB-8588-CEC1D06C72B9}</a:tableStyleId>
                  </a:tblPr>
                  <a:tblGrid>
                    <a:gridCol w="977518">
                      <a:extLst>
                        <a:ext uri="{9D8B030D-6E8A-4147-A177-3AD203B41FA5}">
                          <a16:colId xmlns:a16="http://schemas.microsoft.com/office/drawing/2014/main" val="473143678"/>
                        </a:ext>
                      </a:extLst>
                    </a:gridCol>
                    <a:gridCol w="3670682">
                      <a:extLst>
                        <a:ext uri="{9D8B030D-6E8A-4147-A177-3AD203B41FA5}">
                          <a16:colId xmlns:a16="http://schemas.microsoft.com/office/drawing/2014/main" val="3567855012"/>
                        </a:ext>
                      </a:extLst>
                    </a:gridCol>
                  </a:tblGrid>
                  <a:tr h="370840">
                    <a:tc>
                      <a:txBody>
                        <a:bodyPr/>
                        <a:lstStyle/>
                        <a:p>
                          <a:r>
                            <a:rPr lang="en-US" dirty="0"/>
                            <a:t>Measure</a:t>
                          </a:r>
                        </a:p>
                      </a:txBody>
                      <a:tcPr/>
                    </a:tc>
                    <a:tc>
                      <a:txBody>
                        <a:bodyPr/>
                        <a:lstStyle/>
                        <a:p>
                          <a:r>
                            <a:rPr lang="en-US" dirty="0"/>
                            <a:t>ASE</a:t>
                          </a:r>
                        </a:p>
                      </a:txBody>
                      <a:tcPr/>
                    </a:tc>
                    <a:extLst>
                      <a:ext uri="{0D108BD9-81ED-4DB2-BD59-A6C34878D82A}">
                        <a16:rowId xmlns:a16="http://schemas.microsoft.com/office/drawing/2014/main" val="703662196"/>
                      </a:ext>
                    </a:extLst>
                  </a:tr>
                  <a:tr h="370840">
                    <a:tc>
                      <a:txBody>
                        <a:bodyPr/>
                        <a:lstStyle/>
                        <a:p>
                          <a:r>
                            <a:rPr lang="en-US" dirty="0"/>
                            <a:t>SSE</a:t>
                          </a:r>
                        </a:p>
                      </a:txBody>
                      <a:tcPr/>
                    </a:tc>
                    <a:tc>
                      <a:txBody>
                        <a:bodyPr/>
                        <a:lstStyle/>
                        <a:p>
                          <a:pPr/>
                          <a14:m>
                            <m:oMathPara xmlns:m="http://schemas.openxmlformats.org/officeDocument/2006/math">
                              <m:oMathParaPr>
                                <m:jc m:val="left"/>
                              </m:oMathParaPr>
                              <m:oMath xmlns:m="http://schemas.openxmlformats.org/officeDocument/2006/math">
                                <m:nary>
                                  <m:naryPr>
                                    <m:chr m:val="∑"/>
                                    <m:limLoc m:val="subSup"/>
                                    <m:ctrlPr>
                                      <a:rPr lang="en-US"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e>
                                </m:nary>
                              </m:oMath>
                            </m:oMathPara>
                          </a14:m>
                          <a:endParaRPr lang="en-US" dirty="0"/>
                        </a:p>
                      </a:txBody>
                      <a:tcPr/>
                    </a:tc>
                    <a:extLst>
                      <a:ext uri="{0D108BD9-81ED-4DB2-BD59-A6C34878D82A}">
                        <a16:rowId xmlns:a16="http://schemas.microsoft.com/office/drawing/2014/main" val="3729068103"/>
                      </a:ext>
                    </a:extLst>
                  </a:tr>
                  <a:tr h="370840">
                    <a:tc>
                      <a:txBody>
                        <a:bodyPr/>
                        <a:lstStyle/>
                        <a:p>
                          <a:r>
                            <a:rPr lang="en-US" dirty="0"/>
                            <a:t>MSE</a:t>
                          </a:r>
                        </a:p>
                      </a:txBody>
                      <a:tcPr/>
                    </a:tc>
                    <a:tc>
                      <a: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𝑆𝑆𝐸</m:t>
                                </m:r>
                                <m:r>
                                  <a:rPr lang="en-US" b="0" i="1" smtClean="0">
                                    <a:latin typeface="Cambria Math" panose="02040503050406030204" pitchFamily="18" charset="0"/>
                                  </a:rPr>
                                  <m:t>/</m:t>
                                </m:r>
                                <m:r>
                                  <a:rPr lang="en-US" b="0" i="1" smtClean="0">
                                    <a:latin typeface="Cambria Math" panose="02040503050406030204" pitchFamily="18" charset="0"/>
                                  </a:rPr>
                                  <m:t>𝑛</m:t>
                                </m:r>
                              </m:oMath>
                            </m:oMathPara>
                          </a14:m>
                          <a:endParaRPr lang="en-US" dirty="0"/>
                        </a:p>
                      </a:txBody>
                      <a:tcPr/>
                    </a:tc>
                    <a:extLst>
                      <a:ext uri="{0D108BD9-81ED-4DB2-BD59-A6C34878D82A}">
                        <a16:rowId xmlns:a16="http://schemas.microsoft.com/office/drawing/2014/main" val="3585995987"/>
                      </a:ext>
                    </a:extLst>
                  </a:tr>
                  <a:tr h="370840">
                    <a:tc>
                      <a:txBody>
                        <a:bodyPr/>
                        <a:lstStyle/>
                        <a:p>
                          <a:r>
                            <a:rPr lang="en-US" dirty="0"/>
                            <a:t>RMSE</a:t>
                          </a:r>
                        </a:p>
                      </a:txBody>
                      <a:tcPr/>
                    </a:tc>
                    <a:tc>
                      <a:txBody>
                        <a:bodyPr/>
                        <a:lstStyle/>
                        <a:p>
                          <a:pPr/>
                          <a14:m>
                            <m:oMathPara xmlns:m="http://schemas.openxmlformats.org/officeDocument/2006/math">
                              <m:oMathParaPr>
                                <m:jc m:val="left"/>
                              </m:oMathParaPr>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𝑀𝑆𝐸</m:t>
                                    </m:r>
                                  </m:e>
                                </m:rad>
                              </m:oMath>
                            </m:oMathPara>
                          </a14:m>
                          <a:endParaRPr lang="en-US" dirty="0"/>
                        </a:p>
                      </a:txBody>
                      <a:tcPr/>
                    </a:tc>
                    <a:extLst>
                      <a:ext uri="{0D108BD9-81ED-4DB2-BD59-A6C34878D82A}">
                        <a16:rowId xmlns:a16="http://schemas.microsoft.com/office/drawing/2014/main" val="4154539506"/>
                      </a:ext>
                    </a:extLst>
                  </a:tr>
                  <a:tr h="370840">
                    <a:tc>
                      <a:txBody>
                        <a:bodyPr/>
                        <a:lstStyle/>
                        <a:p>
                          <a:r>
                            <a:rPr lang="en-US" dirty="0"/>
                            <a:t>ASE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𝑆𝑆𝐸</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709887877"/>
                      </a:ext>
                    </a:extLst>
                  </a:tr>
                  <a:tr h="370840">
                    <a:tc>
                      <a:txBody>
                        <a:bodyPr/>
                        <a:lstStyle/>
                        <a:p>
                          <a:pPr/>
                          <a14:m>
                            <m:oMathPara xmlns:m="http://schemas.openxmlformats.org/officeDocument/2006/math">
                              <m:oMathParaPr>
                                <m:jc m:val="left"/>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m:oMathPara>
                          </a14:m>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Correlation between actual and predicted value</a:t>
                          </a:r>
                        </a:p>
                      </a:txBody>
                      <a:tcPr/>
                    </a:tc>
                    <a:extLst>
                      <a:ext uri="{0D108BD9-81ED-4DB2-BD59-A6C34878D82A}">
                        <a16:rowId xmlns:a16="http://schemas.microsoft.com/office/drawing/2014/main" val="2050967185"/>
                      </a:ext>
                    </a:extLst>
                  </a:tr>
                </a:tbl>
              </a:graphicData>
            </a:graphic>
          </p:graphicFrame>
        </mc:Choice>
        <mc:Fallback xmlns="">
          <p:graphicFrame>
            <p:nvGraphicFramePr>
              <p:cNvPr id="8" name="Table 8">
                <a:extLst>
                  <a:ext uri="{FF2B5EF4-FFF2-40B4-BE49-F238E27FC236}">
                    <a16:creationId xmlns:a16="http://schemas.microsoft.com/office/drawing/2014/main" id="{C101517C-7626-45BC-9486-D23024E787CB}"/>
                  </a:ext>
                </a:extLst>
              </p:cNvPr>
              <p:cNvGraphicFramePr>
                <a:graphicFrameLocks noGrp="1"/>
              </p:cNvGraphicFramePr>
              <p:nvPr>
                <p:extLst>
                  <p:ext uri="{D42A27DB-BD31-4B8C-83A1-F6EECF244321}">
                    <p14:modId xmlns:p14="http://schemas.microsoft.com/office/powerpoint/2010/main" val="216613882"/>
                  </p:ext>
                </p:extLst>
              </p:nvPr>
            </p:nvGraphicFramePr>
            <p:xfrm>
              <a:off x="2247900" y="1709036"/>
              <a:ext cx="4648200" cy="2349945"/>
            </p:xfrm>
            <a:graphic>
              <a:graphicData uri="http://schemas.openxmlformats.org/drawingml/2006/table">
                <a:tbl>
                  <a:tblPr firstRow="1" bandRow="1">
                    <a:tableStyleId>{073A0DAA-6AF3-43AB-8588-CEC1D06C72B9}</a:tableStyleId>
                  </a:tblPr>
                  <a:tblGrid>
                    <a:gridCol w="977518">
                      <a:extLst>
                        <a:ext uri="{9D8B030D-6E8A-4147-A177-3AD203B41FA5}">
                          <a16:colId xmlns:a16="http://schemas.microsoft.com/office/drawing/2014/main" val="473143678"/>
                        </a:ext>
                      </a:extLst>
                    </a:gridCol>
                    <a:gridCol w="3670682">
                      <a:extLst>
                        <a:ext uri="{9D8B030D-6E8A-4147-A177-3AD203B41FA5}">
                          <a16:colId xmlns:a16="http://schemas.microsoft.com/office/drawing/2014/main" val="3567855012"/>
                        </a:ext>
                      </a:extLst>
                    </a:gridCol>
                  </a:tblGrid>
                  <a:tr h="370840">
                    <a:tc>
                      <a:txBody>
                        <a:bodyPr/>
                        <a:lstStyle/>
                        <a:p>
                          <a:r>
                            <a:rPr lang="en-US" dirty="0"/>
                            <a:t>Measure</a:t>
                          </a:r>
                        </a:p>
                      </a:txBody>
                      <a:tcPr/>
                    </a:tc>
                    <a:tc>
                      <a:txBody>
                        <a:bodyPr/>
                        <a:lstStyle/>
                        <a:p>
                          <a:r>
                            <a:rPr lang="en-US" dirty="0"/>
                            <a:t>ASE</a:t>
                          </a:r>
                        </a:p>
                      </a:txBody>
                      <a:tcPr/>
                    </a:tc>
                    <a:extLst>
                      <a:ext uri="{0D108BD9-81ED-4DB2-BD59-A6C34878D82A}">
                        <a16:rowId xmlns:a16="http://schemas.microsoft.com/office/drawing/2014/main" val="703662196"/>
                      </a:ext>
                    </a:extLst>
                  </a:tr>
                  <a:tr h="495745">
                    <a:tc>
                      <a:txBody>
                        <a:bodyPr/>
                        <a:lstStyle/>
                        <a:p>
                          <a:r>
                            <a:rPr lang="en-US" dirty="0"/>
                            <a:t>SSE</a:t>
                          </a:r>
                        </a:p>
                      </a:txBody>
                      <a:tcPr/>
                    </a:tc>
                    <a:tc>
                      <a:txBody>
                        <a:bodyPr/>
                        <a:lstStyle/>
                        <a:p>
                          <a:endParaRPr lang="en-US"/>
                        </a:p>
                      </a:txBody>
                      <a:tcPr>
                        <a:blipFill>
                          <a:blip r:embed="rId2"/>
                          <a:stretch>
                            <a:fillRect l="-26866" t="-148148" r="-663" b="-303704"/>
                          </a:stretch>
                        </a:blipFill>
                      </a:tcPr>
                    </a:tc>
                    <a:extLst>
                      <a:ext uri="{0D108BD9-81ED-4DB2-BD59-A6C34878D82A}">
                        <a16:rowId xmlns:a16="http://schemas.microsoft.com/office/drawing/2014/main" val="3729068103"/>
                      </a:ext>
                    </a:extLst>
                  </a:tr>
                  <a:tr h="370840">
                    <a:tc>
                      <a:txBody>
                        <a:bodyPr/>
                        <a:lstStyle/>
                        <a:p>
                          <a:r>
                            <a:rPr lang="en-US" dirty="0"/>
                            <a:t>MSE</a:t>
                          </a:r>
                        </a:p>
                      </a:txBody>
                      <a:tcPr/>
                    </a:tc>
                    <a:tc>
                      <a:txBody>
                        <a:bodyPr/>
                        <a:lstStyle/>
                        <a:p>
                          <a:endParaRPr lang="en-US"/>
                        </a:p>
                      </a:txBody>
                      <a:tcPr>
                        <a:blipFill>
                          <a:blip r:embed="rId2"/>
                          <a:stretch>
                            <a:fillRect l="-26866" t="-329508" r="-663" b="-303279"/>
                          </a:stretch>
                        </a:blipFill>
                      </a:tcPr>
                    </a:tc>
                    <a:extLst>
                      <a:ext uri="{0D108BD9-81ED-4DB2-BD59-A6C34878D82A}">
                        <a16:rowId xmlns:a16="http://schemas.microsoft.com/office/drawing/2014/main" val="3585995987"/>
                      </a:ext>
                    </a:extLst>
                  </a:tr>
                  <a:tr h="370840">
                    <a:tc>
                      <a:txBody>
                        <a:bodyPr/>
                        <a:lstStyle/>
                        <a:p>
                          <a:r>
                            <a:rPr lang="en-US" dirty="0"/>
                            <a:t>RMSE</a:t>
                          </a:r>
                        </a:p>
                      </a:txBody>
                      <a:tcPr/>
                    </a:tc>
                    <a:tc>
                      <a:txBody>
                        <a:bodyPr/>
                        <a:lstStyle/>
                        <a:p>
                          <a:endParaRPr lang="en-US"/>
                        </a:p>
                      </a:txBody>
                      <a:tcPr>
                        <a:blipFill>
                          <a:blip r:embed="rId2"/>
                          <a:stretch>
                            <a:fillRect l="-26866" t="-429508" r="-663" b="-203279"/>
                          </a:stretch>
                        </a:blipFill>
                      </a:tcPr>
                    </a:tc>
                    <a:extLst>
                      <a:ext uri="{0D108BD9-81ED-4DB2-BD59-A6C34878D82A}">
                        <a16:rowId xmlns:a16="http://schemas.microsoft.com/office/drawing/2014/main" val="4154539506"/>
                      </a:ext>
                    </a:extLst>
                  </a:tr>
                  <a:tr h="370840">
                    <a:tc>
                      <a:txBody>
                        <a:bodyPr/>
                        <a:lstStyle/>
                        <a:p>
                          <a:r>
                            <a:rPr lang="en-US" dirty="0"/>
                            <a:t>ASE</a:t>
                          </a:r>
                        </a:p>
                      </a:txBody>
                      <a:tcPr/>
                    </a:tc>
                    <a:tc>
                      <a:txBody>
                        <a:bodyPr/>
                        <a:lstStyle/>
                        <a:p>
                          <a:endParaRPr lang="en-US"/>
                        </a:p>
                      </a:txBody>
                      <a:tcPr>
                        <a:blipFill>
                          <a:blip r:embed="rId2"/>
                          <a:stretch>
                            <a:fillRect l="-26866" t="-529508" r="-663" b="-103279"/>
                          </a:stretch>
                        </a:blipFill>
                      </a:tcPr>
                    </a:tc>
                    <a:extLst>
                      <a:ext uri="{0D108BD9-81ED-4DB2-BD59-A6C34878D82A}">
                        <a16:rowId xmlns:a16="http://schemas.microsoft.com/office/drawing/2014/main" val="1709887877"/>
                      </a:ext>
                    </a:extLst>
                  </a:tr>
                  <a:tr h="370840">
                    <a:tc>
                      <a:txBody>
                        <a:bodyPr/>
                        <a:lstStyle/>
                        <a:p>
                          <a:endParaRPr lang="en-US"/>
                        </a:p>
                      </a:txBody>
                      <a:tcPr>
                        <a:blipFill>
                          <a:blip r:embed="rId2"/>
                          <a:stretch>
                            <a:fillRect l="-621" t="-629508" r="-377019" b="-3279"/>
                          </a:stretch>
                        </a:blip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Correlation between actual and predicted value</a:t>
                          </a:r>
                        </a:p>
                      </a:txBody>
                      <a:tcPr/>
                    </a:tc>
                    <a:extLst>
                      <a:ext uri="{0D108BD9-81ED-4DB2-BD59-A6C34878D82A}">
                        <a16:rowId xmlns:a16="http://schemas.microsoft.com/office/drawing/2014/main" val="2050967185"/>
                      </a:ext>
                    </a:extLst>
                  </a:tr>
                </a:tbl>
              </a:graphicData>
            </a:graphic>
          </p:graphicFrame>
        </mc:Fallback>
      </mc:AlternateContent>
      <p:sp>
        <p:nvSpPr>
          <p:cNvPr id="2" name="Right Brace 1">
            <a:extLst>
              <a:ext uri="{FF2B5EF4-FFF2-40B4-BE49-F238E27FC236}">
                <a16:creationId xmlns:a16="http://schemas.microsoft.com/office/drawing/2014/main" id="{9EC232FC-E925-4974-B8A7-6569DCCCF288}"/>
              </a:ext>
            </a:extLst>
          </p:cNvPr>
          <p:cNvSpPr/>
          <p:nvPr/>
        </p:nvSpPr>
        <p:spPr>
          <a:xfrm>
            <a:off x="6953250" y="2082800"/>
            <a:ext cx="203200" cy="1574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253A006B-A725-4D4A-BE61-1CDC2C5C5041}"/>
              </a:ext>
            </a:extLst>
          </p:cNvPr>
          <p:cNvSpPr txBox="1"/>
          <p:nvPr/>
        </p:nvSpPr>
        <p:spPr>
          <a:xfrm>
            <a:off x="7366000" y="2485479"/>
            <a:ext cx="1416050" cy="769441"/>
          </a:xfrm>
          <a:prstGeom prst="rect">
            <a:avLst/>
          </a:prstGeom>
          <a:noFill/>
        </p:spPr>
        <p:txBody>
          <a:bodyPr wrap="square" rtlCol="0">
            <a:spAutoFit/>
          </a:bodyPr>
          <a:lstStyle/>
          <a:p>
            <a:pPr algn="l"/>
            <a:r>
              <a:rPr lang="en-US" sz="1100" dirty="0">
                <a:solidFill>
                  <a:schemeClr val="bg1"/>
                </a:solidFill>
                <a:latin typeface="+mj-lt"/>
              </a:rPr>
              <a:t>Assessment statistics are dependent on the scale of the data and its inherent variance</a:t>
            </a:r>
          </a:p>
        </p:txBody>
      </p:sp>
      <p:sp>
        <p:nvSpPr>
          <p:cNvPr id="9" name="TextBox 8">
            <a:extLst>
              <a:ext uri="{FF2B5EF4-FFF2-40B4-BE49-F238E27FC236}">
                <a16:creationId xmlns:a16="http://schemas.microsoft.com/office/drawing/2014/main" id="{BCAA524E-6038-4A70-8184-3820983B8021}"/>
              </a:ext>
            </a:extLst>
          </p:cNvPr>
          <p:cNvSpPr txBox="1"/>
          <p:nvPr/>
        </p:nvSpPr>
        <p:spPr>
          <a:xfrm>
            <a:off x="7366000" y="3657600"/>
            <a:ext cx="1346200" cy="430887"/>
          </a:xfrm>
          <a:prstGeom prst="rect">
            <a:avLst/>
          </a:prstGeom>
          <a:noFill/>
        </p:spPr>
        <p:txBody>
          <a:bodyPr wrap="square" rtlCol="0">
            <a:spAutoFit/>
          </a:bodyPr>
          <a:lstStyle/>
          <a:p>
            <a:pPr algn="l"/>
            <a:r>
              <a:rPr lang="en-US" sz="1100" dirty="0">
                <a:solidFill>
                  <a:schemeClr val="bg1"/>
                </a:solidFill>
                <a:latin typeface="+mj-lt"/>
              </a:rPr>
              <a:t>“Normalized” assessment statistic</a:t>
            </a:r>
          </a:p>
        </p:txBody>
      </p:sp>
    </p:spTree>
    <p:extLst>
      <p:ext uri="{BB962C8B-B14F-4D97-AF65-F5344CB8AC3E}">
        <p14:creationId xmlns:p14="http://schemas.microsoft.com/office/powerpoint/2010/main" val="5675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2380-8618-46B3-A170-72CE4B515DB1}"/>
              </a:ext>
            </a:extLst>
          </p:cNvPr>
          <p:cNvSpPr>
            <a:spLocks noGrp="1"/>
          </p:cNvSpPr>
          <p:nvPr>
            <p:ph type="title"/>
          </p:nvPr>
        </p:nvSpPr>
        <p:spPr/>
        <p:txBody>
          <a:bodyPr>
            <a:normAutofit fontScale="90000"/>
          </a:bodyPr>
          <a:lstStyle/>
          <a:p>
            <a:r>
              <a:rPr lang="en-US" dirty="0"/>
              <a:t>How Well Does the Model Fit The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D5F286-43FD-45F0-87C8-98E9218C7E0C}"/>
                  </a:ext>
                </a:extLst>
              </p:cNvPr>
              <p:cNvSpPr>
                <a:spLocks noGrp="1"/>
              </p:cNvSpPr>
              <p:nvPr>
                <p:ph idx="1"/>
              </p:nvPr>
            </p:nvSpPr>
            <p:spPr/>
            <p:txBody>
              <a:bodyPr>
                <a:normAutofit lnSpcReduction="10000"/>
              </a:bodyPr>
              <a:lstStyle/>
              <a:p>
                <a:pPr marL="0" indent="0">
                  <a:buNone/>
                </a:pPr>
                <a14:m>
                  <m:oMath xmlns:m="http://schemas.openxmlformats.org/officeDocument/2006/math">
                    <m:sSup>
                      <m:sSupPr>
                        <m:ctrlPr>
                          <a:rPr lang="en-US" sz="1700" i="1">
                            <a:latin typeface="Cambria Math" panose="02040503050406030204" pitchFamily="18" charset="0"/>
                          </a:rPr>
                        </m:ctrlPr>
                      </m:sSupPr>
                      <m:e>
                        <m:r>
                          <a:rPr lang="en-US" sz="1700" i="1">
                            <a:latin typeface="Cambria Math" panose="02040503050406030204" pitchFamily="18" charset="0"/>
                          </a:rPr>
                          <m:t>𝑅</m:t>
                        </m:r>
                      </m:e>
                      <m:sup>
                        <m:r>
                          <a:rPr lang="en-US" sz="1700" i="1">
                            <a:latin typeface="Cambria Math" panose="02040503050406030204" pitchFamily="18" charset="0"/>
                          </a:rPr>
                          <m:t>2</m:t>
                        </m:r>
                      </m:sup>
                    </m:sSup>
                  </m:oMath>
                </a14:m>
                <a:r>
                  <a:rPr lang="en-US" sz="1700" dirty="0"/>
                  <a:t> is the proportion of the variation in </a:t>
                </a:r>
                <a14:m>
                  <m:oMath xmlns:m="http://schemas.openxmlformats.org/officeDocument/2006/math">
                    <m:r>
                      <a:rPr lang="en-US" sz="1700" i="1">
                        <a:latin typeface="Cambria Math" panose="02040503050406030204" pitchFamily="18" charset="0"/>
                      </a:rPr>
                      <m:t>𝑌</m:t>
                    </m:r>
                  </m:oMath>
                </a14:m>
                <a:r>
                  <a:rPr lang="en-US" sz="1700" dirty="0"/>
                  <a:t> that is explained by the model</a:t>
                </a:r>
                <a:endParaRPr lang="en-US" sz="1800" dirty="0"/>
              </a:p>
              <a:p>
                <a:pPr marL="0" indent="0" algn="ctr">
                  <a:buNone/>
                </a:pPr>
                <a:endParaRPr lang="en-US" sz="1800" dirty="0"/>
              </a:p>
              <a:p>
                <a:pPr marL="0" indent="0">
                  <a:buNone/>
                </a:pP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𝑅</m:t>
                        </m:r>
                      </m:e>
                      <m:sup>
                        <m:r>
                          <a:rPr lang="en-US" sz="1800" i="1">
                            <a:latin typeface="Cambria Math" panose="02040503050406030204" pitchFamily="18" charset="0"/>
                          </a:rPr>
                          <m:t>2</m:t>
                        </m:r>
                      </m:sup>
                    </m:sSup>
                  </m:oMath>
                </a14:m>
                <a:r>
                  <a:rPr lang="en-US" sz="1800" dirty="0"/>
                  <a:t> generally lies between 0 and 1</a:t>
                </a:r>
              </a:p>
              <a:p>
                <a:r>
                  <a:rPr lang="en-US" sz="1800" dirty="0"/>
                  <a:t>0:  No changes in Y explained by X</a:t>
                </a:r>
              </a:p>
              <a:p>
                <a:r>
                  <a:rPr lang="en-US" sz="1800" dirty="0"/>
                  <a:t>1:  All changes in Y explained by X (perfect fit to the data)</a:t>
                </a:r>
              </a:p>
              <a:p>
                <a:endParaRPr lang="en-US" sz="1800" dirty="0"/>
              </a:p>
              <a:p>
                <a:pPr marL="0" indent="0">
                  <a:buNone/>
                </a:pP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𝑅</m:t>
                        </m:r>
                      </m:e>
                      <m:sup>
                        <m:r>
                          <a:rPr lang="en-US" sz="1800" i="1">
                            <a:latin typeface="Cambria Math" panose="02040503050406030204" pitchFamily="18" charset="0"/>
                          </a:rPr>
                          <m:t>2</m:t>
                        </m:r>
                      </m:sup>
                    </m:sSup>
                  </m:oMath>
                </a14:m>
                <a:r>
                  <a:rPr lang="en-US" sz="1800" dirty="0"/>
                  <a:t> is also called</a:t>
                </a:r>
              </a:p>
              <a:p>
                <a:r>
                  <a:rPr lang="en-US" sz="1800" dirty="0"/>
                  <a:t>Coefficient of determination</a:t>
                </a:r>
              </a:p>
              <a:p>
                <a:r>
                  <a:rPr lang="en-US" sz="1800" dirty="0"/>
                  <a:t>Coefficient of multiple determination</a:t>
                </a:r>
              </a:p>
              <a:p>
                <a:r>
                  <a:rPr lang="en-US" sz="1800" dirty="0"/>
                  <a:t>Multiple R-squared</a:t>
                </a:r>
              </a:p>
              <a:p>
                <a:pPr marL="0" indent="0">
                  <a:buNone/>
                </a:pPr>
                <a:endParaRPr lang="en-US" sz="1800" dirty="0"/>
              </a:p>
            </p:txBody>
          </p:sp>
        </mc:Choice>
        <mc:Fallback xmlns="">
          <p:sp>
            <p:nvSpPr>
              <p:cNvPr id="3" name="Content Placeholder 2">
                <a:extLst>
                  <a:ext uri="{FF2B5EF4-FFF2-40B4-BE49-F238E27FC236}">
                    <a16:creationId xmlns:a16="http://schemas.microsoft.com/office/drawing/2014/main" id="{AED5F286-43FD-45F0-87C8-98E9218C7E0C}"/>
                  </a:ext>
                </a:extLst>
              </p:cNvPr>
              <p:cNvSpPr>
                <a:spLocks noGrp="1" noRot="1" noChangeAspect="1" noMove="1" noResize="1" noEditPoints="1" noAdjustHandles="1" noChangeArrowheads="1" noChangeShapeType="1" noTextEdit="1"/>
              </p:cNvSpPr>
              <p:nvPr>
                <p:ph idx="1"/>
              </p:nvPr>
            </p:nvSpPr>
            <p:spPr>
              <a:blipFill>
                <a:blip r:embed="rId2"/>
                <a:stretch>
                  <a:fillRect l="-464" t="-24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F97D97EB-43BF-49BB-B7A8-37B594BD102F}"/>
                  </a:ext>
                </a:extLst>
              </p:cNvPr>
              <p:cNvSpPr>
                <a:spLocks noGrp="1"/>
              </p:cNvSpPr>
              <p:nvPr>
                <p:ph type="body" sz="quarter" idx="10"/>
              </p:nvPr>
            </p:nvSpPr>
            <p:spPr/>
            <p:txBody>
              <a:bodyPr/>
              <a:lstStyle/>
              <a:p>
                <a:r>
                  <a:rPr lang="en-US" dirty="0"/>
                  <a:t>Calculating and Interpreting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endParaRPr lang="en-US" dirty="0"/>
              </a:p>
              <a:p>
                <a:endParaRPr lang="en-US" dirty="0"/>
              </a:p>
            </p:txBody>
          </p:sp>
        </mc:Choice>
        <mc:Fallback xmlns="">
          <p:sp>
            <p:nvSpPr>
              <p:cNvPr id="4" name="Text Placeholder 3">
                <a:extLst>
                  <a:ext uri="{FF2B5EF4-FFF2-40B4-BE49-F238E27FC236}">
                    <a16:creationId xmlns:a16="http://schemas.microsoft.com/office/drawing/2014/main" id="{F97D97EB-43BF-49BB-B7A8-37B594BD102F}"/>
                  </a:ext>
                </a:extLst>
              </p:cNvPr>
              <p:cNvSpPr>
                <a:spLocks noGrp="1" noRot="1" noChangeAspect="1" noMove="1" noResize="1" noEditPoints="1" noAdjustHandles="1" noChangeArrowheads="1" noChangeShapeType="1" noTextEdit="1"/>
              </p:cNvSpPr>
              <p:nvPr>
                <p:ph type="body" sz="quarter" idx="10"/>
              </p:nvPr>
            </p:nvSpPr>
            <p:spPr>
              <a:blipFill>
                <a:blip r:embed="rId3"/>
                <a:stretch>
                  <a:fillRect t="-18667" b="-6667"/>
                </a:stretch>
              </a:blipFill>
            </p:spPr>
            <p:txBody>
              <a:bodyPr/>
              <a:lstStyle/>
              <a:p>
                <a:r>
                  <a:rPr lang="en-US">
                    <a:noFill/>
                  </a:rPr>
                  <a:t> </a:t>
                </a:r>
              </a:p>
            </p:txBody>
          </p:sp>
        </mc:Fallback>
      </mc:AlternateContent>
    </p:spTree>
    <p:extLst>
      <p:ext uri="{BB962C8B-B14F-4D97-AF65-F5344CB8AC3E}">
        <p14:creationId xmlns:p14="http://schemas.microsoft.com/office/powerpoint/2010/main" val="8441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2380-8618-46B3-A170-72CE4B515DB1}"/>
              </a:ext>
            </a:extLst>
          </p:cNvPr>
          <p:cNvSpPr>
            <a:spLocks noGrp="1"/>
          </p:cNvSpPr>
          <p:nvPr>
            <p:ph type="title"/>
          </p:nvPr>
        </p:nvSpPr>
        <p:spPr/>
        <p:txBody>
          <a:bodyPr>
            <a:normAutofit fontScale="90000"/>
          </a:bodyPr>
          <a:lstStyle/>
          <a:p>
            <a:r>
              <a:rPr lang="en-US" dirty="0"/>
              <a:t>How Well Does the Model Fit The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D5F286-43FD-45F0-87C8-98E9218C7E0C}"/>
                  </a:ext>
                </a:extLst>
              </p:cNvPr>
              <p:cNvSpPr>
                <a:spLocks noGrp="1"/>
              </p:cNvSpPr>
              <p:nvPr>
                <p:ph idx="1"/>
              </p:nvPr>
            </p:nvSpPr>
            <p:spPr/>
            <p:txBody>
              <a:bodyPr>
                <a:normAutofit/>
              </a:bodyPr>
              <a:lstStyle/>
              <a:p>
                <a:pPr marL="0" indent="0">
                  <a:buNone/>
                </a:pPr>
                <a14:m>
                  <m:oMath xmlns:m="http://schemas.openxmlformats.org/officeDocument/2006/math">
                    <m:sSup>
                      <m:sSupPr>
                        <m:ctrlPr>
                          <a:rPr lang="en-US" sz="1700" i="1">
                            <a:latin typeface="Cambria Math" panose="02040503050406030204" pitchFamily="18" charset="0"/>
                          </a:rPr>
                        </m:ctrlPr>
                      </m:sSupPr>
                      <m:e>
                        <m:r>
                          <a:rPr lang="en-US" sz="1700" i="1">
                            <a:latin typeface="Cambria Math" panose="02040503050406030204" pitchFamily="18" charset="0"/>
                          </a:rPr>
                          <m:t>𝑅</m:t>
                        </m:r>
                      </m:e>
                      <m:sup>
                        <m:r>
                          <a:rPr lang="en-US" sz="1700" i="1">
                            <a:latin typeface="Cambria Math" panose="02040503050406030204" pitchFamily="18" charset="0"/>
                          </a:rPr>
                          <m:t>2</m:t>
                        </m:r>
                      </m:sup>
                    </m:sSup>
                  </m:oMath>
                </a14:m>
                <a:r>
                  <a:rPr lang="en-US" sz="1700" dirty="0"/>
                  <a:t> is the proportion of the variation in </a:t>
                </a:r>
                <a14:m>
                  <m:oMath xmlns:m="http://schemas.openxmlformats.org/officeDocument/2006/math">
                    <m:r>
                      <a:rPr lang="en-US" sz="1700" i="1">
                        <a:latin typeface="Cambria Math" panose="02040503050406030204" pitchFamily="18" charset="0"/>
                      </a:rPr>
                      <m:t>𝑌</m:t>
                    </m:r>
                  </m:oMath>
                </a14:m>
                <a:r>
                  <a:rPr lang="en-US" sz="1700" dirty="0"/>
                  <a:t> that is explained by the model</a:t>
                </a:r>
                <a:endParaRPr lang="en-US" sz="1800" dirty="0"/>
              </a:p>
              <a:p>
                <a:pPr marL="0" indent="0">
                  <a:buNone/>
                </a:pPr>
                <a:endParaRPr lang="en-US" sz="1800" u="sng" dirty="0"/>
              </a:p>
              <a:p>
                <a:pPr marL="0" indent="0" algn="ctr">
                  <a:buNone/>
                </a:pPr>
                <a:endParaRPr lang="en-US" sz="1800" dirty="0"/>
              </a:p>
              <a:p>
                <a:pPr marL="0" indent="0">
                  <a:buNone/>
                </a:pPr>
                <a:endParaRPr lang="en-US" sz="1800" dirty="0"/>
              </a:p>
            </p:txBody>
          </p:sp>
        </mc:Choice>
        <mc:Fallback xmlns="">
          <p:sp>
            <p:nvSpPr>
              <p:cNvPr id="3" name="Content Placeholder 2">
                <a:extLst>
                  <a:ext uri="{FF2B5EF4-FFF2-40B4-BE49-F238E27FC236}">
                    <a16:creationId xmlns:a16="http://schemas.microsoft.com/office/drawing/2014/main" id="{AED5F286-43FD-45F0-87C8-98E9218C7E0C}"/>
                  </a:ext>
                </a:extLst>
              </p:cNvPr>
              <p:cNvSpPr>
                <a:spLocks noGrp="1" noRot="1" noChangeAspect="1" noMove="1" noResize="1" noEditPoints="1" noAdjustHandles="1" noChangeArrowheads="1" noChangeShapeType="1" noTextEdit="1"/>
              </p:cNvSpPr>
              <p:nvPr>
                <p:ph idx="1"/>
              </p:nvPr>
            </p:nvSpPr>
            <p:spPr>
              <a:blipFill>
                <a:blip r:embed="rId2"/>
                <a:stretch>
                  <a:fillRect t="-18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F97D97EB-43BF-49BB-B7A8-37B594BD102F}"/>
                  </a:ext>
                </a:extLst>
              </p:cNvPr>
              <p:cNvSpPr>
                <a:spLocks noGrp="1"/>
              </p:cNvSpPr>
              <p:nvPr>
                <p:ph type="body" sz="quarter" idx="10"/>
              </p:nvPr>
            </p:nvSpPr>
            <p:spPr/>
            <p:txBody>
              <a:bodyPr/>
              <a:lstStyle/>
              <a:p>
                <a:r>
                  <a:rPr lang="en-US" dirty="0"/>
                  <a:t>Calculating and Interpreting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endParaRPr lang="en-US" dirty="0"/>
              </a:p>
              <a:p>
                <a:endParaRPr lang="en-US" dirty="0"/>
              </a:p>
            </p:txBody>
          </p:sp>
        </mc:Choice>
        <mc:Fallback xmlns="">
          <p:sp>
            <p:nvSpPr>
              <p:cNvPr id="4" name="Text Placeholder 3">
                <a:extLst>
                  <a:ext uri="{FF2B5EF4-FFF2-40B4-BE49-F238E27FC236}">
                    <a16:creationId xmlns:a16="http://schemas.microsoft.com/office/drawing/2014/main" id="{F97D97EB-43BF-49BB-B7A8-37B594BD102F}"/>
                  </a:ext>
                </a:extLst>
              </p:cNvPr>
              <p:cNvSpPr>
                <a:spLocks noGrp="1" noRot="1" noChangeAspect="1" noMove="1" noResize="1" noEditPoints="1" noAdjustHandles="1" noChangeArrowheads="1" noChangeShapeType="1" noTextEdit="1"/>
              </p:cNvSpPr>
              <p:nvPr>
                <p:ph type="body" sz="quarter" idx="10"/>
              </p:nvPr>
            </p:nvSpPr>
            <p:spPr>
              <a:blipFill>
                <a:blip r:embed="rId3"/>
                <a:stretch>
                  <a:fillRect t="-18667" b="-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885907B-F1B8-40F7-905D-335F96A74D18}"/>
              </a:ext>
            </a:extLst>
          </p:cNvPr>
          <p:cNvSpPr txBox="1"/>
          <p:nvPr/>
        </p:nvSpPr>
        <p:spPr>
          <a:xfrm>
            <a:off x="5937244" y="3727303"/>
            <a:ext cx="1371600" cy="646331"/>
          </a:xfrm>
          <a:prstGeom prst="rect">
            <a:avLst/>
          </a:prstGeom>
          <a:noFill/>
        </p:spPr>
        <p:txBody>
          <a:bodyPr wrap="square" rtlCol="0">
            <a:spAutoFit/>
          </a:bodyPr>
          <a:lstStyle/>
          <a:p>
            <a:pPr algn="ctr"/>
            <a:r>
              <a:rPr lang="en-US" sz="900" dirty="0">
                <a:solidFill>
                  <a:schemeClr val="bg1"/>
                </a:solidFill>
                <a:latin typeface="Cambria Math" pitchFamily="18" charset="0"/>
                <a:ea typeface="Cambria Math" pitchFamily="18" charset="0"/>
              </a:rPr>
              <a:t>Amount of variability inherent in response before regression is performed</a:t>
            </a:r>
          </a:p>
        </p:txBody>
      </p:sp>
      <p:sp>
        <p:nvSpPr>
          <p:cNvPr id="6" name="TextBox 5">
            <a:extLst>
              <a:ext uri="{FF2B5EF4-FFF2-40B4-BE49-F238E27FC236}">
                <a16:creationId xmlns:a16="http://schemas.microsoft.com/office/drawing/2014/main" id="{61F4A7BE-B2E0-404C-ADBF-5F8959D4F2BC}"/>
              </a:ext>
            </a:extLst>
          </p:cNvPr>
          <p:cNvSpPr txBox="1"/>
          <p:nvPr/>
        </p:nvSpPr>
        <p:spPr>
          <a:xfrm>
            <a:off x="5937244" y="2069076"/>
            <a:ext cx="1371600" cy="507831"/>
          </a:xfrm>
          <a:prstGeom prst="rect">
            <a:avLst/>
          </a:prstGeom>
          <a:noFill/>
        </p:spPr>
        <p:txBody>
          <a:bodyPr wrap="square" rtlCol="0">
            <a:spAutoFit/>
          </a:bodyPr>
          <a:lstStyle/>
          <a:p>
            <a:pPr algn="ctr"/>
            <a:r>
              <a:rPr lang="en-US" sz="900" dirty="0">
                <a:solidFill>
                  <a:schemeClr val="bg1"/>
                </a:solidFill>
                <a:latin typeface="Cambria Math" pitchFamily="18" charset="0"/>
                <a:ea typeface="Cambria Math" pitchFamily="18" charset="0"/>
              </a:rPr>
              <a:t>Amount of variability left after performing the regression</a:t>
            </a:r>
          </a:p>
        </p:txBody>
      </p:sp>
      <p:sp>
        <p:nvSpPr>
          <p:cNvPr id="7" name="Right Brace 6">
            <a:extLst>
              <a:ext uri="{FF2B5EF4-FFF2-40B4-BE49-F238E27FC236}">
                <a16:creationId xmlns:a16="http://schemas.microsoft.com/office/drawing/2014/main" id="{DD1831B0-B137-426B-B8C8-544627E8A99E}"/>
              </a:ext>
            </a:extLst>
          </p:cNvPr>
          <p:cNvSpPr/>
          <p:nvPr/>
        </p:nvSpPr>
        <p:spPr>
          <a:xfrm rot="16200000">
            <a:off x="6544211" y="1964321"/>
            <a:ext cx="157670" cy="1454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F7469D24-AC96-4394-84DC-0B6F9045A5FF}"/>
              </a:ext>
            </a:extLst>
          </p:cNvPr>
          <p:cNvSpPr/>
          <p:nvPr/>
        </p:nvSpPr>
        <p:spPr>
          <a:xfrm rot="5400000">
            <a:off x="6532954" y="2883933"/>
            <a:ext cx="180181" cy="145414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9DC4E30-1E17-4B83-874A-12B4ABD1C50F}"/>
                  </a:ext>
                </a:extLst>
              </p:cNvPr>
              <p:cNvSpPr/>
              <p:nvPr/>
            </p:nvSpPr>
            <p:spPr>
              <a:xfrm>
                <a:off x="628650" y="2723392"/>
                <a:ext cx="7162952" cy="7975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𝑅</m:t>
                          </m:r>
                        </m:e>
                        <m:sup>
                          <m:r>
                            <a:rPr lang="en-US" i="1">
                              <a:solidFill>
                                <a:schemeClr val="bg1"/>
                              </a:solidFill>
                              <a:latin typeface="Cambria Math" panose="02040503050406030204" pitchFamily="18" charset="0"/>
                            </a:rPr>
                            <m:t>2</m:t>
                          </m:r>
                        </m:sup>
                      </m:sSup>
                      <m:r>
                        <a:rPr lang="en-US" i="1">
                          <a:solidFill>
                            <a:schemeClr val="bg1"/>
                          </a:solidFill>
                          <a:latin typeface="Cambria Math" panose="02040503050406030204" pitchFamily="18" charset="0"/>
                        </a:rPr>
                        <m:t>=1 − </m:t>
                      </m:r>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𝑆𝑢𝑚</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𝑜𝑓</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𝑆𝑞𝑢𝑎𝑟𝑒𝑑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𝐸𝑟𝑟𝑜𝑠</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𝑆𝑆𝐸</m:t>
                          </m:r>
                          <m:r>
                            <a:rPr lang="en-US" b="0" i="1" smtClean="0">
                              <a:solidFill>
                                <a:schemeClr val="bg1"/>
                              </a:solidFill>
                              <a:latin typeface="Cambria Math" panose="02040503050406030204" pitchFamily="18" charset="0"/>
                            </a:rPr>
                            <m:t>)</m:t>
                          </m:r>
                        </m:num>
                        <m:den>
                          <m:r>
                            <a:rPr lang="en-US" i="1">
                              <a:solidFill>
                                <a:schemeClr val="bg1"/>
                              </a:solidFill>
                              <a:latin typeface="Cambria Math" panose="02040503050406030204" pitchFamily="18" charset="0"/>
                            </a:rPr>
                            <m:t>𝑇𝑜𝑡𝑎𝑙</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𝑆𝑢𝑚</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𝑜𝑓</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𝑆𝑞𝑢𝑎𝑟𝑒𝑠</m:t>
                          </m:r>
                          <m:r>
                            <a:rPr lang="en-US" i="1">
                              <a:solidFill>
                                <a:schemeClr val="bg1"/>
                              </a:solidFill>
                              <a:latin typeface="Cambria Math" panose="02040503050406030204" pitchFamily="18" charset="0"/>
                            </a:rPr>
                            <m:t> </m:t>
                          </m:r>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𝑇</m:t>
                              </m:r>
                              <m:r>
                                <a:rPr lang="en-US" i="1">
                                  <a:solidFill>
                                    <a:schemeClr val="bg1"/>
                                  </a:solidFill>
                                  <a:latin typeface="Cambria Math" panose="02040503050406030204" pitchFamily="18" charset="0"/>
                                </a:rPr>
                                <m:t>𝑆𝑆</m:t>
                              </m:r>
                            </m:e>
                          </m:d>
                        </m:den>
                      </m:f>
                      <m:r>
                        <a:rPr lang="en-US" i="1" smtClean="0">
                          <a:solidFill>
                            <a:schemeClr val="bg1"/>
                          </a:solidFill>
                          <a:latin typeface="Cambria Math" panose="02040503050406030204" pitchFamily="18" charset="0"/>
                        </a:rPr>
                        <m:t>=1 − </m:t>
                      </m:r>
                      <m:f>
                        <m:fPr>
                          <m:ctrlPr>
                            <a:rPr lang="en-US" i="1">
                              <a:solidFill>
                                <a:schemeClr val="bg1"/>
                              </a:solidFill>
                              <a:latin typeface="Cambria Math" panose="02040503050406030204" pitchFamily="18" charset="0"/>
                            </a:rPr>
                          </m:ctrlPr>
                        </m:fPr>
                        <m:num>
                          <m:sSup>
                            <m:sSupPr>
                              <m:ctrlPr>
                                <a:rPr lang="en-US" i="1">
                                  <a:solidFill>
                                    <a:schemeClr val="bg1"/>
                                  </a:solidFill>
                                  <a:latin typeface="Cambria Math" panose="02040503050406030204" pitchFamily="18" charset="0"/>
                                </a:rPr>
                              </m:ctrlPr>
                            </m:sSupPr>
                            <m:e>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𝑛</m:t>
                                  </m:r>
                                </m:sup>
                                <m:e>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𝑦</m:t>
                                      </m:r>
                                    </m:e>
                                    <m:sub>
                                      <m:r>
                                        <a:rPr lang="en-US" i="1">
                                          <a:solidFill>
                                            <a:schemeClr val="bg1"/>
                                          </a:solidFill>
                                          <a:latin typeface="Cambria Math" panose="02040503050406030204" pitchFamily="18" charset="0"/>
                                        </a:rPr>
                                        <m:t>𝑖</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𝑦</m:t>
                                          </m:r>
                                        </m:e>
                                      </m:acc>
                                    </m:e>
                                    <m:sub>
                                      <m:r>
                                        <a:rPr lang="en-US" i="1">
                                          <a:solidFill>
                                            <a:schemeClr val="bg1"/>
                                          </a:solidFill>
                                          <a:latin typeface="Cambria Math" panose="02040503050406030204" pitchFamily="18" charset="0"/>
                                        </a:rPr>
                                        <m:t>𝑖</m:t>
                                      </m:r>
                                    </m:sub>
                                  </m:sSub>
                                  <m:r>
                                    <a:rPr lang="en-US" i="1">
                                      <a:solidFill>
                                        <a:schemeClr val="bg1"/>
                                      </a:solidFill>
                                      <a:latin typeface="Cambria Math" panose="02040503050406030204" pitchFamily="18" charset="0"/>
                                    </a:rPr>
                                    <m:t>)</m:t>
                                  </m:r>
                                </m:e>
                              </m:nary>
                            </m:e>
                            <m:sup>
                              <m:r>
                                <a:rPr lang="en-US" i="1">
                                  <a:solidFill>
                                    <a:schemeClr val="bg1"/>
                                  </a:solidFill>
                                  <a:latin typeface="Cambria Math" panose="02040503050406030204" pitchFamily="18" charset="0"/>
                                </a:rPr>
                                <m:t>2</m:t>
                              </m:r>
                            </m:sup>
                          </m:sSup>
                        </m:num>
                        <m:den>
                          <m:sSup>
                            <m:sSupPr>
                              <m:ctrlPr>
                                <a:rPr lang="en-US" i="1">
                                  <a:solidFill>
                                    <a:schemeClr val="bg1"/>
                                  </a:solidFill>
                                  <a:latin typeface="Cambria Math" panose="02040503050406030204" pitchFamily="18" charset="0"/>
                                </a:rPr>
                              </m:ctrlPr>
                            </m:sSupPr>
                            <m:e>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𝑛</m:t>
                                  </m:r>
                                </m:sup>
                                <m:e>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𝑦</m:t>
                                      </m:r>
                                    </m:e>
                                    <m:sub>
                                      <m:r>
                                        <a:rPr lang="en-US" i="1">
                                          <a:solidFill>
                                            <a:schemeClr val="bg1"/>
                                          </a:solidFill>
                                          <a:latin typeface="Cambria Math" panose="02040503050406030204" pitchFamily="18" charset="0"/>
                                        </a:rPr>
                                        <m:t>𝑖</m:t>
                                      </m:r>
                                    </m:sub>
                                  </m:sSub>
                                  <m:r>
                                    <a:rPr lang="en-US" i="1">
                                      <a:solidFill>
                                        <a:schemeClr val="bg1"/>
                                      </a:solidFill>
                                      <a:latin typeface="Cambria Math" panose="02040503050406030204" pitchFamily="18" charset="0"/>
                                    </a:rPr>
                                    <m:t>−</m:t>
                                  </m:r>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𝑦</m:t>
                                      </m:r>
                                    </m:e>
                                  </m:acc>
                                  <m:r>
                                    <a:rPr lang="en-US" i="1">
                                      <a:solidFill>
                                        <a:schemeClr val="bg1"/>
                                      </a:solidFill>
                                      <a:latin typeface="Cambria Math" panose="02040503050406030204" pitchFamily="18" charset="0"/>
                                    </a:rPr>
                                    <m:t>)</m:t>
                                  </m:r>
                                </m:e>
                              </m:nary>
                            </m:e>
                            <m:sup>
                              <m:r>
                                <a:rPr lang="en-US" i="1">
                                  <a:solidFill>
                                    <a:schemeClr val="bg1"/>
                                  </a:solidFill>
                                  <a:latin typeface="Cambria Math" panose="02040503050406030204" pitchFamily="18" charset="0"/>
                                </a:rPr>
                                <m:t>2</m:t>
                              </m:r>
                            </m:sup>
                          </m:sSup>
                        </m:den>
                      </m:f>
                    </m:oMath>
                  </m:oMathPara>
                </a14:m>
                <a:endParaRPr lang="en-US" dirty="0"/>
              </a:p>
            </p:txBody>
          </p:sp>
        </mc:Choice>
        <mc:Fallback xmlns="">
          <p:sp>
            <p:nvSpPr>
              <p:cNvPr id="9" name="Rectangle 8">
                <a:extLst>
                  <a:ext uri="{FF2B5EF4-FFF2-40B4-BE49-F238E27FC236}">
                    <a16:creationId xmlns:a16="http://schemas.microsoft.com/office/drawing/2014/main" id="{79DC4E30-1E17-4B83-874A-12B4ABD1C50F}"/>
                  </a:ext>
                </a:extLst>
              </p:cNvPr>
              <p:cNvSpPr>
                <a:spLocks noRot="1" noChangeAspect="1" noMove="1" noResize="1" noEditPoints="1" noAdjustHandles="1" noChangeArrowheads="1" noChangeShapeType="1" noTextEdit="1"/>
              </p:cNvSpPr>
              <p:nvPr/>
            </p:nvSpPr>
            <p:spPr>
              <a:xfrm>
                <a:off x="628650" y="2723392"/>
                <a:ext cx="7162952" cy="79752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4354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BB7-140E-43CA-8D45-7562957AF776}"/>
              </a:ext>
            </a:extLst>
          </p:cNvPr>
          <p:cNvSpPr>
            <a:spLocks noGrp="1"/>
          </p:cNvSpPr>
          <p:nvPr>
            <p:ph type="title"/>
          </p:nvPr>
        </p:nvSpPr>
        <p:spPr/>
        <p:txBody>
          <a:bodyPr>
            <a:normAutofit fontScale="90000"/>
          </a:bodyPr>
          <a:lstStyle/>
          <a:p>
            <a:r>
              <a:rPr lang="en-US" dirty="0"/>
              <a:t>Outline</a:t>
            </a:r>
          </a:p>
        </p:txBody>
      </p:sp>
      <p:sp>
        <p:nvSpPr>
          <p:cNvPr id="6" name="Content Placeholder 5">
            <a:extLst>
              <a:ext uri="{FF2B5EF4-FFF2-40B4-BE49-F238E27FC236}">
                <a16:creationId xmlns:a16="http://schemas.microsoft.com/office/drawing/2014/main" id="{00813E31-071C-42F4-9EAD-463F0E1445C3}"/>
              </a:ext>
            </a:extLst>
          </p:cNvPr>
          <p:cNvSpPr>
            <a:spLocks noGrp="1"/>
          </p:cNvSpPr>
          <p:nvPr>
            <p:ph sz="half" idx="1"/>
          </p:nvPr>
        </p:nvSpPr>
        <p:spPr/>
        <p:txBody>
          <a:bodyPr/>
          <a:lstStyle/>
          <a:p>
            <a:r>
              <a:rPr lang="en-US" dirty="0"/>
              <a:t>Model specification and assessment</a:t>
            </a:r>
          </a:p>
          <a:p>
            <a:pPr lvl="1"/>
            <a:r>
              <a:rPr lang="en-US" dirty="0"/>
              <a:t>Model specification and fitting</a:t>
            </a:r>
          </a:p>
          <a:p>
            <a:pPr lvl="1"/>
            <a:r>
              <a:rPr lang="en-US" dirty="0"/>
              <a:t>Linear model inference</a:t>
            </a:r>
          </a:p>
          <a:p>
            <a:r>
              <a:rPr lang="en-US" dirty="0"/>
              <a:t>Model assessment</a:t>
            </a:r>
          </a:p>
          <a:p>
            <a:pPr lvl="1"/>
            <a:r>
              <a:rPr lang="en-US" dirty="0"/>
              <a:t>Overall fit statistics</a:t>
            </a:r>
          </a:p>
          <a:p>
            <a:pPr lvl="1"/>
            <a:r>
              <a:rPr lang="en-US" dirty="0"/>
              <a:t>Introduction to Scikit-Learn</a:t>
            </a:r>
          </a:p>
          <a:p>
            <a:pPr lvl="1"/>
            <a:r>
              <a:rPr lang="en-US" dirty="0"/>
              <a:t>Assessing accuracy of coefficient estimates</a:t>
            </a:r>
          </a:p>
          <a:p>
            <a:pPr lvl="1"/>
            <a:r>
              <a:rPr lang="en-US" dirty="0"/>
              <a:t>Assessing model accuracy</a:t>
            </a:r>
          </a:p>
          <a:p>
            <a:pPr lvl="1"/>
            <a:endParaRPr lang="en-US" dirty="0"/>
          </a:p>
          <a:p>
            <a:pPr lvl="1"/>
            <a:endParaRPr lang="en-US" dirty="0"/>
          </a:p>
        </p:txBody>
      </p:sp>
      <p:sp>
        <p:nvSpPr>
          <p:cNvPr id="3" name="Content Placeholder 2">
            <a:extLst>
              <a:ext uri="{FF2B5EF4-FFF2-40B4-BE49-F238E27FC236}">
                <a16:creationId xmlns:a16="http://schemas.microsoft.com/office/drawing/2014/main" id="{2D7E6E31-FDBC-4F5E-B484-8BA2FE720400}"/>
              </a:ext>
            </a:extLst>
          </p:cNvPr>
          <p:cNvSpPr>
            <a:spLocks noGrp="1"/>
          </p:cNvSpPr>
          <p:nvPr>
            <p:ph sz="half" idx="2"/>
          </p:nvPr>
        </p:nvSpPr>
        <p:spPr/>
        <p:txBody>
          <a:bodyPr/>
          <a:lstStyle/>
          <a:p>
            <a:r>
              <a:rPr lang="en-US" dirty="0"/>
              <a:t>Model extensions</a:t>
            </a:r>
          </a:p>
          <a:p>
            <a:pPr lvl="1"/>
            <a:r>
              <a:rPr lang="en-US" dirty="0"/>
              <a:t>Incorporating categorical predictors</a:t>
            </a:r>
          </a:p>
          <a:p>
            <a:pPr lvl="1"/>
            <a:r>
              <a:rPr lang="en-US" dirty="0"/>
              <a:t>Adding nonlinear variables</a:t>
            </a:r>
          </a:p>
          <a:p>
            <a:pPr lvl="1"/>
            <a:r>
              <a:rPr lang="en-US" dirty="0"/>
              <a:t>Adding interaction effects</a:t>
            </a:r>
          </a:p>
        </p:txBody>
      </p:sp>
      <p:sp>
        <p:nvSpPr>
          <p:cNvPr id="4" name="Text Placeholder 3">
            <a:extLst>
              <a:ext uri="{FF2B5EF4-FFF2-40B4-BE49-F238E27FC236}">
                <a16:creationId xmlns:a16="http://schemas.microsoft.com/office/drawing/2014/main" id="{E7075025-056C-AAA8-8B77-85EA2FE9A3C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280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a:t>Calculating and Interpreting </a:t>
                </a:r>
                <a14:m>
                  <m:oMath xmlns:m="http://schemas.openxmlformats.org/officeDocument/2006/math">
                    <m:sSup>
                      <m:sSupPr>
                        <m:ctrlPr>
                          <a:rPr lang="en-US" i="1">
                            <a:latin typeface="Cambria Math" panose="02040503050406030204" pitchFamily="18" charset="0"/>
                          </a:rPr>
                        </m:ctrlPr>
                      </m:sSupPr>
                      <m:e>
                        <m:r>
                          <a:rPr lang="en-US" b="0" i="1">
                            <a:latin typeface="Cambria Math" panose="02040503050406030204" pitchFamily="18" charset="0"/>
                          </a:rPr>
                          <m:t>𝑅</m:t>
                        </m:r>
                      </m:e>
                      <m:sup>
                        <m:r>
                          <a:rPr lang="en-US" b="0" i="1">
                            <a:latin typeface="Cambria Math" panose="02040503050406030204" pitchFamily="18" charset="0"/>
                          </a:rPr>
                          <m:t>2</m:t>
                        </m:r>
                      </m:sup>
                    </m:sSup>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16000" b="-3066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6E61BB2A-F643-4BC4-A7C3-7339FD5A6B19}" type="slidenum">
              <a:rPr lang="en-US" smtClean="0"/>
              <a:pPr/>
              <a:t>30</a:t>
            </a:fld>
            <a:endParaRPr lang="en-US"/>
          </a:p>
        </p:txBody>
      </p:sp>
      <p:pic>
        <p:nvPicPr>
          <p:cNvPr id="7" name="Picture 6"/>
          <p:cNvPicPr>
            <a:picLocks noChangeAspect="1"/>
          </p:cNvPicPr>
          <p:nvPr/>
        </p:nvPicPr>
        <p:blipFill>
          <a:blip r:embed="rId3"/>
          <a:stretch>
            <a:fillRect/>
          </a:stretch>
        </p:blipFill>
        <p:spPr>
          <a:xfrm>
            <a:off x="838200" y="896374"/>
            <a:ext cx="3114853" cy="1872226"/>
          </a:xfrm>
          <a:prstGeom prst="rect">
            <a:avLst/>
          </a:prstGeom>
        </p:spPr>
      </p:pic>
      <p:pic>
        <p:nvPicPr>
          <p:cNvPr id="8" name="Picture 7"/>
          <p:cNvPicPr>
            <a:picLocks noChangeAspect="1"/>
          </p:cNvPicPr>
          <p:nvPr/>
        </p:nvPicPr>
        <p:blipFill>
          <a:blip r:embed="rId4"/>
          <a:stretch>
            <a:fillRect/>
          </a:stretch>
        </p:blipFill>
        <p:spPr>
          <a:xfrm>
            <a:off x="5190947" y="896372"/>
            <a:ext cx="3114853" cy="1872225"/>
          </a:xfrm>
          <a:prstGeom prst="rect">
            <a:avLst/>
          </a:prstGeom>
        </p:spPr>
      </p:pic>
      <p:pic>
        <p:nvPicPr>
          <p:cNvPr id="10" name="Picture 9"/>
          <p:cNvPicPr>
            <a:picLocks noChangeAspect="1"/>
          </p:cNvPicPr>
          <p:nvPr/>
        </p:nvPicPr>
        <p:blipFill>
          <a:blip r:embed="rId5"/>
          <a:stretch>
            <a:fillRect/>
          </a:stretch>
        </p:blipFill>
        <p:spPr>
          <a:xfrm>
            <a:off x="3014574" y="3053113"/>
            <a:ext cx="3114852" cy="1872225"/>
          </a:xfrm>
          <a:prstGeom prst="rect">
            <a:avLst/>
          </a:prstGeom>
        </p:spPr>
      </p:pic>
    </p:spTree>
    <p:extLst>
      <p:ext uri="{BB962C8B-B14F-4D97-AF65-F5344CB8AC3E}">
        <p14:creationId xmlns:p14="http://schemas.microsoft.com/office/powerpoint/2010/main" val="33868631"/>
      </p:ext>
    </p:extLst>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0DDB03A-E12F-4810-A02E-7B44D174C6A1}"/>
                  </a:ext>
                </a:extLst>
              </p:cNvPr>
              <p:cNvSpPr>
                <a:spLocks noGrp="1"/>
              </p:cNvSpPr>
              <p:nvPr>
                <p:ph type="title"/>
              </p:nvPr>
            </p:nvSpPr>
            <p:spPr/>
            <p:txBody>
              <a:bodyPr>
                <a:normAutofit fontScale="90000"/>
              </a:bodyPr>
              <a:lstStyle/>
              <a:p>
                <a:r>
                  <a:rPr lang="en-US" b="0" dirty="0"/>
                  <a:t>Calculating and Interpreting </a:t>
                </a:r>
                <a14:m>
                  <m:oMath xmlns:m="http://schemas.openxmlformats.org/officeDocument/2006/math">
                    <m:sSup>
                      <m:sSupPr>
                        <m:ctrlPr>
                          <a:rPr lang="en-US" b="0" i="1">
                            <a:latin typeface="Cambria Math" panose="02040503050406030204" pitchFamily="18" charset="0"/>
                          </a:rPr>
                        </m:ctrlPr>
                      </m:sSupPr>
                      <m:e>
                        <m:r>
                          <a:rPr lang="en-US" b="0" i="1">
                            <a:latin typeface="Cambria Math" panose="02040503050406030204" pitchFamily="18" charset="0"/>
                          </a:rPr>
                          <m:t>𝑅</m:t>
                        </m:r>
                      </m:e>
                      <m:sup>
                        <m:r>
                          <a:rPr lang="en-US" b="0" i="1">
                            <a:latin typeface="Cambria Math" panose="02040503050406030204" pitchFamily="18" charset="0"/>
                          </a:rPr>
                          <m:t>2</m:t>
                        </m:r>
                      </m:sup>
                    </m:sSup>
                  </m:oMath>
                </a14:m>
                <a:endParaRPr lang="en-US" b="0" dirty="0"/>
              </a:p>
            </p:txBody>
          </p:sp>
        </mc:Choice>
        <mc:Fallback xmlns="">
          <p:sp>
            <p:nvSpPr>
              <p:cNvPr id="2" name="Title 1">
                <a:extLst>
                  <a:ext uri="{FF2B5EF4-FFF2-40B4-BE49-F238E27FC236}">
                    <a16:creationId xmlns:a16="http://schemas.microsoft.com/office/drawing/2014/main" id="{10DDB03A-E12F-4810-A02E-7B44D174C6A1}"/>
                  </a:ext>
                </a:extLst>
              </p:cNvPr>
              <p:cNvSpPr>
                <a:spLocks noGrp="1" noRot="1" noChangeAspect="1" noMove="1" noResize="1" noEditPoints="1" noAdjustHandles="1" noChangeArrowheads="1" noChangeShapeType="1" noTextEdit="1"/>
              </p:cNvSpPr>
              <p:nvPr>
                <p:ph type="title"/>
              </p:nvPr>
            </p:nvSpPr>
            <p:spPr>
              <a:blipFill>
                <a:blip r:embed="rId2"/>
                <a:stretch>
                  <a:fillRect t="-16000"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CFFF97-51F4-44A4-B748-7EDBCE6CB789}"/>
                  </a:ext>
                </a:extLst>
              </p:cNvPr>
              <p:cNvSpPr>
                <a:spLocks noGrp="1"/>
              </p:cNvSpPr>
              <p:nvPr>
                <p:ph idx="1"/>
              </p:nvPr>
            </p:nvSpPr>
            <p:spPr>
              <a:xfrm>
                <a:off x="628649" y="1248569"/>
                <a:ext cx="7886700" cy="3263504"/>
              </a:xfrm>
            </p:spPr>
            <p:txBody>
              <a:bodyPr/>
              <a:lstStyle/>
              <a:p>
                <a:r>
                  <a:rPr lang="en-US" dirty="0"/>
                  <a:t>In the case of a simple (one predictor) linear regression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t> is equal to the square of the correlation coefficient.</a:t>
                </a:r>
              </a:p>
              <a:p>
                <a:r>
                  <a:rPr lang="en-US" dirty="0"/>
                  <a:t>It is mathematically possible for an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t> to be negative if the model is “worse than nothing” (that is, worse than a horizontal line for a simple linear regression)</a:t>
                </a:r>
              </a:p>
              <a:p>
                <a:endParaRPr lang="en-US" dirty="0"/>
              </a:p>
            </p:txBody>
          </p:sp>
        </mc:Choice>
        <mc:Fallback xmlns="">
          <p:sp>
            <p:nvSpPr>
              <p:cNvPr id="3" name="Content Placeholder 2">
                <a:extLst>
                  <a:ext uri="{FF2B5EF4-FFF2-40B4-BE49-F238E27FC236}">
                    <a16:creationId xmlns:a16="http://schemas.microsoft.com/office/drawing/2014/main" id="{9ACFFF97-51F4-44A4-B748-7EDBCE6CB789}"/>
                  </a:ext>
                </a:extLst>
              </p:cNvPr>
              <p:cNvSpPr>
                <a:spLocks noGrp="1" noRot="1" noChangeAspect="1" noMove="1" noResize="1" noEditPoints="1" noAdjustHandles="1" noChangeArrowheads="1" noChangeShapeType="1" noTextEdit="1"/>
              </p:cNvSpPr>
              <p:nvPr>
                <p:ph idx="1"/>
              </p:nvPr>
            </p:nvSpPr>
            <p:spPr>
              <a:xfrm>
                <a:off x="628649" y="1248569"/>
                <a:ext cx="7886700" cy="3263504"/>
              </a:xfrm>
              <a:blipFill>
                <a:blip r:embed="rId3"/>
                <a:stretch>
                  <a:fillRect l="-773" t="-2617" r="-1468"/>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D84BA79E-B850-4CE8-9C38-BDDAEC69D615}"/>
              </a:ext>
            </a:extLst>
          </p:cNvPr>
          <p:cNvSpPr>
            <a:spLocks noGrp="1"/>
          </p:cNvSpPr>
          <p:nvPr>
            <p:ph type="body" sz="quarter" idx="10"/>
          </p:nvPr>
        </p:nvSpPr>
        <p:spPr/>
        <p:txBody>
          <a:bodyPr/>
          <a:lstStyle/>
          <a:p>
            <a:r>
              <a:rPr lang="en-US" dirty="0"/>
              <a:t>Notes</a:t>
            </a:r>
          </a:p>
        </p:txBody>
      </p:sp>
      <p:pic>
        <p:nvPicPr>
          <p:cNvPr id="5" name="Picture 4">
            <a:extLst>
              <a:ext uri="{FF2B5EF4-FFF2-40B4-BE49-F238E27FC236}">
                <a16:creationId xmlns:a16="http://schemas.microsoft.com/office/drawing/2014/main" id="{82E65706-4839-4EA3-B969-3C4C39A182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1845" y="2916464"/>
            <a:ext cx="2640307" cy="1956933"/>
          </a:xfrm>
          <a:prstGeom prst="rect">
            <a:avLst/>
          </a:prstGeom>
        </p:spPr>
      </p:pic>
    </p:spTree>
    <p:extLst>
      <p:ext uri="{BB962C8B-B14F-4D97-AF65-F5344CB8AC3E}">
        <p14:creationId xmlns:p14="http://schemas.microsoft.com/office/powerpoint/2010/main" val="276726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40BF298-B750-4B52-A5DA-2083FA5E2FA2}"/>
              </a:ext>
            </a:extLst>
          </p:cNvPr>
          <p:cNvSpPr>
            <a:spLocks noGrp="1"/>
          </p:cNvSpPr>
          <p:nvPr>
            <p:ph type="body" sz="quarter" idx="11"/>
          </p:nvPr>
        </p:nvSpPr>
        <p:spPr/>
        <p:txBody>
          <a:bodyPr/>
          <a:lstStyle/>
          <a:p>
            <a:r>
              <a:rPr lang="en-US" dirty="0"/>
              <a:t>Also Known as “</a:t>
            </a:r>
            <a:r>
              <a:rPr lang="en-US" dirty="0" err="1"/>
              <a:t>Sklearn</a:t>
            </a:r>
            <a:r>
              <a:rPr lang="en-US" dirty="0"/>
              <a:t>”</a:t>
            </a:r>
          </a:p>
        </p:txBody>
      </p:sp>
      <p:sp>
        <p:nvSpPr>
          <p:cNvPr id="5" name="Text Placeholder 4">
            <a:extLst>
              <a:ext uri="{FF2B5EF4-FFF2-40B4-BE49-F238E27FC236}">
                <a16:creationId xmlns:a16="http://schemas.microsoft.com/office/drawing/2014/main" id="{D46995F6-40EE-4F93-9379-EFED6876AE30}"/>
              </a:ext>
            </a:extLst>
          </p:cNvPr>
          <p:cNvSpPr>
            <a:spLocks noGrp="1"/>
          </p:cNvSpPr>
          <p:nvPr>
            <p:ph type="body" sz="quarter" idx="10"/>
          </p:nvPr>
        </p:nvSpPr>
        <p:spPr/>
        <p:txBody>
          <a:bodyPr/>
          <a:lstStyle/>
          <a:p>
            <a:r>
              <a:rPr lang="en-US" dirty="0"/>
              <a:t>Introduction to Scikit-Learn</a:t>
            </a:r>
          </a:p>
        </p:txBody>
      </p:sp>
    </p:spTree>
    <p:extLst>
      <p:ext uri="{BB962C8B-B14F-4D97-AF65-F5344CB8AC3E}">
        <p14:creationId xmlns:p14="http://schemas.microsoft.com/office/powerpoint/2010/main" val="287856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F34947-8821-4F5D-8BE6-AB005C8CE2AD}"/>
              </a:ext>
            </a:extLst>
          </p:cNvPr>
          <p:cNvSpPr>
            <a:spLocks noGrp="1"/>
          </p:cNvSpPr>
          <p:nvPr>
            <p:ph type="title"/>
          </p:nvPr>
        </p:nvSpPr>
        <p:spPr/>
        <p:txBody>
          <a:bodyPr>
            <a:normAutofit fontScale="90000"/>
          </a:bodyPr>
          <a:lstStyle/>
          <a:p>
            <a:r>
              <a:rPr lang="en-US" dirty="0"/>
              <a:t>Scikit-Learn</a:t>
            </a:r>
          </a:p>
        </p:txBody>
      </p:sp>
      <p:sp>
        <p:nvSpPr>
          <p:cNvPr id="7" name="Content Placeholder 6">
            <a:extLst>
              <a:ext uri="{FF2B5EF4-FFF2-40B4-BE49-F238E27FC236}">
                <a16:creationId xmlns:a16="http://schemas.microsoft.com/office/drawing/2014/main" id="{BBB81EC2-FF2B-4456-8B23-80800F6986D8}"/>
              </a:ext>
            </a:extLst>
          </p:cNvPr>
          <p:cNvSpPr>
            <a:spLocks noGrp="1"/>
          </p:cNvSpPr>
          <p:nvPr>
            <p:ph idx="1"/>
          </p:nvPr>
        </p:nvSpPr>
        <p:spPr>
          <a:xfrm>
            <a:off x="628650" y="1189037"/>
            <a:ext cx="7886700" cy="3796135"/>
          </a:xfrm>
        </p:spPr>
        <p:txBody>
          <a:bodyPr/>
          <a:lstStyle/>
          <a:p>
            <a:r>
              <a:rPr lang="en-US" dirty="0"/>
              <a:t>Power and robust open-source machine learning library for Python</a:t>
            </a:r>
          </a:p>
          <a:p>
            <a:r>
              <a:rPr lang="en-US" dirty="0"/>
              <a:t>Clean and uniform interface</a:t>
            </a:r>
          </a:p>
          <a:p>
            <a:r>
              <a:rPr lang="en-US" dirty="0"/>
              <a:t>Provides tools for many major data science tasks:</a:t>
            </a:r>
          </a:p>
          <a:p>
            <a:pPr lvl="1"/>
            <a:r>
              <a:rPr lang="en-US" dirty="0"/>
              <a:t>Regression</a:t>
            </a:r>
          </a:p>
          <a:p>
            <a:pPr lvl="1"/>
            <a:r>
              <a:rPr lang="en-US" dirty="0"/>
              <a:t>Classification</a:t>
            </a:r>
          </a:p>
          <a:p>
            <a:pPr lvl="1"/>
            <a:r>
              <a:rPr lang="en-US" dirty="0"/>
              <a:t>Clustering</a:t>
            </a:r>
          </a:p>
          <a:p>
            <a:pPr lvl="1"/>
            <a:r>
              <a:rPr lang="en-US" dirty="0"/>
              <a:t>Dimensionality reduction</a:t>
            </a:r>
          </a:p>
          <a:p>
            <a:pPr lvl="1"/>
            <a:r>
              <a:rPr lang="en-US" dirty="0"/>
              <a:t>Model selection</a:t>
            </a:r>
          </a:p>
          <a:p>
            <a:pPr lvl="1"/>
            <a:r>
              <a:rPr lang="en-US" dirty="0"/>
              <a:t>Preprocessing</a:t>
            </a:r>
          </a:p>
          <a:p>
            <a:pPr lvl="1"/>
            <a:endParaRPr lang="en-US" dirty="0"/>
          </a:p>
          <a:p>
            <a:pPr marL="182880" lvl="1" indent="0">
              <a:buNone/>
            </a:pPr>
            <a:r>
              <a:rPr lang="en-US" dirty="0"/>
              <a:t>User guide:  https://scikit-learn.org/stable/user_guide.html</a:t>
            </a:r>
          </a:p>
        </p:txBody>
      </p:sp>
      <p:sp>
        <p:nvSpPr>
          <p:cNvPr id="8" name="Text Placeholder 7">
            <a:extLst>
              <a:ext uri="{FF2B5EF4-FFF2-40B4-BE49-F238E27FC236}">
                <a16:creationId xmlns:a16="http://schemas.microsoft.com/office/drawing/2014/main" id="{3EB25BE1-F299-4AA3-8191-06AD9048335C}"/>
              </a:ext>
            </a:extLst>
          </p:cNvPr>
          <p:cNvSpPr>
            <a:spLocks noGrp="1"/>
          </p:cNvSpPr>
          <p:nvPr>
            <p:ph type="body" sz="quarter" idx="10"/>
          </p:nvPr>
        </p:nvSpPr>
        <p:spPr/>
        <p:txBody>
          <a:bodyPr/>
          <a:lstStyle/>
          <a:p>
            <a:r>
              <a:rPr lang="en-US" dirty="0"/>
              <a:t>Introduction</a:t>
            </a:r>
          </a:p>
        </p:txBody>
      </p:sp>
    </p:spTree>
    <p:extLst>
      <p:ext uri="{BB962C8B-B14F-4D97-AF65-F5344CB8AC3E}">
        <p14:creationId xmlns:p14="http://schemas.microsoft.com/office/powerpoint/2010/main" val="222100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5BEF59-B5CD-4824-9F7D-2AD169EA7F8D}"/>
              </a:ext>
            </a:extLst>
          </p:cNvPr>
          <p:cNvSpPr>
            <a:spLocks noGrp="1"/>
          </p:cNvSpPr>
          <p:nvPr>
            <p:ph type="title"/>
          </p:nvPr>
        </p:nvSpPr>
        <p:spPr/>
        <p:txBody>
          <a:bodyPr>
            <a:normAutofit fontScale="90000"/>
          </a:bodyPr>
          <a:lstStyle/>
          <a:p>
            <a:r>
              <a:rPr lang="en-US" dirty="0"/>
              <a:t>Scikit-Learn Algorithm Cheat-Sheet</a:t>
            </a:r>
          </a:p>
        </p:txBody>
      </p:sp>
      <p:pic>
        <p:nvPicPr>
          <p:cNvPr id="10" name="Picture 9" descr="A picture containing chart&#10;&#10;Description automatically generated">
            <a:extLst>
              <a:ext uri="{FF2B5EF4-FFF2-40B4-BE49-F238E27FC236}">
                <a16:creationId xmlns:a16="http://schemas.microsoft.com/office/drawing/2014/main" id="{CA5E5E26-910C-4D2F-AC30-011C04D07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737" y="731044"/>
            <a:ext cx="7720525" cy="4284892"/>
          </a:xfrm>
          <a:prstGeom prst="rect">
            <a:avLst/>
          </a:prstGeom>
        </p:spPr>
      </p:pic>
    </p:spTree>
    <p:extLst>
      <p:ext uri="{BB962C8B-B14F-4D97-AF65-F5344CB8AC3E}">
        <p14:creationId xmlns:p14="http://schemas.microsoft.com/office/powerpoint/2010/main" val="293969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65634BE-47D0-4160-998F-52AA4FDC3CAF}"/>
              </a:ext>
            </a:extLst>
          </p:cNvPr>
          <p:cNvSpPr>
            <a:spLocks noGrp="1"/>
          </p:cNvSpPr>
          <p:nvPr>
            <p:ph type="title"/>
          </p:nvPr>
        </p:nvSpPr>
        <p:spPr/>
        <p:txBody>
          <a:bodyPr>
            <a:normAutofit fontScale="90000"/>
          </a:bodyPr>
          <a:lstStyle/>
          <a:p>
            <a:r>
              <a:rPr lang="en-US" dirty="0"/>
              <a:t>Scikit-Learn Introduction </a:t>
            </a:r>
          </a:p>
        </p:txBody>
      </p:sp>
      <p:sp>
        <p:nvSpPr>
          <p:cNvPr id="7" name="Content Placeholder 6">
            <a:extLst>
              <a:ext uri="{FF2B5EF4-FFF2-40B4-BE49-F238E27FC236}">
                <a16:creationId xmlns:a16="http://schemas.microsoft.com/office/drawing/2014/main" id="{ED4ECC33-5704-41E3-94DB-01CB0296085B}"/>
              </a:ext>
            </a:extLst>
          </p:cNvPr>
          <p:cNvSpPr>
            <a:spLocks noGrp="1"/>
          </p:cNvSpPr>
          <p:nvPr>
            <p:ph idx="1"/>
          </p:nvPr>
        </p:nvSpPr>
        <p:spPr/>
        <p:txBody>
          <a:bodyPr/>
          <a:lstStyle/>
          <a:p>
            <a:r>
              <a:rPr lang="en-US" dirty="0"/>
              <a:t>Scikit-Learn uses the standard tabular data structure discussed in Module 2</a:t>
            </a:r>
          </a:p>
          <a:p>
            <a:r>
              <a:rPr lang="en-US" dirty="0"/>
              <a:t>A given model dataset consists of two tables:</a:t>
            </a:r>
          </a:p>
          <a:p>
            <a:pPr lvl="1"/>
            <a:r>
              <a:rPr lang="en-US" i="1" dirty="0"/>
              <a:t>Feature matrix</a:t>
            </a:r>
            <a:r>
              <a:rPr lang="en-US" dirty="0"/>
              <a:t>: two-dimensional numerical array or matrix.  Generally implanted as NumPy arrays or Pandas </a:t>
            </a:r>
            <a:r>
              <a:rPr lang="en-US" dirty="0" err="1"/>
              <a:t>dataframes</a:t>
            </a:r>
            <a:r>
              <a:rPr lang="en-US" dirty="0"/>
              <a:t>.  Generally labeled “X”.</a:t>
            </a:r>
          </a:p>
          <a:p>
            <a:pPr lvl="1"/>
            <a:r>
              <a:rPr lang="en-US" i="1" dirty="0"/>
              <a:t>Target array</a:t>
            </a:r>
            <a:r>
              <a:rPr lang="en-US" dirty="0"/>
              <a:t>:  one-dimensional array of the response variable.  May be continuous (measures) or discrete (categories).   Generally implemented as NumPy arrays of Pandas series.  Generally labeled “y”</a:t>
            </a:r>
          </a:p>
        </p:txBody>
      </p:sp>
      <p:sp>
        <p:nvSpPr>
          <p:cNvPr id="8" name="Text Placeholder 7">
            <a:extLst>
              <a:ext uri="{FF2B5EF4-FFF2-40B4-BE49-F238E27FC236}">
                <a16:creationId xmlns:a16="http://schemas.microsoft.com/office/drawing/2014/main" id="{3140835E-1B36-4C53-8A0E-3D0B3EDE077C}"/>
              </a:ext>
            </a:extLst>
          </p:cNvPr>
          <p:cNvSpPr>
            <a:spLocks noGrp="1"/>
          </p:cNvSpPr>
          <p:nvPr>
            <p:ph type="body" sz="quarter" idx="10"/>
          </p:nvPr>
        </p:nvSpPr>
        <p:spPr/>
        <p:txBody>
          <a:bodyPr/>
          <a:lstStyle/>
          <a:p>
            <a:r>
              <a:rPr lang="en-US" dirty="0"/>
              <a:t>Data Layout</a:t>
            </a:r>
          </a:p>
        </p:txBody>
      </p:sp>
    </p:spTree>
    <p:extLst>
      <p:ext uri="{BB962C8B-B14F-4D97-AF65-F5344CB8AC3E}">
        <p14:creationId xmlns:p14="http://schemas.microsoft.com/office/powerpoint/2010/main" val="158323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43F5-1F67-4881-8D7D-052266D4C2DD}"/>
              </a:ext>
            </a:extLst>
          </p:cNvPr>
          <p:cNvSpPr>
            <a:spLocks noGrp="1"/>
          </p:cNvSpPr>
          <p:nvPr>
            <p:ph type="title"/>
          </p:nvPr>
        </p:nvSpPr>
        <p:spPr/>
        <p:txBody>
          <a:bodyPr>
            <a:normAutofit fontScale="90000"/>
          </a:bodyPr>
          <a:lstStyle/>
          <a:p>
            <a:r>
              <a:rPr lang="en-US" dirty="0"/>
              <a:t>Scikit-Learn Introduction </a:t>
            </a:r>
          </a:p>
        </p:txBody>
      </p:sp>
      <p:sp>
        <p:nvSpPr>
          <p:cNvPr id="4" name="Text Placeholder 3">
            <a:extLst>
              <a:ext uri="{FF2B5EF4-FFF2-40B4-BE49-F238E27FC236}">
                <a16:creationId xmlns:a16="http://schemas.microsoft.com/office/drawing/2014/main" id="{CF528E5F-8725-4202-A917-5F111F08082E}"/>
              </a:ext>
            </a:extLst>
          </p:cNvPr>
          <p:cNvSpPr>
            <a:spLocks noGrp="1"/>
          </p:cNvSpPr>
          <p:nvPr>
            <p:ph type="body" sz="quarter" idx="10"/>
          </p:nvPr>
        </p:nvSpPr>
        <p:spPr/>
        <p:txBody>
          <a:bodyPr/>
          <a:lstStyle/>
          <a:p>
            <a:r>
              <a:rPr lang="en-US" dirty="0"/>
              <a:t>Data Layout</a:t>
            </a:r>
          </a:p>
        </p:txBody>
      </p:sp>
      <p:pic>
        <p:nvPicPr>
          <p:cNvPr id="6" name="Picture 5" descr="Table&#10;&#10;Description automatically generated">
            <a:extLst>
              <a:ext uri="{FF2B5EF4-FFF2-40B4-BE49-F238E27FC236}">
                <a16:creationId xmlns:a16="http://schemas.microsoft.com/office/drawing/2014/main" id="{9C7BBAB4-5207-4EAB-82FB-1CFF57BDC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804" y="1489619"/>
            <a:ext cx="3246392" cy="2164262"/>
          </a:xfrm>
          <a:prstGeom prst="rect">
            <a:avLst/>
          </a:prstGeom>
        </p:spPr>
      </p:pic>
    </p:spTree>
    <p:extLst>
      <p:ext uri="{BB962C8B-B14F-4D97-AF65-F5344CB8AC3E}">
        <p14:creationId xmlns:p14="http://schemas.microsoft.com/office/powerpoint/2010/main" val="173608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7DADE-100B-4A5A-B453-8ECF06FAC413}"/>
              </a:ext>
            </a:extLst>
          </p:cNvPr>
          <p:cNvSpPr>
            <a:spLocks noGrp="1"/>
          </p:cNvSpPr>
          <p:nvPr>
            <p:ph type="title"/>
          </p:nvPr>
        </p:nvSpPr>
        <p:spPr/>
        <p:txBody>
          <a:bodyPr>
            <a:normAutofit fontScale="90000"/>
          </a:bodyPr>
          <a:lstStyle/>
          <a:p>
            <a:r>
              <a:rPr lang="en-US" dirty="0"/>
              <a:t>Scikit-Learn Introduction</a:t>
            </a:r>
          </a:p>
        </p:txBody>
      </p:sp>
      <p:sp>
        <p:nvSpPr>
          <p:cNvPr id="3" name="Content Placeholder 2">
            <a:extLst>
              <a:ext uri="{FF2B5EF4-FFF2-40B4-BE49-F238E27FC236}">
                <a16:creationId xmlns:a16="http://schemas.microsoft.com/office/drawing/2014/main" id="{9F34187E-F7DA-4B00-A08D-9008AF376580}"/>
              </a:ext>
            </a:extLst>
          </p:cNvPr>
          <p:cNvSpPr>
            <a:spLocks noGrp="1"/>
          </p:cNvSpPr>
          <p:nvPr>
            <p:ph idx="1"/>
          </p:nvPr>
        </p:nvSpPr>
        <p:spPr/>
        <p:txBody>
          <a:bodyPr/>
          <a:lstStyle/>
          <a:p>
            <a:pPr marL="0" indent="0">
              <a:buNone/>
            </a:pPr>
            <a:r>
              <a:rPr lang="en-US" dirty="0"/>
              <a:t>Scikit-Learn is organized around three fundamental APIs:</a:t>
            </a:r>
          </a:p>
          <a:p>
            <a:r>
              <a:rPr lang="en-US" i="1" dirty="0"/>
              <a:t>Estimators</a:t>
            </a:r>
            <a:r>
              <a:rPr lang="en-US" dirty="0"/>
              <a:t>.  Model </a:t>
            </a:r>
            <a:r>
              <a:rPr lang="en-US" i="1" dirty="0"/>
              <a:t>.fit() </a:t>
            </a:r>
            <a:r>
              <a:rPr lang="en-US" dirty="0"/>
              <a:t>methods takes a feature matrix and a target vector and estimates the appropriate model</a:t>
            </a:r>
          </a:p>
          <a:p>
            <a:r>
              <a:rPr lang="en-US" i="1" dirty="0"/>
              <a:t>Predictors</a:t>
            </a:r>
            <a:r>
              <a:rPr lang="en-US" dirty="0"/>
              <a:t>.  Given a model that has been fit and a set of test data, the </a:t>
            </a:r>
            <a:r>
              <a:rPr lang="en-US" i="1" dirty="0"/>
              <a:t>.predict() </a:t>
            </a:r>
            <a:r>
              <a:rPr lang="en-US" dirty="0"/>
              <a:t>method and generates a prediction vector.</a:t>
            </a:r>
          </a:p>
          <a:p>
            <a:r>
              <a:rPr lang="en-US" i="1" dirty="0"/>
              <a:t>Transformers</a:t>
            </a:r>
            <a:r>
              <a:rPr lang="en-US" dirty="0"/>
              <a:t>.  Performs a variety of functions to modify data, including preprocessing, feature selection, feature extraction and dimensionality reduction algorithms.</a:t>
            </a:r>
          </a:p>
        </p:txBody>
      </p:sp>
      <p:sp>
        <p:nvSpPr>
          <p:cNvPr id="4" name="Text Placeholder 3">
            <a:extLst>
              <a:ext uri="{FF2B5EF4-FFF2-40B4-BE49-F238E27FC236}">
                <a16:creationId xmlns:a16="http://schemas.microsoft.com/office/drawing/2014/main" id="{91897C01-3139-426A-9203-BB51C525BB20}"/>
              </a:ext>
            </a:extLst>
          </p:cNvPr>
          <p:cNvSpPr>
            <a:spLocks noGrp="1"/>
          </p:cNvSpPr>
          <p:nvPr>
            <p:ph type="body" sz="quarter" idx="10"/>
          </p:nvPr>
        </p:nvSpPr>
        <p:spPr/>
        <p:txBody>
          <a:bodyPr/>
          <a:lstStyle/>
          <a:p>
            <a:r>
              <a:rPr lang="en-US" dirty="0"/>
              <a:t>Basic Operations</a:t>
            </a:r>
          </a:p>
        </p:txBody>
      </p:sp>
    </p:spTree>
    <p:extLst>
      <p:ext uri="{BB962C8B-B14F-4D97-AF65-F5344CB8AC3E}">
        <p14:creationId xmlns:p14="http://schemas.microsoft.com/office/powerpoint/2010/main" val="298953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404BA-6CFC-4A61-860D-7E0BED7C9108}"/>
              </a:ext>
            </a:extLst>
          </p:cNvPr>
          <p:cNvSpPr>
            <a:spLocks noGrp="1"/>
          </p:cNvSpPr>
          <p:nvPr>
            <p:ph type="title"/>
          </p:nvPr>
        </p:nvSpPr>
        <p:spPr/>
        <p:txBody>
          <a:bodyPr>
            <a:normAutofit fontScale="90000"/>
          </a:bodyPr>
          <a:lstStyle/>
          <a:p>
            <a:r>
              <a:rPr lang="en-US" dirty="0"/>
              <a:t>Scikit-Learn Introduction</a:t>
            </a:r>
          </a:p>
        </p:txBody>
      </p:sp>
      <p:sp>
        <p:nvSpPr>
          <p:cNvPr id="3" name="Content Placeholder 2">
            <a:extLst>
              <a:ext uri="{FF2B5EF4-FFF2-40B4-BE49-F238E27FC236}">
                <a16:creationId xmlns:a16="http://schemas.microsoft.com/office/drawing/2014/main" id="{7D66898D-E0B5-4A1B-9F45-BA6F943583AB}"/>
              </a:ext>
            </a:extLst>
          </p:cNvPr>
          <p:cNvSpPr>
            <a:spLocks noGrp="1"/>
          </p:cNvSpPr>
          <p:nvPr>
            <p:ph idx="1"/>
          </p:nvPr>
        </p:nvSpPr>
        <p:spPr/>
        <p:txBody>
          <a:bodyPr/>
          <a:lstStyle/>
          <a:p>
            <a:pPr marL="0" indent="0">
              <a:buNone/>
            </a:pPr>
            <a:r>
              <a:rPr lang="en-US" dirty="0"/>
              <a:t>Basic steps:</a:t>
            </a:r>
          </a:p>
          <a:p>
            <a:r>
              <a:rPr lang="en-US" dirty="0"/>
              <a:t>Choose a class (type) of model by importing the appropriate estimator class from Scikit-Learn</a:t>
            </a:r>
          </a:p>
          <a:p>
            <a:r>
              <a:rPr lang="en-US" dirty="0"/>
              <a:t>Choose model </a:t>
            </a:r>
            <a:r>
              <a:rPr lang="en-US" i="1" dirty="0"/>
              <a:t>hyperparameters</a:t>
            </a:r>
            <a:r>
              <a:rPr lang="en-US" dirty="0"/>
              <a:t> to create an </a:t>
            </a:r>
            <a:r>
              <a:rPr lang="en-US" i="1" dirty="0"/>
              <a:t>instance</a:t>
            </a:r>
            <a:r>
              <a:rPr lang="en-US" dirty="0"/>
              <a:t> of the selected model class </a:t>
            </a:r>
          </a:p>
          <a:p>
            <a:r>
              <a:rPr lang="en-US" dirty="0"/>
              <a:t>Arrange data into a features matrix and a target vector</a:t>
            </a:r>
          </a:p>
          <a:p>
            <a:r>
              <a:rPr lang="en-US" dirty="0"/>
              <a:t>Fit the model my calling the .fit() method of the model instance</a:t>
            </a:r>
          </a:p>
          <a:p>
            <a:r>
              <a:rPr lang="en-US" dirty="0"/>
              <a:t>Apply the model to predict new data using the predict() method</a:t>
            </a:r>
          </a:p>
        </p:txBody>
      </p:sp>
      <p:sp>
        <p:nvSpPr>
          <p:cNvPr id="4" name="Text Placeholder 3">
            <a:extLst>
              <a:ext uri="{FF2B5EF4-FFF2-40B4-BE49-F238E27FC236}">
                <a16:creationId xmlns:a16="http://schemas.microsoft.com/office/drawing/2014/main" id="{BB2517DF-AAB0-4B09-8F4A-7906EC5E9B2F}"/>
              </a:ext>
            </a:extLst>
          </p:cNvPr>
          <p:cNvSpPr>
            <a:spLocks noGrp="1"/>
          </p:cNvSpPr>
          <p:nvPr>
            <p:ph type="body" sz="quarter" idx="10"/>
          </p:nvPr>
        </p:nvSpPr>
        <p:spPr/>
        <p:txBody>
          <a:bodyPr/>
          <a:lstStyle/>
          <a:p>
            <a:r>
              <a:rPr lang="en-US" dirty="0"/>
              <a:t>Basics of the API</a:t>
            </a:r>
          </a:p>
        </p:txBody>
      </p:sp>
    </p:spTree>
    <p:extLst>
      <p:ext uri="{BB962C8B-B14F-4D97-AF65-F5344CB8AC3E}">
        <p14:creationId xmlns:p14="http://schemas.microsoft.com/office/powerpoint/2010/main" val="239778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61692-18FF-4FE7-BE07-D7B8DD9443BC}"/>
              </a:ext>
            </a:extLst>
          </p:cNvPr>
          <p:cNvSpPr>
            <a:spLocks noGrp="1"/>
          </p:cNvSpPr>
          <p:nvPr>
            <p:ph type="title"/>
          </p:nvPr>
        </p:nvSpPr>
        <p:spPr/>
        <p:txBody>
          <a:bodyPr>
            <a:normAutofit fontScale="90000"/>
          </a:bodyPr>
          <a:lstStyle/>
          <a:p>
            <a:r>
              <a:rPr lang="en-US" dirty="0"/>
              <a:t>Scikit-Learn Introduction </a:t>
            </a:r>
          </a:p>
        </p:txBody>
      </p:sp>
      <p:sp>
        <p:nvSpPr>
          <p:cNvPr id="3" name="Content Placeholder 2">
            <a:extLst>
              <a:ext uri="{FF2B5EF4-FFF2-40B4-BE49-F238E27FC236}">
                <a16:creationId xmlns:a16="http://schemas.microsoft.com/office/drawing/2014/main" id="{1969FE1B-F118-4828-AC52-487EA9826996}"/>
              </a:ext>
            </a:extLst>
          </p:cNvPr>
          <p:cNvSpPr>
            <a:spLocks noGrp="1"/>
          </p:cNvSpPr>
          <p:nvPr>
            <p:ph idx="1"/>
          </p:nvPr>
        </p:nvSpPr>
        <p:spPr/>
        <p:txBody>
          <a:bodyPr/>
          <a:lstStyle/>
          <a:p>
            <a:r>
              <a:rPr lang="en-US" dirty="0"/>
              <a:t>Parameters are part of a model and are estimated as part of the model training process (e.g., coefficients of regression models)</a:t>
            </a:r>
          </a:p>
          <a:p>
            <a:r>
              <a:rPr lang="en-US" dirty="0"/>
              <a:t>Hyperparameters are part of the model specification and are specified by the modeler/analyst (e.g., “K” in K-Nearest Neighbor models)</a:t>
            </a:r>
          </a:p>
        </p:txBody>
      </p:sp>
      <p:sp>
        <p:nvSpPr>
          <p:cNvPr id="4" name="Text Placeholder 3">
            <a:extLst>
              <a:ext uri="{FF2B5EF4-FFF2-40B4-BE49-F238E27FC236}">
                <a16:creationId xmlns:a16="http://schemas.microsoft.com/office/drawing/2014/main" id="{7BDF12AE-7ABD-43EF-907F-7562693784E6}"/>
              </a:ext>
            </a:extLst>
          </p:cNvPr>
          <p:cNvSpPr>
            <a:spLocks noGrp="1"/>
          </p:cNvSpPr>
          <p:nvPr>
            <p:ph type="body" sz="quarter" idx="10"/>
          </p:nvPr>
        </p:nvSpPr>
        <p:spPr/>
        <p:txBody>
          <a:bodyPr/>
          <a:lstStyle/>
          <a:p>
            <a:r>
              <a:rPr lang="en-US" dirty="0"/>
              <a:t>Model Parameters and Hyperparameters</a:t>
            </a:r>
          </a:p>
        </p:txBody>
      </p:sp>
    </p:spTree>
    <p:extLst>
      <p:ext uri="{BB962C8B-B14F-4D97-AF65-F5344CB8AC3E}">
        <p14:creationId xmlns:p14="http://schemas.microsoft.com/office/powerpoint/2010/main" val="87478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9729-9226-49CA-BF64-6736B935FA1B}"/>
              </a:ext>
            </a:extLst>
          </p:cNvPr>
          <p:cNvSpPr>
            <a:spLocks noGrp="1"/>
          </p:cNvSpPr>
          <p:nvPr>
            <p:ph type="title"/>
          </p:nvPr>
        </p:nvSpPr>
        <p:spPr/>
        <p:txBody>
          <a:bodyPr>
            <a:normAutofit fontScale="90000"/>
          </a:bodyPr>
          <a:lstStyle/>
          <a:p>
            <a:r>
              <a:rPr lang="en-US" dirty="0"/>
              <a:t>Advertising Data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68F8885-B953-4652-A4B9-07869F256BCC}"/>
                  </a:ext>
                </a:extLst>
              </p:cNvPr>
              <p:cNvSpPr txBox="1"/>
              <p:nvPr/>
            </p:nvSpPr>
            <p:spPr>
              <a:xfrm>
                <a:off x="730250" y="3967956"/>
                <a:ext cx="7683500" cy="646331"/>
              </a:xfrm>
              <a:prstGeom prst="rect">
                <a:avLst/>
              </a:prstGeom>
              <a:noFill/>
            </p:spPr>
            <p:txBody>
              <a:bodyPr wrap="square" rtlCol="0">
                <a:spAutoFit/>
              </a:bodyPr>
              <a:lstStyle/>
              <a:p>
                <a:pPr algn="l"/>
                <a:r>
                  <a:rPr lang="en-US" dirty="0">
                    <a:solidFill>
                      <a:schemeClr val="bg1"/>
                    </a:solidFill>
                    <a:latin typeface="+mj-lt"/>
                  </a:rPr>
                  <a:t>We wish to predict Sales from TV, Radio, and Press by finding a function:</a:t>
                </a:r>
              </a:p>
              <a:p>
                <a:pPr algn="l"/>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𝑆𝑎𝑙𝑒𝑠</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𝑓</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𝑇𝑉</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𝑅𝑎𝑑𝑖𝑜</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𝑃𝑟𝑒𝑠𝑠</m:t>
                      </m:r>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mj-lt"/>
                </a:endParaRPr>
              </a:p>
            </p:txBody>
          </p:sp>
        </mc:Choice>
        <mc:Fallback xmlns="">
          <p:sp>
            <p:nvSpPr>
              <p:cNvPr id="6" name="TextBox 5">
                <a:extLst>
                  <a:ext uri="{FF2B5EF4-FFF2-40B4-BE49-F238E27FC236}">
                    <a16:creationId xmlns:a16="http://schemas.microsoft.com/office/drawing/2014/main" id="{C68F8885-B953-4652-A4B9-07869F256BCC}"/>
                  </a:ext>
                </a:extLst>
              </p:cNvPr>
              <p:cNvSpPr txBox="1">
                <a:spLocks noRot="1" noChangeAspect="1" noMove="1" noResize="1" noEditPoints="1" noAdjustHandles="1" noChangeArrowheads="1" noChangeShapeType="1" noTextEdit="1"/>
              </p:cNvSpPr>
              <p:nvPr/>
            </p:nvSpPr>
            <p:spPr>
              <a:xfrm>
                <a:off x="730250" y="3967956"/>
                <a:ext cx="7683500" cy="646331"/>
              </a:xfrm>
              <a:prstGeom prst="rect">
                <a:avLst/>
              </a:prstGeom>
              <a:blipFill>
                <a:blip r:embed="rId2"/>
                <a:stretch>
                  <a:fillRect l="-714" t="-5660" b="-660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96796713-FBB6-4935-959A-270EC4278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89" y="1219200"/>
            <a:ext cx="2807118" cy="2260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8618E5A-FA3E-415F-A1A9-8C750AD0C8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7389" y="1219200"/>
            <a:ext cx="2787246" cy="2260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5E213F3-0E05-4992-8D28-91080ACDC6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9317" y="1219200"/>
            <a:ext cx="2807119" cy="226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8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61692-18FF-4FE7-BE07-D7B8DD9443BC}"/>
              </a:ext>
            </a:extLst>
          </p:cNvPr>
          <p:cNvSpPr>
            <a:spLocks noGrp="1"/>
          </p:cNvSpPr>
          <p:nvPr>
            <p:ph type="title"/>
          </p:nvPr>
        </p:nvSpPr>
        <p:spPr/>
        <p:txBody>
          <a:bodyPr>
            <a:normAutofit fontScale="90000"/>
          </a:bodyPr>
          <a:lstStyle/>
          <a:p>
            <a:r>
              <a:rPr lang="en-US" dirty="0"/>
              <a:t>Scikit-Learn Introduction </a:t>
            </a:r>
          </a:p>
        </p:txBody>
      </p:sp>
      <p:sp>
        <p:nvSpPr>
          <p:cNvPr id="3" name="Content Placeholder 2">
            <a:extLst>
              <a:ext uri="{FF2B5EF4-FFF2-40B4-BE49-F238E27FC236}">
                <a16:creationId xmlns:a16="http://schemas.microsoft.com/office/drawing/2014/main" id="{1969FE1B-F118-4828-AC52-487EA9826996}"/>
              </a:ext>
            </a:extLst>
          </p:cNvPr>
          <p:cNvSpPr>
            <a:spLocks noGrp="1"/>
          </p:cNvSpPr>
          <p:nvPr>
            <p:ph idx="1"/>
          </p:nvPr>
        </p:nvSpPr>
        <p:spPr/>
        <p:txBody>
          <a:bodyPr/>
          <a:lstStyle/>
          <a:p>
            <a:r>
              <a:rPr lang="en-US" dirty="0"/>
              <a:t>Classes are general types of models (e.g., Linear Regression)</a:t>
            </a:r>
          </a:p>
          <a:p>
            <a:r>
              <a:rPr lang="en-US" dirty="0"/>
              <a:t>Instances are specific configurations of model classes that can be used for model fitting and prediction</a:t>
            </a:r>
          </a:p>
        </p:txBody>
      </p:sp>
      <p:sp>
        <p:nvSpPr>
          <p:cNvPr id="4" name="Text Placeholder 3">
            <a:extLst>
              <a:ext uri="{FF2B5EF4-FFF2-40B4-BE49-F238E27FC236}">
                <a16:creationId xmlns:a16="http://schemas.microsoft.com/office/drawing/2014/main" id="{7BDF12AE-7ABD-43EF-907F-7562693784E6}"/>
              </a:ext>
            </a:extLst>
          </p:cNvPr>
          <p:cNvSpPr>
            <a:spLocks noGrp="1"/>
          </p:cNvSpPr>
          <p:nvPr>
            <p:ph type="body" sz="quarter" idx="10"/>
          </p:nvPr>
        </p:nvSpPr>
        <p:spPr/>
        <p:txBody>
          <a:bodyPr/>
          <a:lstStyle/>
          <a:p>
            <a:r>
              <a:rPr lang="en-US" dirty="0"/>
              <a:t>Instances vs Classes</a:t>
            </a:r>
          </a:p>
        </p:txBody>
      </p:sp>
    </p:spTree>
    <p:extLst>
      <p:ext uri="{BB962C8B-B14F-4D97-AF65-F5344CB8AC3E}">
        <p14:creationId xmlns:p14="http://schemas.microsoft.com/office/powerpoint/2010/main" val="328163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11F6-8AA9-4748-ABBD-7622E1286629}"/>
              </a:ext>
            </a:extLst>
          </p:cNvPr>
          <p:cNvSpPr>
            <a:spLocks noGrp="1"/>
          </p:cNvSpPr>
          <p:nvPr>
            <p:ph type="title"/>
          </p:nvPr>
        </p:nvSpPr>
        <p:spPr/>
        <p:txBody>
          <a:bodyPr>
            <a:normAutofit fontScale="90000"/>
          </a:bodyPr>
          <a:lstStyle/>
          <a:p>
            <a:r>
              <a:rPr lang="en-US" dirty="0"/>
              <a:t>Scikit-Learn Introduction </a:t>
            </a:r>
          </a:p>
        </p:txBody>
      </p:sp>
      <p:sp>
        <p:nvSpPr>
          <p:cNvPr id="4" name="Text Placeholder 3">
            <a:extLst>
              <a:ext uri="{FF2B5EF4-FFF2-40B4-BE49-F238E27FC236}">
                <a16:creationId xmlns:a16="http://schemas.microsoft.com/office/drawing/2014/main" id="{FB2E1311-138A-41D3-82B1-9BEA894CAFD9}"/>
              </a:ext>
            </a:extLst>
          </p:cNvPr>
          <p:cNvSpPr>
            <a:spLocks noGrp="1"/>
          </p:cNvSpPr>
          <p:nvPr>
            <p:ph type="body" sz="quarter" idx="10"/>
          </p:nvPr>
        </p:nvSpPr>
        <p:spPr/>
        <p:txBody>
          <a:bodyPr/>
          <a:lstStyle/>
          <a:p>
            <a:r>
              <a:rPr lang="en-US" dirty="0"/>
              <a:t>Simple Linear Regression Example</a:t>
            </a:r>
          </a:p>
        </p:txBody>
      </p:sp>
      <p:pic>
        <p:nvPicPr>
          <p:cNvPr id="5" name="Picture 2">
            <a:extLst>
              <a:ext uri="{FF2B5EF4-FFF2-40B4-BE49-F238E27FC236}">
                <a16:creationId xmlns:a16="http://schemas.microsoft.com/office/drawing/2014/main" id="{C9F90F75-8280-47B4-A9C5-AEAA41A86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6893" y="1625965"/>
            <a:ext cx="3459161" cy="2785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89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11F6-8AA9-4748-ABBD-7622E1286629}"/>
              </a:ext>
            </a:extLst>
          </p:cNvPr>
          <p:cNvSpPr>
            <a:spLocks noGrp="1"/>
          </p:cNvSpPr>
          <p:nvPr>
            <p:ph type="title"/>
          </p:nvPr>
        </p:nvSpPr>
        <p:spPr/>
        <p:txBody>
          <a:bodyPr>
            <a:normAutofit fontScale="90000"/>
          </a:bodyPr>
          <a:lstStyle/>
          <a:p>
            <a:r>
              <a:rPr lang="en-US" dirty="0"/>
              <a:t>Scikit-Learn Introduction </a:t>
            </a:r>
          </a:p>
        </p:txBody>
      </p:sp>
      <p:sp>
        <p:nvSpPr>
          <p:cNvPr id="4" name="Text Placeholder 3">
            <a:extLst>
              <a:ext uri="{FF2B5EF4-FFF2-40B4-BE49-F238E27FC236}">
                <a16:creationId xmlns:a16="http://schemas.microsoft.com/office/drawing/2014/main" id="{FB2E1311-138A-41D3-82B1-9BEA894CAFD9}"/>
              </a:ext>
            </a:extLst>
          </p:cNvPr>
          <p:cNvSpPr>
            <a:spLocks noGrp="1"/>
          </p:cNvSpPr>
          <p:nvPr>
            <p:ph type="body" sz="quarter" idx="10"/>
          </p:nvPr>
        </p:nvSpPr>
        <p:spPr/>
        <p:txBody>
          <a:bodyPr/>
          <a:lstStyle/>
          <a:p>
            <a:r>
              <a:rPr lang="en-US" dirty="0"/>
              <a:t>Simple Linear Regression Example</a:t>
            </a:r>
          </a:p>
        </p:txBody>
      </p:sp>
      <p:pic>
        <p:nvPicPr>
          <p:cNvPr id="6" name="Picture 5">
            <a:extLst>
              <a:ext uri="{FF2B5EF4-FFF2-40B4-BE49-F238E27FC236}">
                <a16:creationId xmlns:a16="http://schemas.microsoft.com/office/drawing/2014/main" id="{1BDA0557-73EB-4468-90AC-0825CC63B29A}"/>
              </a:ext>
            </a:extLst>
          </p:cNvPr>
          <p:cNvPicPr>
            <a:picLocks noChangeAspect="1"/>
          </p:cNvPicPr>
          <p:nvPr/>
        </p:nvPicPr>
        <p:blipFill>
          <a:blip r:embed="rId2"/>
          <a:stretch>
            <a:fillRect/>
          </a:stretch>
        </p:blipFill>
        <p:spPr>
          <a:xfrm>
            <a:off x="738554" y="1643515"/>
            <a:ext cx="7666892" cy="1672202"/>
          </a:xfrm>
          <a:prstGeom prst="rect">
            <a:avLst/>
          </a:prstGeom>
        </p:spPr>
      </p:pic>
    </p:spTree>
    <p:extLst>
      <p:ext uri="{BB962C8B-B14F-4D97-AF65-F5344CB8AC3E}">
        <p14:creationId xmlns:p14="http://schemas.microsoft.com/office/powerpoint/2010/main" val="208166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11F6-8AA9-4748-ABBD-7622E1286629}"/>
              </a:ext>
            </a:extLst>
          </p:cNvPr>
          <p:cNvSpPr>
            <a:spLocks noGrp="1"/>
          </p:cNvSpPr>
          <p:nvPr>
            <p:ph type="title"/>
          </p:nvPr>
        </p:nvSpPr>
        <p:spPr/>
        <p:txBody>
          <a:bodyPr>
            <a:normAutofit fontScale="90000"/>
          </a:bodyPr>
          <a:lstStyle/>
          <a:p>
            <a:r>
              <a:rPr lang="en-US" dirty="0"/>
              <a:t>Scikit-Learn Introduction </a:t>
            </a:r>
          </a:p>
        </p:txBody>
      </p:sp>
      <p:sp>
        <p:nvSpPr>
          <p:cNvPr id="4" name="Text Placeholder 3">
            <a:extLst>
              <a:ext uri="{FF2B5EF4-FFF2-40B4-BE49-F238E27FC236}">
                <a16:creationId xmlns:a16="http://schemas.microsoft.com/office/drawing/2014/main" id="{FB2E1311-138A-41D3-82B1-9BEA894CAFD9}"/>
              </a:ext>
            </a:extLst>
          </p:cNvPr>
          <p:cNvSpPr>
            <a:spLocks noGrp="1"/>
          </p:cNvSpPr>
          <p:nvPr>
            <p:ph type="body" sz="quarter" idx="10"/>
          </p:nvPr>
        </p:nvSpPr>
        <p:spPr/>
        <p:txBody>
          <a:bodyPr/>
          <a:lstStyle/>
          <a:p>
            <a:r>
              <a:rPr lang="en-US" dirty="0"/>
              <a:t>Simple Linear Regression Example</a:t>
            </a:r>
          </a:p>
        </p:txBody>
      </p:sp>
      <p:pic>
        <p:nvPicPr>
          <p:cNvPr id="5" name="Picture 4">
            <a:extLst>
              <a:ext uri="{FF2B5EF4-FFF2-40B4-BE49-F238E27FC236}">
                <a16:creationId xmlns:a16="http://schemas.microsoft.com/office/drawing/2014/main" id="{C1285770-B32D-4BFD-9BC3-7C0EDAE6E257}"/>
              </a:ext>
            </a:extLst>
          </p:cNvPr>
          <p:cNvPicPr>
            <a:picLocks noChangeAspect="1"/>
          </p:cNvPicPr>
          <p:nvPr/>
        </p:nvPicPr>
        <p:blipFill>
          <a:blip r:embed="rId2"/>
          <a:stretch>
            <a:fillRect/>
          </a:stretch>
        </p:blipFill>
        <p:spPr>
          <a:xfrm>
            <a:off x="513471" y="1445606"/>
            <a:ext cx="7779434" cy="2816692"/>
          </a:xfrm>
          <a:prstGeom prst="rect">
            <a:avLst/>
          </a:prstGeom>
        </p:spPr>
      </p:pic>
    </p:spTree>
    <p:extLst>
      <p:ext uri="{BB962C8B-B14F-4D97-AF65-F5344CB8AC3E}">
        <p14:creationId xmlns:p14="http://schemas.microsoft.com/office/powerpoint/2010/main" val="147671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11F6-8AA9-4748-ABBD-7622E1286629}"/>
              </a:ext>
            </a:extLst>
          </p:cNvPr>
          <p:cNvSpPr>
            <a:spLocks noGrp="1"/>
          </p:cNvSpPr>
          <p:nvPr>
            <p:ph type="title"/>
          </p:nvPr>
        </p:nvSpPr>
        <p:spPr/>
        <p:txBody>
          <a:bodyPr>
            <a:normAutofit fontScale="90000"/>
          </a:bodyPr>
          <a:lstStyle/>
          <a:p>
            <a:r>
              <a:rPr lang="en-US" dirty="0"/>
              <a:t>Scikit-Learn Introduction </a:t>
            </a:r>
          </a:p>
        </p:txBody>
      </p:sp>
      <p:sp>
        <p:nvSpPr>
          <p:cNvPr id="4" name="Text Placeholder 3">
            <a:extLst>
              <a:ext uri="{FF2B5EF4-FFF2-40B4-BE49-F238E27FC236}">
                <a16:creationId xmlns:a16="http://schemas.microsoft.com/office/drawing/2014/main" id="{FB2E1311-138A-41D3-82B1-9BEA894CAFD9}"/>
              </a:ext>
            </a:extLst>
          </p:cNvPr>
          <p:cNvSpPr>
            <a:spLocks noGrp="1"/>
          </p:cNvSpPr>
          <p:nvPr>
            <p:ph type="body" sz="quarter" idx="10"/>
          </p:nvPr>
        </p:nvSpPr>
        <p:spPr/>
        <p:txBody>
          <a:bodyPr/>
          <a:lstStyle/>
          <a:p>
            <a:r>
              <a:rPr lang="en-US" dirty="0"/>
              <a:t>Simple Linear Regression Example</a:t>
            </a:r>
          </a:p>
        </p:txBody>
      </p:sp>
      <p:pic>
        <p:nvPicPr>
          <p:cNvPr id="5" name="Picture 4">
            <a:extLst>
              <a:ext uri="{FF2B5EF4-FFF2-40B4-BE49-F238E27FC236}">
                <a16:creationId xmlns:a16="http://schemas.microsoft.com/office/drawing/2014/main" id="{E7AA6AF9-743E-484E-8AE0-14D06C5AE910}"/>
              </a:ext>
            </a:extLst>
          </p:cNvPr>
          <p:cNvPicPr>
            <a:picLocks noChangeAspect="1"/>
          </p:cNvPicPr>
          <p:nvPr/>
        </p:nvPicPr>
        <p:blipFill>
          <a:blip r:embed="rId2"/>
          <a:stretch>
            <a:fillRect/>
          </a:stretch>
        </p:blipFill>
        <p:spPr>
          <a:xfrm>
            <a:off x="1286462" y="1303302"/>
            <a:ext cx="6767293" cy="3463007"/>
          </a:xfrm>
          <a:prstGeom prst="rect">
            <a:avLst/>
          </a:prstGeom>
        </p:spPr>
      </p:pic>
    </p:spTree>
    <p:extLst>
      <p:ext uri="{BB962C8B-B14F-4D97-AF65-F5344CB8AC3E}">
        <p14:creationId xmlns:p14="http://schemas.microsoft.com/office/powerpoint/2010/main" val="339067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11F6-8AA9-4748-ABBD-7622E1286629}"/>
              </a:ext>
            </a:extLst>
          </p:cNvPr>
          <p:cNvSpPr>
            <a:spLocks noGrp="1"/>
          </p:cNvSpPr>
          <p:nvPr>
            <p:ph type="title"/>
          </p:nvPr>
        </p:nvSpPr>
        <p:spPr/>
        <p:txBody>
          <a:bodyPr>
            <a:normAutofit fontScale="90000"/>
          </a:bodyPr>
          <a:lstStyle/>
          <a:p>
            <a:r>
              <a:rPr lang="en-US" dirty="0"/>
              <a:t>Scikit-Learn Introduction </a:t>
            </a:r>
          </a:p>
        </p:txBody>
      </p:sp>
      <p:sp>
        <p:nvSpPr>
          <p:cNvPr id="4" name="Text Placeholder 3">
            <a:extLst>
              <a:ext uri="{FF2B5EF4-FFF2-40B4-BE49-F238E27FC236}">
                <a16:creationId xmlns:a16="http://schemas.microsoft.com/office/drawing/2014/main" id="{FB2E1311-138A-41D3-82B1-9BEA894CAFD9}"/>
              </a:ext>
            </a:extLst>
          </p:cNvPr>
          <p:cNvSpPr>
            <a:spLocks noGrp="1"/>
          </p:cNvSpPr>
          <p:nvPr>
            <p:ph type="body" sz="quarter" idx="10"/>
          </p:nvPr>
        </p:nvSpPr>
        <p:spPr/>
        <p:txBody>
          <a:bodyPr/>
          <a:lstStyle/>
          <a:p>
            <a:r>
              <a:rPr lang="en-US" dirty="0"/>
              <a:t>Simple Linear Regression Example</a:t>
            </a:r>
          </a:p>
        </p:txBody>
      </p:sp>
      <p:pic>
        <p:nvPicPr>
          <p:cNvPr id="5" name="Picture 4">
            <a:extLst>
              <a:ext uri="{FF2B5EF4-FFF2-40B4-BE49-F238E27FC236}">
                <a16:creationId xmlns:a16="http://schemas.microsoft.com/office/drawing/2014/main" id="{C1F5378B-3FD8-4AE7-9604-2D760405DDFA}"/>
              </a:ext>
            </a:extLst>
          </p:cNvPr>
          <p:cNvPicPr>
            <a:picLocks noChangeAspect="1"/>
          </p:cNvPicPr>
          <p:nvPr/>
        </p:nvPicPr>
        <p:blipFill>
          <a:blip r:embed="rId2"/>
          <a:stretch>
            <a:fillRect/>
          </a:stretch>
        </p:blipFill>
        <p:spPr>
          <a:xfrm>
            <a:off x="1160584" y="1246462"/>
            <a:ext cx="6703255" cy="239847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E96714-C1A8-4A1E-B4BE-D1CF342E8077}"/>
                  </a:ext>
                </a:extLst>
              </p:cNvPr>
              <p:cNvSpPr txBox="1"/>
              <p:nvPr/>
            </p:nvSpPr>
            <p:spPr>
              <a:xfrm>
                <a:off x="1216855" y="4072597"/>
                <a:ext cx="6084277" cy="369332"/>
              </a:xfrm>
              <a:prstGeom prst="rect">
                <a:avLst/>
              </a:prstGeom>
              <a:noFill/>
            </p:spPr>
            <p:txBody>
              <a:bodyPr wrap="square" rtlCol="0">
                <a:spAutoFit/>
              </a:bodyPr>
              <a:lstStyle/>
              <a:p>
                <a:pPr algn="ctr"/>
                <a:r>
                  <a:rPr lang="en-US" dirty="0">
                    <a:solidFill>
                      <a:schemeClr val="bg1"/>
                    </a:solidFill>
                    <a:latin typeface="+mj-lt"/>
                  </a:rPr>
                  <a:t>Thus, our model is:  </a:t>
                </a:r>
                <a14:m>
                  <m:oMath xmlns:m="http://schemas.openxmlformats.org/officeDocument/2006/math">
                    <m:r>
                      <a:rPr lang="en-US" b="0" i="1" smtClean="0">
                        <a:solidFill>
                          <a:schemeClr val="bg1"/>
                        </a:solidFill>
                        <a:latin typeface="Cambria Math" panose="02040503050406030204" pitchFamily="18" charset="0"/>
                      </a:rPr>
                      <m:t>𝑆𝑎𝑙𝑒𝑠</m:t>
                    </m:r>
                    <m:r>
                      <a:rPr lang="en-US" b="0" i="1" smtClean="0">
                        <a:solidFill>
                          <a:schemeClr val="bg1"/>
                        </a:solidFill>
                        <a:latin typeface="Cambria Math" panose="02040503050406030204" pitchFamily="18" charset="0"/>
                      </a:rPr>
                      <m:t>=7.03+0.047∗</m:t>
                    </m:r>
                    <m:r>
                      <a:rPr lang="en-US" b="0" i="1" smtClean="0">
                        <a:solidFill>
                          <a:schemeClr val="bg1"/>
                        </a:solidFill>
                        <a:latin typeface="Cambria Math" panose="02040503050406030204" pitchFamily="18" charset="0"/>
                      </a:rPr>
                      <m:t>𝑇𝑉</m:t>
                    </m:r>
                  </m:oMath>
                </a14:m>
                <a:endParaRPr lang="en-US" dirty="0">
                  <a:solidFill>
                    <a:schemeClr val="bg1"/>
                  </a:solidFill>
                  <a:latin typeface="+mj-lt"/>
                </a:endParaRPr>
              </a:p>
            </p:txBody>
          </p:sp>
        </mc:Choice>
        <mc:Fallback xmlns="">
          <p:sp>
            <p:nvSpPr>
              <p:cNvPr id="6" name="TextBox 5">
                <a:extLst>
                  <a:ext uri="{FF2B5EF4-FFF2-40B4-BE49-F238E27FC236}">
                    <a16:creationId xmlns:a16="http://schemas.microsoft.com/office/drawing/2014/main" id="{5FE96714-C1A8-4A1E-B4BE-D1CF342E8077}"/>
                  </a:ext>
                </a:extLst>
              </p:cNvPr>
              <p:cNvSpPr txBox="1">
                <a:spLocks noRot="1" noChangeAspect="1" noMove="1" noResize="1" noEditPoints="1" noAdjustHandles="1" noChangeArrowheads="1" noChangeShapeType="1" noTextEdit="1"/>
              </p:cNvSpPr>
              <p:nvPr/>
            </p:nvSpPr>
            <p:spPr>
              <a:xfrm>
                <a:off x="1216855" y="4072597"/>
                <a:ext cx="6084277" cy="369332"/>
              </a:xfrm>
              <a:prstGeom prst="rect">
                <a:avLst/>
              </a:prstGeom>
              <a:blipFill>
                <a:blip r:embed="rId3"/>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98902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11F6-8AA9-4748-ABBD-7622E1286629}"/>
              </a:ext>
            </a:extLst>
          </p:cNvPr>
          <p:cNvSpPr>
            <a:spLocks noGrp="1"/>
          </p:cNvSpPr>
          <p:nvPr>
            <p:ph type="title"/>
          </p:nvPr>
        </p:nvSpPr>
        <p:spPr/>
        <p:txBody>
          <a:bodyPr>
            <a:normAutofit fontScale="90000"/>
          </a:bodyPr>
          <a:lstStyle/>
          <a:p>
            <a:r>
              <a:rPr lang="en-US" dirty="0"/>
              <a:t>Scikit-Learn Introduction </a:t>
            </a:r>
          </a:p>
        </p:txBody>
      </p:sp>
      <p:sp>
        <p:nvSpPr>
          <p:cNvPr id="4" name="Text Placeholder 3">
            <a:extLst>
              <a:ext uri="{FF2B5EF4-FFF2-40B4-BE49-F238E27FC236}">
                <a16:creationId xmlns:a16="http://schemas.microsoft.com/office/drawing/2014/main" id="{FB2E1311-138A-41D3-82B1-9BEA894CAFD9}"/>
              </a:ext>
            </a:extLst>
          </p:cNvPr>
          <p:cNvSpPr>
            <a:spLocks noGrp="1"/>
          </p:cNvSpPr>
          <p:nvPr>
            <p:ph type="body" sz="quarter" idx="10"/>
          </p:nvPr>
        </p:nvSpPr>
        <p:spPr/>
        <p:txBody>
          <a:bodyPr/>
          <a:lstStyle/>
          <a:p>
            <a:r>
              <a:rPr lang="en-US" dirty="0"/>
              <a:t>Simple Linear Regression Example</a:t>
            </a:r>
          </a:p>
        </p:txBody>
      </p:sp>
      <p:pic>
        <p:nvPicPr>
          <p:cNvPr id="5" name="Picture 4">
            <a:extLst>
              <a:ext uri="{FF2B5EF4-FFF2-40B4-BE49-F238E27FC236}">
                <a16:creationId xmlns:a16="http://schemas.microsoft.com/office/drawing/2014/main" id="{354ED0C5-BFD0-417E-9D46-9B42519DFA35}"/>
              </a:ext>
            </a:extLst>
          </p:cNvPr>
          <p:cNvPicPr>
            <a:picLocks noChangeAspect="1"/>
          </p:cNvPicPr>
          <p:nvPr/>
        </p:nvPicPr>
        <p:blipFill>
          <a:blip r:embed="rId2"/>
          <a:stretch>
            <a:fillRect/>
          </a:stretch>
        </p:blipFill>
        <p:spPr>
          <a:xfrm>
            <a:off x="590550" y="1403562"/>
            <a:ext cx="7962900" cy="2647950"/>
          </a:xfrm>
          <a:prstGeom prst="rect">
            <a:avLst/>
          </a:prstGeom>
        </p:spPr>
      </p:pic>
    </p:spTree>
    <p:extLst>
      <p:ext uri="{BB962C8B-B14F-4D97-AF65-F5344CB8AC3E}">
        <p14:creationId xmlns:p14="http://schemas.microsoft.com/office/powerpoint/2010/main" val="220678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11F6-8AA9-4748-ABBD-7622E1286629}"/>
              </a:ext>
            </a:extLst>
          </p:cNvPr>
          <p:cNvSpPr>
            <a:spLocks noGrp="1"/>
          </p:cNvSpPr>
          <p:nvPr>
            <p:ph type="title"/>
          </p:nvPr>
        </p:nvSpPr>
        <p:spPr/>
        <p:txBody>
          <a:bodyPr>
            <a:normAutofit fontScale="90000"/>
          </a:bodyPr>
          <a:lstStyle/>
          <a:p>
            <a:r>
              <a:rPr lang="en-US" dirty="0"/>
              <a:t>Scikit-Learn Introduction </a:t>
            </a:r>
          </a:p>
        </p:txBody>
      </p:sp>
      <p:sp>
        <p:nvSpPr>
          <p:cNvPr id="4" name="Text Placeholder 3">
            <a:extLst>
              <a:ext uri="{FF2B5EF4-FFF2-40B4-BE49-F238E27FC236}">
                <a16:creationId xmlns:a16="http://schemas.microsoft.com/office/drawing/2014/main" id="{FB2E1311-138A-41D3-82B1-9BEA894CAFD9}"/>
              </a:ext>
            </a:extLst>
          </p:cNvPr>
          <p:cNvSpPr>
            <a:spLocks noGrp="1"/>
          </p:cNvSpPr>
          <p:nvPr>
            <p:ph type="body" sz="quarter" idx="10"/>
          </p:nvPr>
        </p:nvSpPr>
        <p:spPr/>
        <p:txBody>
          <a:bodyPr/>
          <a:lstStyle/>
          <a:p>
            <a:r>
              <a:rPr lang="en-US" dirty="0"/>
              <a:t>Simple Linear Regression Example</a:t>
            </a:r>
          </a:p>
        </p:txBody>
      </p:sp>
      <p:pic>
        <p:nvPicPr>
          <p:cNvPr id="1026" name="Picture 2">
            <a:extLst>
              <a:ext uri="{FF2B5EF4-FFF2-40B4-BE49-F238E27FC236}">
                <a16:creationId xmlns:a16="http://schemas.microsoft.com/office/drawing/2014/main" id="{049FB57F-7891-4DF7-B9EC-CC677B172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2443" y="1308914"/>
            <a:ext cx="4275772" cy="3443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74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11F6-8AA9-4748-ABBD-7622E1286629}"/>
              </a:ext>
            </a:extLst>
          </p:cNvPr>
          <p:cNvSpPr>
            <a:spLocks noGrp="1"/>
          </p:cNvSpPr>
          <p:nvPr>
            <p:ph type="title"/>
          </p:nvPr>
        </p:nvSpPr>
        <p:spPr/>
        <p:txBody>
          <a:bodyPr>
            <a:normAutofit fontScale="90000"/>
          </a:bodyPr>
          <a:lstStyle/>
          <a:p>
            <a:r>
              <a:rPr lang="en-US" dirty="0"/>
              <a:t>Scikit-Learn Introduction </a:t>
            </a:r>
          </a:p>
        </p:txBody>
      </p:sp>
      <p:sp>
        <p:nvSpPr>
          <p:cNvPr id="4" name="Text Placeholder 3">
            <a:extLst>
              <a:ext uri="{FF2B5EF4-FFF2-40B4-BE49-F238E27FC236}">
                <a16:creationId xmlns:a16="http://schemas.microsoft.com/office/drawing/2014/main" id="{FB2E1311-138A-41D3-82B1-9BEA894CAFD9}"/>
              </a:ext>
            </a:extLst>
          </p:cNvPr>
          <p:cNvSpPr>
            <a:spLocks noGrp="1"/>
          </p:cNvSpPr>
          <p:nvPr>
            <p:ph type="body" sz="quarter" idx="10"/>
          </p:nvPr>
        </p:nvSpPr>
        <p:spPr/>
        <p:txBody>
          <a:bodyPr/>
          <a:lstStyle/>
          <a:p>
            <a:r>
              <a:rPr lang="en-US" dirty="0"/>
              <a:t>Simple Linear Regression Example</a:t>
            </a:r>
          </a:p>
        </p:txBody>
      </p:sp>
      <p:pic>
        <p:nvPicPr>
          <p:cNvPr id="7" name="Picture 6">
            <a:extLst>
              <a:ext uri="{FF2B5EF4-FFF2-40B4-BE49-F238E27FC236}">
                <a16:creationId xmlns:a16="http://schemas.microsoft.com/office/drawing/2014/main" id="{1C7170BC-486D-4854-A68A-41A3071F89E2}"/>
              </a:ext>
            </a:extLst>
          </p:cNvPr>
          <p:cNvPicPr>
            <a:picLocks noChangeAspect="1"/>
          </p:cNvPicPr>
          <p:nvPr/>
        </p:nvPicPr>
        <p:blipFill>
          <a:blip r:embed="rId2"/>
          <a:stretch>
            <a:fillRect/>
          </a:stretch>
        </p:blipFill>
        <p:spPr>
          <a:xfrm>
            <a:off x="2362519" y="1125603"/>
            <a:ext cx="4418962" cy="3889203"/>
          </a:xfrm>
          <a:prstGeom prst="rect">
            <a:avLst/>
          </a:prstGeom>
        </p:spPr>
      </p:pic>
    </p:spTree>
    <p:extLst>
      <p:ext uri="{BB962C8B-B14F-4D97-AF65-F5344CB8AC3E}">
        <p14:creationId xmlns:p14="http://schemas.microsoft.com/office/powerpoint/2010/main" val="424724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11F6-8AA9-4748-ABBD-7622E1286629}"/>
              </a:ext>
            </a:extLst>
          </p:cNvPr>
          <p:cNvSpPr>
            <a:spLocks noGrp="1"/>
          </p:cNvSpPr>
          <p:nvPr>
            <p:ph type="title"/>
          </p:nvPr>
        </p:nvSpPr>
        <p:spPr/>
        <p:txBody>
          <a:bodyPr>
            <a:normAutofit fontScale="90000"/>
          </a:bodyPr>
          <a:lstStyle/>
          <a:p>
            <a:r>
              <a:rPr lang="en-US" dirty="0"/>
              <a:t>Scikit-Learn Introduction </a:t>
            </a:r>
          </a:p>
        </p:txBody>
      </p:sp>
      <p:sp>
        <p:nvSpPr>
          <p:cNvPr id="4" name="Text Placeholder 3">
            <a:extLst>
              <a:ext uri="{FF2B5EF4-FFF2-40B4-BE49-F238E27FC236}">
                <a16:creationId xmlns:a16="http://schemas.microsoft.com/office/drawing/2014/main" id="{FB2E1311-138A-41D3-82B1-9BEA894CAFD9}"/>
              </a:ext>
            </a:extLst>
          </p:cNvPr>
          <p:cNvSpPr>
            <a:spLocks noGrp="1"/>
          </p:cNvSpPr>
          <p:nvPr>
            <p:ph type="body" sz="quarter" idx="10"/>
          </p:nvPr>
        </p:nvSpPr>
        <p:spPr/>
        <p:txBody>
          <a:bodyPr/>
          <a:lstStyle/>
          <a:p>
            <a:r>
              <a:rPr lang="en-US" dirty="0"/>
              <a:t>Simple Linear Regression Example</a:t>
            </a:r>
          </a:p>
        </p:txBody>
      </p:sp>
      <p:pic>
        <p:nvPicPr>
          <p:cNvPr id="5" name="Picture 4">
            <a:extLst>
              <a:ext uri="{FF2B5EF4-FFF2-40B4-BE49-F238E27FC236}">
                <a16:creationId xmlns:a16="http://schemas.microsoft.com/office/drawing/2014/main" id="{26D58D78-96CA-412E-8E10-07BE6310A44F}"/>
              </a:ext>
            </a:extLst>
          </p:cNvPr>
          <p:cNvPicPr>
            <a:picLocks noChangeAspect="1"/>
          </p:cNvPicPr>
          <p:nvPr/>
        </p:nvPicPr>
        <p:blipFill>
          <a:blip r:embed="rId2"/>
          <a:stretch>
            <a:fillRect/>
          </a:stretch>
        </p:blipFill>
        <p:spPr>
          <a:xfrm>
            <a:off x="2645898" y="1189038"/>
            <a:ext cx="3706038" cy="3821428"/>
          </a:xfrm>
          <a:prstGeom prst="rect">
            <a:avLst/>
          </a:prstGeom>
        </p:spPr>
      </p:pic>
    </p:spTree>
    <p:extLst>
      <p:ext uri="{BB962C8B-B14F-4D97-AF65-F5344CB8AC3E}">
        <p14:creationId xmlns:p14="http://schemas.microsoft.com/office/powerpoint/2010/main" val="821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CB8CFDB-35FA-4A2A-BBF9-EDDC5FF67D35}"/>
              </a:ext>
            </a:extLst>
          </p:cNvPr>
          <p:cNvSpPr>
            <a:spLocks noGrp="1"/>
          </p:cNvSpPr>
          <p:nvPr>
            <p:ph type="body" sz="quarter" idx="11"/>
          </p:nvPr>
        </p:nvSpPr>
        <p:spPr/>
        <p:txBody>
          <a:bodyPr/>
          <a:lstStyle/>
          <a:p>
            <a:r>
              <a:rPr lang="en-US" dirty="0"/>
              <a:t>Model Specification and Assessment</a:t>
            </a:r>
          </a:p>
        </p:txBody>
      </p:sp>
      <p:sp>
        <p:nvSpPr>
          <p:cNvPr id="4" name="Text Placeholder 3">
            <a:extLst>
              <a:ext uri="{FF2B5EF4-FFF2-40B4-BE49-F238E27FC236}">
                <a16:creationId xmlns:a16="http://schemas.microsoft.com/office/drawing/2014/main" id="{4A091B48-038D-44A1-85B8-19528929C6D2}"/>
              </a:ext>
            </a:extLst>
          </p:cNvPr>
          <p:cNvSpPr>
            <a:spLocks noGrp="1"/>
          </p:cNvSpPr>
          <p:nvPr>
            <p:ph type="body" sz="quarter" idx="10"/>
          </p:nvPr>
        </p:nvSpPr>
        <p:spPr/>
        <p:txBody>
          <a:bodyPr/>
          <a:lstStyle/>
          <a:p>
            <a:r>
              <a:rPr lang="en-US" dirty="0"/>
              <a:t>Linear Regression</a:t>
            </a:r>
          </a:p>
        </p:txBody>
      </p:sp>
    </p:spTree>
    <p:extLst>
      <p:ext uri="{BB962C8B-B14F-4D97-AF65-F5344CB8AC3E}">
        <p14:creationId xmlns:p14="http://schemas.microsoft.com/office/powerpoint/2010/main" val="275758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054B9E-5784-4A59-9C2E-B15DC56E0C8B}"/>
              </a:ext>
            </a:extLst>
          </p:cNvPr>
          <p:cNvSpPr>
            <a:spLocks noGrp="1"/>
          </p:cNvSpPr>
          <p:nvPr>
            <p:ph type="body" sz="quarter" idx="11"/>
          </p:nvPr>
        </p:nvSpPr>
        <p:spPr/>
        <p:txBody>
          <a:bodyPr/>
          <a:lstStyle/>
          <a:p>
            <a:r>
              <a:rPr lang="en-US" dirty="0"/>
              <a:t>ISLR 3.1.2</a:t>
            </a:r>
          </a:p>
        </p:txBody>
      </p:sp>
      <p:sp>
        <p:nvSpPr>
          <p:cNvPr id="5" name="Text Placeholder 4">
            <a:extLst>
              <a:ext uri="{FF2B5EF4-FFF2-40B4-BE49-F238E27FC236}">
                <a16:creationId xmlns:a16="http://schemas.microsoft.com/office/drawing/2014/main" id="{3609114D-33F8-4966-A60F-9E977F199FAB}"/>
              </a:ext>
            </a:extLst>
          </p:cNvPr>
          <p:cNvSpPr>
            <a:spLocks noGrp="1"/>
          </p:cNvSpPr>
          <p:nvPr>
            <p:ph type="body" sz="quarter" idx="10"/>
          </p:nvPr>
        </p:nvSpPr>
        <p:spPr/>
        <p:txBody>
          <a:bodyPr/>
          <a:lstStyle/>
          <a:p>
            <a:r>
              <a:rPr lang="en-US" dirty="0"/>
              <a:t>Assessing the Accuracy of the Coefficient Estimates</a:t>
            </a:r>
          </a:p>
        </p:txBody>
      </p:sp>
    </p:spTree>
    <p:extLst>
      <p:ext uri="{BB962C8B-B14F-4D97-AF65-F5344CB8AC3E}">
        <p14:creationId xmlns:p14="http://schemas.microsoft.com/office/powerpoint/2010/main" val="25132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4EE8DC-6B0D-402B-B4CC-44C9E106C3BD}"/>
              </a:ext>
            </a:extLst>
          </p:cNvPr>
          <p:cNvSpPr>
            <a:spLocks noGrp="1"/>
          </p:cNvSpPr>
          <p:nvPr>
            <p:ph type="title"/>
          </p:nvPr>
        </p:nvSpPr>
        <p:spPr/>
        <p:txBody>
          <a:bodyPr>
            <a:normAutofit fontScale="90000"/>
          </a:bodyPr>
          <a:lstStyle/>
          <a:p>
            <a:r>
              <a:rPr lang="en-US" dirty="0"/>
              <a:t>Coefficient Significance</a:t>
            </a:r>
          </a:p>
        </p:txBody>
      </p:sp>
      <p:sp>
        <p:nvSpPr>
          <p:cNvPr id="5" name="Content Placeholder 4">
            <a:extLst>
              <a:ext uri="{FF2B5EF4-FFF2-40B4-BE49-F238E27FC236}">
                <a16:creationId xmlns:a16="http://schemas.microsoft.com/office/drawing/2014/main" id="{E8FA1E80-43BE-4667-98B6-741F21997848}"/>
              </a:ext>
            </a:extLst>
          </p:cNvPr>
          <p:cNvSpPr>
            <a:spLocks noGrp="1"/>
          </p:cNvSpPr>
          <p:nvPr>
            <p:ph idx="1"/>
          </p:nvPr>
        </p:nvSpPr>
        <p:spPr/>
        <p:txBody>
          <a:bodyPr/>
          <a:lstStyle/>
          <a:p>
            <a:r>
              <a:rPr lang="en-US" dirty="0"/>
              <a:t>Performing a linear regression will always return a model, even if the predictors have NO influence on the response variable</a:t>
            </a:r>
          </a:p>
          <a:p>
            <a:r>
              <a:rPr lang="en-US" dirty="0"/>
              <a:t>We are interested in assessing the probability that predictors have no influence on the response.  Specifically, we are interested in three different tests:</a:t>
            </a:r>
          </a:p>
          <a:p>
            <a:pPr lvl="1"/>
            <a:r>
              <a:rPr lang="en-US" dirty="0"/>
              <a:t>Is a specific coefficient equal to 0 (meaning that predictor has no influence)?</a:t>
            </a:r>
          </a:p>
          <a:p>
            <a:pPr lvl="1"/>
            <a:r>
              <a:rPr lang="en-US" dirty="0"/>
              <a:t>Are all the coefficients equal to 0?</a:t>
            </a:r>
          </a:p>
          <a:p>
            <a:pPr lvl="1"/>
            <a:r>
              <a:rPr lang="en-US" dirty="0"/>
              <a:t>Does a specific subset of coefficients  have values of 0?</a:t>
            </a:r>
          </a:p>
        </p:txBody>
      </p:sp>
      <p:sp>
        <p:nvSpPr>
          <p:cNvPr id="6" name="Text Placeholder 5">
            <a:extLst>
              <a:ext uri="{FF2B5EF4-FFF2-40B4-BE49-F238E27FC236}">
                <a16:creationId xmlns:a16="http://schemas.microsoft.com/office/drawing/2014/main" id="{59B6B385-15C6-401C-94DC-C2FCE7C3C737}"/>
              </a:ext>
            </a:extLst>
          </p:cNvPr>
          <p:cNvSpPr>
            <a:spLocks noGrp="1"/>
          </p:cNvSpPr>
          <p:nvPr>
            <p:ph type="body" sz="quarter" idx="10"/>
          </p:nvPr>
        </p:nvSpPr>
        <p:spPr/>
        <p:txBody>
          <a:bodyPr/>
          <a:lstStyle/>
          <a:p>
            <a:r>
              <a:rPr lang="en-US" dirty="0"/>
              <a:t>Introduction</a:t>
            </a:r>
          </a:p>
        </p:txBody>
      </p:sp>
    </p:spTree>
    <p:extLst>
      <p:ext uri="{BB962C8B-B14F-4D97-AF65-F5344CB8AC3E}">
        <p14:creationId xmlns:p14="http://schemas.microsoft.com/office/powerpoint/2010/main" val="334409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BE020-66FD-4670-9DBD-48BB55CBC081}"/>
              </a:ext>
            </a:extLst>
          </p:cNvPr>
          <p:cNvSpPr>
            <a:spLocks noGrp="1"/>
          </p:cNvSpPr>
          <p:nvPr>
            <p:ph type="title"/>
          </p:nvPr>
        </p:nvSpPr>
        <p:spPr/>
        <p:txBody>
          <a:bodyPr>
            <a:normAutofit fontScale="90000"/>
          </a:bodyPr>
          <a:lstStyle/>
          <a:p>
            <a:r>
              <a:rPr lang="en-US" dirty="0"/>
              <a:t>Coefficient Significance Analysis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3A69415-12CF-48CC-8F93-A1585EAF8323}"/>
                  </a:ext>
                </a:extLst>
              </p:cNvPr>
              <p:cNvSpPr>
                <a:spLocks noGrp="1"/>
              </p:cNvSpPr>
              <p:nvPr>
                <p:ph idx="1"/>
              </p:nvPr>
            </p:nvSpPr>
            <p:spPr/>
            <p:txBody>
              <a:bodyPr/>
              <a:lstStyle/>
              <a:p>
                <a:pPr marL="0" indent="0">
                  <a:buNone/>
                </a:pPr>
                <a:r>
                  <a:rPr lang="en-US" dirty="0"/>
                  <a:t>Assume for the moment that somehow you know that the function that generated your data was:  </a:t>
                </a:r>
                <a14:m>
                  <m:oMath xmlns:m="http://schemas.openxmlformats.org/officeDocument/2006/math">
                    <m:r>
                      <a:rPr lang="en-US" b="0" i="1" smtClean="0">
                        <a:solidFill>
                          <a:schemeClr val="bg1"/>
                        </a:solidFill>
                        <a:latin typeface="Cambria Math" panose="02040503050406030204" pitchFamily="18" charset="0"/>
                        <a:ea typeface="Cambria Math" pitchFamily="18" charset="0"/>
                      </a:rPr>
                      <m:t>𝑌</m:t>
                    </m:r>
                    <m:r>
                      <a:rPr lang="en-US" b="0" i="1" smtClean="0">
                        <a:solidFill>
                          <a:schemeClr val="bg1"/>
                        </a:solidFill>
                        <a:latin typeface="Cambria Math" panose="02040503050406030204" pitchFamily="18" charset="0"/>
                        <a:ea typeface="Cambria Math" pitchFamily="18" charset="0"/>
                      </a:rPr>
                      <m:t>=3</m:t>
                    </m:r>
                    <m:r>
                      <a:rPr lang="en-US" b="0" i="1" smtClean="0">
                        <a:solidFill>
                          <a:schemeClr val="bg1"/>
                        </a:solidFill>
                        <a:latin typeface="Cambria Math" panose="02040503050406030204" pitchFamily="18" charset="0"/>
                        <a:ea typeface="Cambria Math" pitchFamily="18" charset="0"/>
                      </a:rPr>
                      <m:t>𝑋</m:t>
                    </m:r>
                    <m:r>
                      <a:rPr lang="en-US" b="0" i="1" smtClean="0">
                        <a:solidFill>
                          <a:schemeClr val="bg1"/>
                        </a:solidFill>
                        <a:latin typeface="Cambria Math" panose="02040503050406030204" pitchFamily="18" charset="0"/>
                        <a:ea typeface="Cambria Math" pitchFamily="18" charset="0"/>
                      </a:rPr>
                      <m:t>+2+</m:t>
                    </m:r>
                    <m:r>
                      <a:rPr lang="en-US" b="0" i="1" smtClean="0">
                        <a:solidFill>
                          <a:schemeClr val="bg1"/>
                        </a:solidFill>
                        <a:latin typeface="Cambria Math" panose="02040503050406030204" pitchFamily="18" charset="0"/>
                        <a:ea typeface="Cambria Math" pitchFamily="18" charset="0"/>
                      </a:rPr>
                      <m:t>𝜖</m:t>
                    </m:r>
                    <m:r>
                      <a:rPr lang="en-US" b="0" i="1" smtClean="0">
                        <a:solidFill>
                          <a:schemeClr val="bg1"/>
                        </a:solidFill>
                        <a:latin typeface="Cambria Math" panose="02040503050406030204" pitchFamily="18" charset="0"/>
                        <a:ea typeface="Cambria Math" pitchFamily="18" charset="0"/>
                      </a:rPr>
                      <m:t>        </m:t>
                    </m:r>
                    <m:r>
                      <a:rPr lang="en-US" i="1">
                        <a:solidFill>
                          <a:schemeClr val="bg1"/>
                        </a:solidFill>
                        <a:latin typeface="Cambria Math" panose="02040503050406030204" pitchFamily="18" charset="0"/>
                        <a:ea typeface="Cambria Math" pitchFamily="18" charset="0"/>
                      </a:rPr>
                      <m:t>𝜖</m:t>
                    </m:r>
                    <m:r>
                      <a:rPr lang="en-US" dirty="0">
                        <a:solidFill>
                          <a:schemeClr val="bg1"/>
                        </a:solidFill>
                        <a:latin typeface="Cambria Math" pitchFamily="18" charset="0"/>
                        <a:ea typeface="Cambria Math" pitchFamily="18" charset="0"/>
                      </a:rPr>
                      <m:t>∼</m:t>
                    </m:r>
                    <m:r>
                      <m:rPr>
                        <m:sty m:val="p"/>
                      </m:rPr>
                      <a:rPr lang="en-US" b="0" i="0" dirty="0" smtClean="0">
                        <a:solidFill>
                          <a:schemeClr val="bg1"/>
                        </a:solidFill>
                        <a:latin typeface="Cambria Math" panose="02040503050406030204" pitchFamily="18" charset="0"/>
                        <a:ea typeface="Cambria Math" pitchFamily="18" charset="0"/>
                      </a:rPr>
                      <m:t>iid</m:t>
                    </m:r>
                    <m:r>
                      <a:rPr lang="en-US" b="0" i="0" dirty="0" smtClean="0">
                        <a:solidFill>
                          <a:schemeClr val="bg1"/>
                        </a:solidFill>
                        <a:latin typeface="Cambria Math" panose="02040503050406030204" pitchFamily="18" charset="0"/>
                        <a:ea typeface="Cambria Math" pitchFamily="18" charset="0"/>
                      </a:rPr>
                      <m:t> </m:t>
                    </m:r>
                    <m:r>
                      <m:rPr>
                        <m:sty m:val="p"/>
                      </m:rPr>
                      <a:rPr lang="en-US" b="0" i="0" dirty="0" smtClean="0">
                        <a:solidFill>
                          <a:schemeClr val="bg1"/>
                        </a:solidFill>
                        <a:latin typeface="Cambria Math" panose="02040503050406030204" pitchFamily="18" charset="0"/>
                        <a:ea typeface="Cambria Math" pitchFamily="18" charset="0"/>
                      </a:rPr>
                      <m:t>N</m:t>
                    </m:r>
                    <m:r>
                      <a:rPr lang="en-US" b="0" i="0" dirty="0" smtClean="0">
                        <a:solidFill>
                          <a:schemeClr val="bg1"/>
                        </a:solidFill>
                        <a:latin typeface="Cambria Math" panose="02040503050406030204" pitchFamily="18" charset="0"/>
                        <a:ea typeface="Cambria Math" pitchFamily="18" charset="0"/>
                      </a:rPr>
                      <m:t>(0,1)</m:t>
                    </m:r>
                  </m:oMath>
                </a14:m>
                <a:endParaRPr lang="en-US" dirty="0">
                  <a:solidFill>
                    <a:schemeClr val="bg1"/>
                  </a:solidFill>
                  <a:latin typeface="Cambria Math" pitchFamily="18" charset="0"/>
                  <a:ea typeface="Cambria Math" pitchFamily="18" charset="0"/>
                </a:endParaRPr>
              </a:p>
            </p:txBody>
          </p:sp>
        </mc:Choice>
        <mc:Fallback>
          <p:sp>
            <p:nvSpPr>
              <p:cNvPr id="4" name="Content Placeholder 3">
                <a:extLst>
                  <a:ext uri="{FF2B5EF4-FFF2-40B4-BE49-F238E27FC236}">
                    <a16:creationId xmlns:a16="http://schemas.microsoft.com/office/drawing/2014/main" id="{23A69415-12CF-48CC-8F93-A1585EAF8323}"/>
                  </a:ext>
                </a:extLst>
              </p:cNvPr>
              <p:cNvSpPr>
                <a:spLocks noGrp="1" noRot="1" noChangeAspect="1" noMove="1" noResize="1" noEditPoints="1" noAdjustHandles="1" noChangeArrowheads="1" noChangeShapeType="1" noTextEdit="1"/>
              </p:cNvSpPr>
              <p:nvPr>
                <p:ph idx="1"/>
              </p:nvPr>
            </p:nvSpPr>
            <p:spPr>
              <a:blipFill>
                <a:blip r:embed="rId2"/>
                <a:stretch>
                  <a:fillRect l="-927" t="-2804" r="-1082"/>
                </a:stretch>
              </a:blipFill>
            </p:spPr>
            <p:txBody>
              <a:bodyPr/>
              <a:lstStyle/>
              <a:p>
                <a:r>
                  <a:rPr lang="en-US">
                    <a:noFill/>
                  </a:rPr>
                  <a:t> </a:t>
                </a:r>
              </a:p>
            </p:txBody>
          </p:sp>
        </mc:Fallback>
      </mc:AlternateContent>
      <p:sp>
        <p:nvSpPr>
          <p:cNvPr id="7" name="Text Placeholder 6">
            <a:extLst>
              <a:ext uri="{FF2B5EF4-FFF2-40B4-BE49-F238E27FC236}">
                <a16:creationId xmlns:a16="http://schemas.microsoft.com/office/drawing/2014/main" id="{AD36967C-FAC2-4951-AED9-00466083E960}"/>
              </a:ext>
            </a:extLst>
          </p:cNvPr>
          <p:cNvSpPr>
            <a:spLocks noGrp="1"/>
          </p:cNvSpPr>
          <p:nvPr>
            <p:ph type="body" sz="quarter" idx="10"/>
          </p:nvPr>
        </p:nvSpPr>
        <p:spPr/>
        <p:txBody>
          <a:bodyPr/>
          <a:lstStyle/>
          <a:p>
            <a:r>
              <a:rPr lang="en-US" dirty="0"/>
              <a:t>Simple Linear Regression</a:t>
            </a:r>
          </a:p>
        </p:txBody>
      </p:sp>
      <p:sp>
        <p:nvSpPr>
          <p:cNvPr id="3" name="Slide Number Placeholder 2">
            <a:extLst>
              <a:ext uri="{FF2B5EF4-FFF2-40B4-BE49-F238E27FC236}">
                <a16:creationId xmlns:a16="http://schemas.microsoft.com/office/drawing/2014/main" id="{A4BBAEEC-5201-47D1-BC72-181A0C6444CF}"/>
              </a:ext>
            </a:extLst>
          </p:cNvPr>
          <p:cNvSpPr>
            <a:spLocks noGrp="1"/>
          </p:cNvSpPr>
          <p:nvPr>
            <p:ph type="sldNum" sz="quarter" idx="4294967295"/>
          </p:nvPr>
        </p:nvSpPr>
        <p:spPr>
          <a:xfrm>
            <a:off x="0" y="0"/>
            <a:ext cx="0" cy="0"/>
          </a:xfrm>
        </p:spPr>
        <p:txBody>
          <a:bodyPr/>
          <a:lstStyle/>
          <a:p>
            <a:fld id="{6E61BB2A-F643-4BC4-A7C3-7339FD5A6B19}" type="slidenum">
              <a:rPr lang="en-US" smtClean="0"/>
              <a:pPr/>
              <a:t>52</a:t>
            </a:fld>
            <a:endParaRPr lang="en-US"/>
          </a:p>
        </p:txBody>
      </p:sp>
      <p:pic>
        <p:nvPicPr>
          <p:cNvPr id="9" name="Picture 8">
            <a:extLst>
              <a:ext uri="{FF2B5EF4-FFF2-40B4-BE49-F238E27FC236}">
                <a16:creationId xmlns:a16="http://schemas.microsoft.com/office/drawing/2014/main" id="{8C96C020-4376-4621-A787-41E209D63826}"/>
              </a:ext>
            </a:extLst>
          </p:cNvPr>
          <p:cNvPicPr>
            <a:picLocks noChangeAspect="1"/>
          </p:cNvPicPr>
          <p:nvPr/>
        </p:nvPicPr>
        <p:blipFill>
          <a:blip r:embed="rId3"/>
          <a:stretch>
            <a:fillRect/>
          </a:stretch>
        </p:blipFill>
        <p:spPr>
          <a:xfrm>
            <a:off x="2547823" y="2214397"/>
            <a:ext cx="4048353" cy="2544320"/>
          </a:xfrm>
          <a:prstGeom prst="rect">
            <a:avLst/>
          </a:prstGeom>
        </p:spPr>
      </p:pic>
    </p:spTree>
    <p:extLst>
      <p:ext uri="{BB962C8B-B14F-4D97-AF65-F5344CB8AC3E}">
        <p14:creationId xmlns:p14="http://schemas.microsoft.com/office/powerpoint/2010/main" val="158084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23279-696A-4B55-964B-2C88E391FADF}"/>
              </a:ext>
            </a:extLst>
          </p:cNvPr>
          <p:cNvSpPr>
            <a:spLocks noGrp="1"/>
          </p:cNvSpPr>
          <p:nvPr>
            <p:ph type="title"/>
          </p:nvPr>
        </p:nvSpPr>
        <p:spPr/>
        <p:txBody>
          <a:bodyPr>
            <a:normAutofit fontScale="90000"/>
          </a:bodyPr>
          <a:lstStyle/>
          <a:p>
            <a:r>
              <a:rPr lang="en-US" dirty="0"/>
              <a:t>Coefficient Significance Analysis </a:t>
            </a:r>
          </a:p>
        </p:txBody>
      </p:sp>
      <p:sp>
        <p:nvSpPr>
          <p:cNvPr id="3" name="Content Placeholder 2">
            <a:extLst>
              <a:ext uri="{FF2B5EF4-FFF2-40B4-BE49-F238E27FC236}">
                <a16:creationId xmlns:a16="http://schemas.microsoft.com/office/drawing/2014/main" id="{B437AEAB-5F5C-43A0-92CF-6383E23CA432}"/>
              </a:ext>
            </a:extLst>
          </p:cNvPr>
          <p:cNvSpPr>
            <a:spLocks noGrp="1"/>
          </p:cNvSpPr>
          <p:nvPr>
            <p:ph idx="1"/>
          </p:nvPr>
        </p:nvSpPr>
        <p:spPr>
          <a:xfrm>
            <a:off x="501228" y="1287939"/>
            <a:ext cx="8161866" cy="3263504"/>
          </a:xfrm>
        </p:spPr>
        <p:txBody>
          <a:bodyPr/>
          <a:lstStyle/>
          <a:p>
            <a:pPr marL="0" indent="0">
              <a:buNone/>
            </a:pPr>
            <a:r>
              <a:rPr lang="en-US" dirty="0"/>
              <a:t>Now, let’s generate 100 data points using the known generating function and then calculate the regression coefficients and plot the regression line:</a:t>
            </a:r>
          </a:p>
          <a:p>
            <a:pPr marL="0" indent="0">
              <a:buNone/>
            </a:pPr>
            <a:endParaRPr lang="en-US" dirty="0"/>
          </a:p>
        </p:txBody>
      </p:sp>
      <p:sp>
        <p:nvSpPr>
          <p:cNvPr id="4" name="Text Placeholder 3">
            <a:extLst>
              <a:ext uri="{FF2B5EF4-FFF2-40B4-BE49-F238E27FC236}">
                <a16:creationId xmlns:a16="http://schemas.microsoft.com/office/drawing/2014/main" id="{29694F78-8B07-43CE-88DA-1A96456F6BA2}"/>
              </a:ext>
            </a:extLst>
          </p:cNvPr>
          <p:cNvSpPr>
            <a:spLocks noGrp="1"/>
          </p:cNvSpPr>
          <p:nvPr>
            <p:ph type="body" sz="quarter" idx="10"/>
          </p:nvPr>
        </p:nvSpPr>
        <p:spPr/>
        <p:txBody>
          <a:bodyPr/>
          <a:lstStyle/>
          <a:p>
            <a:r>
              <a:rPr lang="en-US" dirty="0"/>
              <a:t>Simple Linear Regression</a:t>
            </a:r>
          </a:p>
        </p:txBody>
      </p:sp>
      <p:pic>
        <p:nvPicPr>
          <p:cNvPr id="5" name="Picture 4">
            <a:extLst>
              <a:ext uri="{FF2B5EF4-FFF2-40B4-BE49-F238E27FC236}">
                <a16:creationId xmlns:a16="http://schemas.microsoft.com/office/drawing/2014/main" id="{64A8ACC2-7F55-4BEB-AEBE-3FC21DF213AA}"/>
              </a:ext>
            </a:extLst>
          </p:cNvPr>
          <p:cNvPicPr>
            <a:picLocks noChangeAspect="1"/>
          </p:cNvPicPr>
          <p:nvPr/>
        </p:nvPicPr>
        <p:blipFill>
          <a:blip r:embed="rId2"/>
          <a:stretch>
            <a:fillRect/>
          </a:stretch>
        </p:blipFill>
        <p:spPr>
          <a:xfrm>
            <a:off x="2020066" y="1994876"/>
            <a:ext cx="4650186" cy="2922563"/>
          </a:xfrm>
          <a:prstGeom prst="rect">
            <a:avLst/>
          </a:prstGeom>
        </p:spPr>
      </p:pic>
      <p:sp>
        <p:nvSpPr>
          <p:cNvPr id="6" name="TextBox 5">
            <a:extLst>
              <a:ext uri="{FF2B5EF4-FFF2-40B4-BE49-F238E27FC236}">
                <a16:creationId xmlns:a16="http://schemas.microsoft.com/office/drawing/2014/main" id="{3683AD8F-CF01-4FBD-837E-147BCFFDA6D3}"/>
              </a:ext>
            </a:extLst>
          </p:cNvPr>
          <p:cNvSpPr txBox="1"/>
          <p:nvPr/>
        </p:nvSpPr>
        <p:spPr>
          <a:xfrm>
            <a:off x="6969760" y="2363893"/>
            <a:ext cx="1849120" cy="954107"/>
          </a:xfrm>
          <a:prstGeom prst="rect">
            <a:avLst/>
          </a:prstGeom>
          <a:noFill/>
        </p:spPr>
        <p:txBody>
          <a:bodyPr wrap="square" rtlCol="0">
            <a:spAutoFit/>
          </a:bodyPr>
          <a:lstStyle/>
          <a:p>
            <a:pPr algn="l"/>
            <a:r>
              <a:rPr lang="en-US" sz="1400" dirty="0">
                <a:solidFill>
                  <a:schemeClr val="bg1"/>
                </a:solidFill>
                <a:latin typeface="+mj-lt"/>
              </a:rPr>
              <a:t>Why is the regression line different from the true generating function?</a:t>
            </a:r>
          </a:p>
        </p:txBody>
      </p:sp>
      <p:cxnSp>
        <p:nvCxnSpPr>
          <p:cNvPr id="8" name="Straight Arrow Connector 7">
            <a:extLst>
              <a:ext uri="{FF2B5EF4-FFF2-40B4-BE49-F238E27FC236}">
                <a16:creationId xmlns:a16="http://schemas.microsoft.com/office/drawing/2014/main" id="{867E6F99-3B39-46A2-B0F3-75B883F9DB27}"/>
              </a:ext>
            </a:extLst>
          </p:cNvPr>
          <p:cNvCxnSpPr>
            <a:cxnSpLocks/>
            <a:stCxn id="6" idx="1"/>
          </p:cNvCxnSpPr>
          <p:nvPr/>
        </p:nvCxnSpPr>
        <p:spPr>
          <a:xfrm flipH="1">
            <a:off x="6434667" y="2840947"/>
            <a:ext cx="535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46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C70BE-E4EB-4A1A-B552-4BEC0C4B7272}"/>
              </a:ext>
            </a:extLst>
          </p:cNvPr>
          <p:cNvSpPr>
            <a:spLocks noGrp="1"/>
          </p:cNvSpPr>
          <p:nvPr>
            <p:ph type="title"/>
          </p:nvPr>
        </p:nvSpPr>
        <p:spPr/>
        <p:txBody>
          <a:bodyPr>
            <a:normAutofit fontScale="90000"/>
          </a:bodyPr>
          <a:lstStyle/>
          <a:p>
            <a:r>
              <a:rPr lang="en-US" dirty="0"/>
              <a:t>Coefficient Significance Analysis</a:t>
            </a:r>
          </a:p>
        </p:txBody>
      </p:sp>
      <p:sp>
        <p:nvSpPr>
          <p:cNvPr id="4" name="Text Placeholder 3">
            <a:extLst>
              <a:ext uri="{FF2B5EF4-FFF2-40B4-BE49-F238E27FC236}">
                <a16:creationId xmlns:a16="http://schemas.microsoft.com/office/drawing/2014/main" id="{0A613CF5-28EE-4C80-95F6-2E0E24F5B980}"/>
              </a:ext>
            </a:extLst>
          </p:cNvPr>
          <p:cNvSpPr>
            <a:spLocks noGrp="1"/>
          </p:cNvSpPr>
          <p:nvPr>
            <p:ph type="body" sz="quarter" idx="10"/>
          </p:nvPr>
        </p:nvSpPr>
        <p:spPr/>
        <p:txBody>
          <a:bodyPr/>
          <a:lstStyle/>
          <a:p>
            <a:r>
              <a:rPr lang="en-US" dirty="0"/>
              <a:t>Simple Linear Regression</a:t>
            </a:r>
          </a:p>
        </p:txBody>
      </p:sp>
      <p:sp>
        <p:nvSpPr>
          <p:cNvPr id="6" name="Content Placeholder 5">
            <a:extLst>
              <a:ext uri="{FF2B5EF4-FFF2-40B4-BE49-F238E27FC236}">
                <a16:creationId xmlns:a16="http://schemas.microsoft.com/office/drawing/2014/main" id="{0DE6461F-0FF6-4B78-AC26-92EC018EAA9E}"/>
              </a:ext>
            </a:extLst>
          </p:cNvPr>
          <p:cNvSpPr>
            <a:spLocks noGrp="1"/>
          </p:cNvSpPr>
          <p:nvPr>
            <p:ph idx="1"/>
          </p:nvPr>
        </p:nvSpPr>
        <p:spPr>
          <a:xfrm>
            <a:off x="317499" y="1271588"/>
            <a:ext cx="7886700" cy="457200"/>
          </a:xfrm>
        </p:spPr>
        <p:txBody>
          <a:bodyPr/>
          <a:lstStyle/>
          <a:p>
            <a:pPr marL="0" indent="0">
              <a:buNone/>
            </a:pPr>
            <a:r>
              <a:rPr lang="en-US" dirty="0"/>
              <a:t>Repeating the process a couple more times:</a:t>
            </a:r>
          </a:p>
        </p:txBody>
      </p:sp>
      <p:pic>
        <p:nvPicPr>
          <p:cNvPr id="7" name="Picture 6">
            <a:extLst>
              <a:ext uri="{FF2B5EF4-FFF2-40B4-BE49-F238E27FC236}">
                <a16:creationId xmlns:a16="http://schemas.microsoft.com/office/drawing/2014/main" id="{49D99B90-DCE2-42D0-8CA0-F0D6EB01F8CE}"/>
              </a:ext>
            </a:extLst>
          </p:cNvPr>
          <p:cNvPicPr>
            <a:picLocks noChangeAspect="1"/>
          </p:cNvPicPr>
          <p:nvPr/>
        </p:nvPicPr>
        <p:blipFill>
          <a:blip r:embed="rId2"/>
          <a:stretch>
            <a:fillRect/>
          </a:stretch>
        </p:blipFill>
        <p:spPr>
          <a:xfrm>
            <a:off x="317499" y="1949450"/>
            <a:ext cx="4081891" cy="2565400"/>
          </a:xfrm>
          <a:prstGeom prst="rect">
            <a:avLst/>
          </a:prstGeom>
        </p:spPr>
      </p:pic>
      <p:pic>
        <p:nvPicPr>
          <p:cNvPr id="8" name="Picture 7">
            <a:extLst>
              <a:ext uri="{FF2B5EF4-FFF2-40B4-BE49-F238E27FC236}">
                <a16:creationId xmlns:a16="http://schemas.microsoft.com/office/drawing/2014/main" id="{D29DF4DC-718B-4CE0-8947-C09077D33F5E}"/>
              </a:ext>
            </a:extLst>
          </p:cNvPr>
          <p:cNvPicPr>
            <a:picLocks noChangeAspect="1"/>
          </p:cNvPicPr>
          <p:nvPr/>
        </p:nvPicPr>
        <p:blipFill>
          <a:blip r:embed="rId3"/>
          <a:stretch>
            <a:fillRect/>
          </a:stretch>
        </p:blipFill>
        <p:spPr>
          <a:xfrm>
            <a:off x="4704587" y="1958182"/>
            <a:ext cx="4081891" cy="2565400"/>
          </a:xfrm>
          <a:prstGeom prst="rect">
            <a:avLst/>
          </a:prstGeom>
        </p:spPr>
      </p:pic>
    </p:spTree>
    <p:extLst>
      <p:ext uri="{BB962C8B-B14F-4D97-AF65-F5344CB8AC3E}">
        <p14:creationId xmlns:p14="http://schemas.microsoft.com/office/powerpoint/2010/main" val="116828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C70BE-E4EB-4A1A-B552-4BEC0C4B7272}"/>
              </a:ext>
            </a:extLst>
          </p:cNvPr>
          <p:cNvSpPr>
            <a:spLocks noGrp="1"/>
          </p:cNvSpPr>
          <p:nvPr>
            <p:ph type="title"/>
          </p:nvPr>
        </p:nvSpPr>
        <p:spPr/>
        <p:txBody>
          <a:bodyPr>
            <a:normAutofit fontScale="90000"/>
          </a:bodyPr>
          <a:lstStyle/>
          <a:p>
            <a:r>
              <a:rPr lang="en-US" dirty="0"/>
              <a:t>Coefficient Significance Analysis</a:t>
            </a:r>
          </a:p>
        </p:txBody>
      </p:sp>
      <p:sp>
        <p:nvSpPr>
          <p:cNvPr id="3" name="Content Placeholder 2">
            <a:extLst>
              <a:ext uri="{FF2B5EF4-FFF2-40B4-BE49-F238E27FC236}">
                <a16:creationId xmlns:a16="http://schemas.microsoft.com/office/drawing/2014/main" id="{7778EBE3-B0A5-4F42-9B42-0386BEA5073C}"/>
              </a:ext>
            </a:extLst>
          </p:cNvPr>
          <p:cNvSpPr>
            <a:spLocks noGrp="1"/>
          </p:cNvSpPr>
          <p:nvPr>
            <p:ph idx="1"/>
          </p:nvPr>
        </p:nvSpPr>
        <p:spPr/>
        <p:txBody>
          <a:bodyPr/>
          <a:lstStyle/>
          <a:p>
            <a:r>
              <a:rPr lang="en-US" dirty="0"/>
              <a:t>The training data is a sample of the overall population</a:t>
            </a:r>
          </a:p>
          <a:p>
            <a:r>
              <a:rPr lang="en-US" dirty="0"/>
              <a:t>Our objective is to attempt to use the sample data to make an accurate model of the overall population</a:t>
            </a:r>
          </a:p>
          <a:p>
            <a:r>
              <a:rPr lang="en-US" dirty="0"/>
              <a:t>The coefficients are </a:t>
            </a:r>
            <a:r>
              <a:rPr lang="en-US" i="1" dirty="0"/>
              <a:t>sample statistics</a:t>
            </a:r>
            <a:r>
              <a:rPr lang="en-US" dirty="0"/>
              <a:t>:  statistics calculated based on a sample that are </a:t>
            </a:r>
            <a:r>
              <a:rPr lang="en-US" i="1" dirty="0"/>
              <a:t>estimates</a:t>
            </a:r>
            <a:r>
              <a:rPr lang="en-US" dirty="0"/>
              <a:t> of the true population statistics</a:t>
            </a:r>
          </a:p>
          <a:p>
            <a:r>
              <a:rPr lang="en-US" dirty="0"/>
              <a:t>We are interested in knowing how much variance these sample statistics have</a:t>
            </a:r>
          </a:p>
          <a:p>
            <a:pPr lvl="1"/>
            <a:r>
              <a:rPr lang="en-US" dirty="0"/>
              <a:t>The term for the standard deviation of a sample statistic is </a:t>
            </a:r>
            <a:r>
              <a:rPr lang="en-US" i="1" dirty="0"/>
              <a:t>standard error</a:t>
            </a:r>
          </a:p>
        </p:txBody>
      </p:sp>
      <p:sp>
        <p:nvSpPr>
          <p:cNvPr id="4" name="Text Placeholder 3">
            <a:extLst>
              <a:ext uri="{FF2B5EF4-FFF2-40B4-BE49-F238E27FC236}">
                <a16:creationId xmlns:a16="http://schemas.microsoft.com/office/drawing/2014/main" id="{0A613CF5-28EE-4C80-95F6-2E0E24F5B980}"/>
              </a:ext>
            </a:extLst>
          </p:cNvPr>
          <p:cNvSpPr>
            <a:spLocks noGrp="1"/>
          </p:cNvSpPr>
          <p:nvPr>
            <p:ph type="body" sz="quarter" idx="10"/>
          </p:nvPr>
        </p:nvSpPr>
        <p:spPr/>
        <p:txBody>
          <a:bodyPr/>
          <a:lstStyle/>
          <a:p>
            <a:r>
              <a:rPr lang="en-US" dirty="0"/>
              <a:t>Simple Linear Regression</a:t>
            </a:r>
          </a:p>
        </p:txBody>
      </p:sp>
    </p:spTree>
    <p:extLst>
      <p:ext uri="{BB962C8B-B14F-4D97-AF65-F5344CB8AC3E}">
        <p14:creationId xmlns:p14="http://schemas.microsoft.com/office/powerpoint/2010/main" val="9425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4903-69AF-49D8-9570-7715ACC4BEF8}"/>
              </a:ext>
            </a:extLst>
          </p:cNvPr>
          <p:cNvSpPr>
            <a:spLocks noGrp="1"/>
          </p:cNvSpPr>
          <p:nvPr>
            <p:ph type="title"/>
          </p:nvPr>
        </p:nvSpPr>
        <p:spPr/>
        <p:txBody>
          <a:bodyPr>
            <a:normAutofit fontScale="90000"/>
          </a:bodyPr>
          <a:lstStyle/>
          <a:p>
            <a:r>
              <a:rPr lang="en-US" dirty="0"/>
              <a:t>Coefficient Significance Analysis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12BC6F3-464B-4EFD-97F7-D99C73B5581D}"/>
                  </a:ext>
                </a:extLst>
              </p:cNvPr>
              <p:cNvSpPr>
                <a:spLocks noGrp="1"/>
              </p:cNvSpPr>
              <p:nvPr>
                <p:ph idx="1"/>
              </p:nvPr>
            </p:nvSpPr>
            <p:spPr/>
            <p:txBody>
              <a:bodyPr/>
              <a:lstStyle/>
              <a:p>
                <a:pPr marL="0" indent="0">
                  <a:buNone/>
                </a:pPr>
                <a:r>
                  <a:rPr lang="en-US" dirty="0"/>
                  <a:t>Same issue as you encounter when trying to estimate the average height of the students at a large university by randomly sampling 100 students and calculating the sample mean (</a:t>
                </a:r>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𝜇</m:t>
                        </m:r>
                      </m:e>
                    </m:acc>
                    <m:r>
                      <a:rPr lang="en-US" b="0" i="1" smtClean="0">
                        <a:latin typeface="Cambria Math" panose="02040503050406030204" pitchFamily="18" charset="0"/>
                      </a:rPr>
                      <m:t>)</m:t>
                    </m:r>
                  </m:oMath>
                </a14:m>
                <a:r>
                  <a:rPr lang="en-US" dirty="0"/>
                  <a:t> to estimate the true population mean (</a:t>
                </a:r>
                <a14:m>
                  <m:oMath xmlns:m="http://schemas.openxmlformats.org/officeDocument/2006/math">
                    <m:r>
                      <a:rPr lang="en-US" i="1" smtClean="0">
                        <a:latin typeface="Cambria Math" panose="02040503050406030204" pitchFamily="18" charset="0"/>
                      </a:rPr>
                      <m:t>𝜇</m:t>
                    </m:r>
                  </m:oMath>
                </a14:m>
                <a:r>
                  <a:rPr lang="en-US" dirty="0"/>
                  <a:t>).  </a:t>
                </a:r>
              </a:p>
              <a:p>
                <a:r>
                  <a:rPr lang="en-US" dirty="0"/>
                  <a:t>Traditional sampling theory addresses this question by computing the standard error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𝜇</m:t>
                        </m:r>
                      </m:e>
                    </m:acc>
                  </m:oMath>
                </a14:m>
                <a:r>
                  <a:rPr lang="en-US" dirty="0"/>
                  <a:t>, written </a:t>
                </a:r>
                <a14:m>
                  <m:oMath xmlns:m="http://schemas.openxmlformats.org/officeDocument/2006/math">
                    <m:r>
                      <a:rPr lang="en-US" b="0" i="1" smtClean="0">
                        <a:latin typeface="Cambria Math" panose="02040503050406030204" pitchFamily="18" charset="0"/>
                      </a:rPr>
                      <m:t>𝑆𝐸</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𝜇</m:t>
                        </m:r>
                      </m:e>
                    </m:acc>
                  </m:oMath>
                </a14:m>
                <a:r>
                  <a:rPr lang="en-US" dirty="0"/>
                  <a:t>) and calculated by the formula:</a:t>
                </a:r>
              </a:p>
              <a:p>
                <a:pPr lvl="1"/>
                <a:endParaRPr lang="en-US" dirty="0"/>
              </a:p>
              <a:p>
                <a:pPr marL="182880" lvl="1" indent="0">
                  <a:buNone/>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𝑆𝐸</m:t>
                      </m:r>
                      <m:d>
                        <m:dPr>
                          <m:ctrlPr>
                            <a:rPr lang="en-US" i="1">
                              <a:solidFill>
                                <a:schemeClr val="bg1"/>
                              </a:solidFill>
                              <a:latin typeface="Cambria Math" panose="02040503050406030204" pitchFamily="18" charset="0"/>
                            </a:rPr>
                          </m:ctrlPr>
                        </m:d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𝜇</m:t>
                              </m:r>
                            </m:e>
                          </m:acc>
                        </m:e>
                      </m:d>
                      <m:r>
                        <a:rPr lang="en-US" b="0" i="0" smtClean="0">
                          <a:solidFill>
                            <a:schemeClr val="bg1"/>
                          </a:solidFill>
                          <a:latin typeface="Cambria Math" panose="02040503050406030204" pitchFamily="18" charset="0"/>
                        </a:rPr>
                        <m:t>=</m:t>
                      </m:r>
                      <m:f>
                        <m:fPr>
                          <m:type m:val="skw"/>
                          <m:ctrlPr>
                            <a:rPr lang="en-US" b="0" i="1" smtClean="0">
                              <a:solidFill>
                                <a:schemeClr val="bg1"/>
                              </a:solidFill>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𝜎</m:t>
                          </m:r>
                        </m:num>
                        <m:den>
                          <m:rad>
                            <m:radPr>
                              <m:degHide m:val="on"/>
                              <m:ctrlPr>
                                <a:rPr lang="en-US" b="0" i="1" smtClean="0">
                                  <a:solidFill>
                                    <a:schemeClr val="bg1"/>
                                  </a:solidFill>
                                  <a:latin typeface="Cambria Math" panose="02040503050406030204" pitchFamily="18" charset="0"/>
                                </a:rPr>
                              </m:ctrlPr>
                            </m:radPr>
                            <m:deg/>
                            <m:e>
                              <m:r>
                                <a:rPr lang="en-US" b="0" i="1" smtClean="0">
                                  <a:solidFill>
                                    <a:schemeClr val="bg1"/>
                                  </a:solidFill>
                                  <a:latin typeface="Cambria Math" panose="02040503050406030204" pitchFamily="18" charset="0"/>
                                </a:rPr>
                                <m:t>𝑛</m:t>
                              </m:r>
                            </m:e>
                          </m:rad>
                        </m:den>
                      </m:f>
                    </m:oMath>
                  </m:oMathPara>
                </a14:m>
                <a:endParaRPr lang="en-US" dirty="0"/>
              </a:p>
            </p:txBody>
          </p:sp>
        </mc:Choice>
        <mc:Fallback xmlns="">
          <p:sp>
            <p:nvSpPr>
              <p:cNvPr id="4" name="Content Placeholder 3">
                <a:extLst>
                  <a:ext uri="{FF2B5EF4-FFF2-40B4-BE49-F238E27FC236}">
                    <a16:creationId xmlns:a16="http://schemas.microsoft.com/office/drawing/2014/main" id="{F12BC6F3-464B-4EFD-97F7-D99C73B5581D}"/>
                  </a:ext>
                </a:extLst>
              </p:cNvPr>
              <p:cNvSpPr>
                <a:spLocks noGrp="1" noRot="1" noChangeAspect="1" noMove="1" noResize="1" noEditPoints="1" noAdjustHandles="1" noChangeArrowheads="1" noChangeShapeType="1" noTextEdit="1"/>
              </p:cNvSpPr>
              <p:nvPr>
                <p:ph idx="1"/>
              </p:nvPr>
            </p:nvSpPr>
            <p:spPr>
              <a:blipFill>
                <a:blip r:embed="rId2"/>
                <a:stretch>
                  <a:fillRect l="-927" t="-2804" r="-386" b="-2056"/>
                </a:stretch>
              </a:blipFill>
            </p:spPr>
            <p:txBody>
              <a:bodyPr/>
              <a:lstStyle/>
              <a:p>
                <a:r>
                  <a:rPr lang="en-US">
                    <a:noFill/>
                  </a:rPr>
                  <a:t> </a:t>
                </a:r>
              </a:p>
            </p:txBody>
          </p:sp>
        </mc:Fallback>
      </mc:AlternateContent>
      <p:sp>
        <p:nvSpPr>
          <p:cNvPr id="7" name="Text Placeholder 6">
            <a:extLst>
              <a:ext uri="{FF2B5EF4-FFF2-40B4-BE49-F238E27FC236}">
                <a16:creationId xmlns:a16="http://schemas.microsoft.com/office/drawing/2014/main" id="{BC4BAF95-B9C4-4949-877C-E21CD9DCC29C}"/>
              </a:ext>
            </a:extLst>
          </p:cNvPr>
          <p:cNvSpPr>
            <a:spLocks noGrp="1"/>
          </p:cNvSpPr>
          <p:nvPr>
            <p:ph type="body" sz="quarter" idx="10"/>
          </p:nvPr>
        </p:nvSpPr>
        <p:spPr/>
        <p:txBody>
          <a:bodyPr/>
          <a:lstStyle/>
          <a:p>
            <a:r>
              <a:rPr lang="en-US" dirty="0"/>
              <a:t>Simple Linear Regression</a:t>
            </a:r>
          </a:p>
          <a:p>
            <a:endParaRPr lang="en-US" dirty="0"/>
          </a:p>
        </p:txBody>
      </p:sp>
      <p:sp>
        <p:nvSpPr>
          <p:cNvPr id="3" name="Slide Number Placeholder 2">
            <a:extLst>
              <a:ext uri="{FF2B5EF4-FFF2-40B4-BE49-F238E27FC236}">
                <a16:creationId xmlns:a16="http://schemas.microsoft.com/office/drawing/2014/main" id="{FF031048-093F-4118-8059-B91BD92D81AE}"/>
              </a:ext>
            </a:extLst>
          </p:cNvPr>
          <p:cNvSpPr>
            <a:spLocks noGrp="1"/>
          </p:cNvSpPr>
          <p:nvPr>
            <p:ph type="sldNum" sz="quarter" idx="4294967295"/>
          </p:nvPr>
        </p:nvSpPr>
        <p:spPr>
          <a:xfrm>
            <a:off x="0" y="0"/>
            <a:ext cx="0" cy="0"/>
          </a:xfrm>
        </p:spPr>
        <p:txBody>
          <a:bodyPr/>
          <a:lstStyle/>
          <a:p>
            <a:fld id="{6E61BB2A-F643-4BC4-A7C3-7339FD5A6B19}" type="slidenum">
              <a:rPr lang="en-US" smtClean="0"/>
              <a:pPr/>
              <a:t>56</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DC99D7-A9F2-471A-94DD-D97233D1C00C}"/>
                  </a:ext>
                </a:extLst>
              </p:cNvPr>
              <p:cNvSpPr txBox="1"/>
              <p:nvPr/>
            </p:nvSpPr>
            <p:spPr>
              <a:xfrm>
                <a:off x="826618" y="3971389"/>
                <a:ext cx="7688732" cy="565283"/>
              </a:xfrm>
              <a:prstGeom prst="rect">
                <a:avLst/>
              </a:prstGeom>
              <a:noFill/>
            </p:spPr>
            <p:txBody>
              <a:bodyPr wrap="square" rtlCol="0">
                <a:spAutoFit/>
              </a:bodyPr>
              <a:lstStyle/>
              <a:p>
                <a:pPr lvl="1" defTabSz="685800">
                  <a:lnSpc>
                    <a:spcPct val="85000"/>
                  </a:lnSpc>
                  <a:spcBef>
                    <a:spcPts val="800"/>
                  </a:spcBef>
                  <a:buClr>
                    <a:schemeClr val="bg2"/>
                  </a:buClr>
                </a:pPr>
                <a:r>
                  <a:rPr lang="en-US" dirty="0">
                    <a:solidFill>
                      <a:schemeClr val="bg1"/>
                    </a:solidFill>
                    <a:latin typeface="+mj-lt"/>
                  </a:rPr>
                  <a:t>Where </a:t>
                </a:r>
                <a14:m>
                  <m:oMath xmlns:m="http://schemas.openxmlformats.org/officeDocument/2006/math">
                    <m:r>
                      <a:rPr lang="en-US">
                        <a:solidFill>
                          <a:schemeClr val="bg1"/>
                        </a:solidFill>
                        <a:latin typeface="Cambria Math" panose="02040503050406030204" pitchFamily="18" charset="0"/>
                      </a:rPr>
                      <m:t>𝜎</m:t>
                    </m:r>
                  </m:oMath>
                </a14:m>
                <a:r>
                  <a:rPr lang="en-US" dirty="0">
                    <a:solidFill>
                      <a:schemeClr val="bg1"/>
                    </a:solidFill>
                    <a:latin typeface="+mj-lt"/>
                  </a:rPr>
                  <a:t> is the standard deviation of the underlying population and </a:t>
                </a:r>
                <a14:m>
                  <m:oMath xmlns:m="http://schemas.openxmlformats.org/officeDocument/2006/math">
                    <m:r>
                      <a:rPr lang="en-US" dirty="0">
                        <a:solidFill>
                          <a:schemeClr val="bg1"/>
                        </a:solidFill>
                        <a:latin typeface="Cambria Math" panose="02040503050406030204" pitchFamily="18" charset="0"/>
                      </a:rPr>
                      <m:t>𝑛</m:t>
                    </m:r>
                  </m:oMath>
                </a14:m>
                <a:r>
                  <a:rPr lang="en-US" dirty="0">
                    <a:solidFill>
                      <a:schemeClr val="bg1"/>
                    </a:solidFill>
                    <a:latin typeface="+mj-lt"/>
                  </a:rPr>
                  <a:t> is number of samples taken </a:t>
                </a:r>
              </a:p>
            </p:txBody>
          </p:sp>
        </mc:Choice>
        <mc:Fallback xmlns="">
          <p:sp>
            <p:nvSpPr>
              <p:cNvPr id="6" name="TextBox 5">
                <a:extLst>
                  <a:ext uri="{FF2B5EF4-FFF2-40B4-BE49-F238E27FC236}">
                    <a16:creationId xmlns:a16="http://schemas.microsoft.com/office/drawing/2014/main" id="{8EDC99D7-A9F2-471A-94DD-D97233D1C00C}"/>
                  </a:ext>
                </a:extLst>
              </p:cNvPr>
              <p:cNvSpPr txBox="1">
                <a:spLocks noRot="1" noChangeAspect="1" noMove="1" noResize="1" noEditPoints="1" noAdjustHandles="1" noChangeArrowheads="1" noChangeShapeType="1" noTextEdit="1"/>
              </p:cNvSpPr>
              <p:nvPr/>
            </p:nvSpPr>
            <p:spPr>
              <a:xfrm>
                <a:off x="826618" y="3971389"/>
                <a:ext cx="7688732" cy="565283"/>
              </a:xfrm>
              <a:prstGeom prst="rect">
                <a:avLst/>
              </a:prstGeom>
              <a:blipFill>
                <a:blip r:embed="rId3"/>
                <a:stretch>
                  <a:fillRect t="-11828" b="-16129"/>
                </a:stretch>
              </a:blipFill>
            </p:spPr>
            <p:txBody>
              <a:bodyPr/>
              <a:lstStyle/>
              <a:p>
                <a:r>
                  <a:rPr lang="en-US">
                    <a:noFill/>
                  </a:rPr>
                  <a:t> </a:t>
                </a:r>
              </a:p>
            </p:txBody>
          </p:sp>
        </mc:Fallback>
      </mc:AlternateContent>
    </p:spTree>
    <p:extLst>
      <p:ext uri="{BB962C8B-B14F-4D97-AF65-F5344CB8AC3E}">
        <p14:creationId xmlns:p14="http://schemas.microsoft.com/office/powerpoint/2010/main" val="2970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8F0F4-243B-4EB7-B136-10E4D46FC4FD}"/>
              </a:ext>
            </a:extLst>
          </p:cNvPr>
          <p:cNvSpPr>
            <a:spLocks noGrp="1"/>
          </p:cNvSpPr>
          <p:nvPr>
            <p:ph type="title"/>
          </p:nvPr>
        </p:nvSpPr>
        <p:spPr/>
        <p:txBody>
          <a:bodyPr>
            <a:normAutofit fontScale="90000"/>
          </a:bodyPr>
          <a:lstStyle/>
          <a:p>
            <a:r>
              <a:rPr lang="en-US" dirty="0"/>
              <a:t>Coefficient Significance Analysis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C4F12A3-9094-4EB6-8E25-AF7C87039B49}"/>
                  </a:ext>
                </a:extLst>
              </p:cNvPr>
              <p:cNvSpPr>
                <a:spLocks noGrp="1"/>
              </p:cNvSpPr>
              <p:nvPr>
                <p:ph idx="1"/>
              </p:nvPr>
            </p:nvSpPr>
            <p:spPr>
              <a:xfrm>
                <a:off x="628650" y="1369218"/>
                <a:ext cx="7886700" cy="3621882"/>
              </a:xfrm>
            </p:spPr>
            <p:txBody>
              <a:bodyPr/>
              <a:lstStyle/>
              <a:p>
                <a:pPr marL="0" indent="0">
                  <a:buNone/>
                </a:pPr>
                <a:r>
                  <a:rPr lang="en-US" sz="1800" dirty="0"/>
                  <a:t>Similarly, we are interested in how close our coefficient estimates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i="1">
                            <a:latin typeface="Cambria Math" panose="02040503050406030204" pitchFamily="18" charset="0"/>
                          </a:rPr>
                          <m:t>0</m:t>
                        </m:r>
                      </m:sub>
                    </m:sSub>
                  </m:oMath>
                </a14:m>
                <a:r>
                  <a:rPr lang="en-US" sz="1800" dirty="0"/>
                  <a:t> and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b="0" i="1" smtClean="0">
                            <a:latin typeface="Cambria Math" panose="02040503050406030204" pitchFamily="18" charset="0"/>
                          </a:rPr>
                          <m:t>1</m:t>
                        </m:r>
                      </m:sub>
                    </m:sSub>
                  </m:oMath>
                </a14:m>
                <a:r>
                  <a:rPr lang="en-US" sz="1800" dirty="0"/>
                  <a:t> are to the actual values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𝛽</m:t>
                        </m:r>
                      </m:e>
                      <m:sub>
                        <m:r>
                          <a:rPr lang="en-US" sz="1800" b="0" i="1" smtClean="0">
                            <a:latin typeface="Cambria Math" panose="02040503050406030204" pitchFamily="18" charset="0"/>
                          </a:rPr>
                          <m:t>0</m:t>
                        </m:r>
                      </m:sub>
                    </m:sSub>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b="0" i="1" smtClean="0">
                            <a:latin typeface="Cambria Math" panose="02040503050406030204" pitchFamily="18" charset="0"/>
                          </a:rPr>
                          <m:t>1</m:t>
                        </m:r>
                      </m:sub>
                    </m:sSub>
                  </m:oMath>
                </a14:m>
                <a:r>
                  <a:rPr lang="en-US" sz="1800" dirty="0"/>
                  <a:t> </a:t>
                </a:r>
              </a:p>
              <a:p>
                <a:endParaRPr lang="en-US" sz="1800" dirty="0"/>
              </a:p>
              <a:p>
                <a:pPr marL="0" indent="0">
                  <a:buNone/>
                </a:pPr>
                <a:r>
                  <a:rPr lang="en-US" sz="1800" dirty="0"/>
                  <a:t>The Standard Errors associated with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i="1">
                            <a:latin typeface="Cambria Math" panose="02040503050406030204" pitchFamily="18" charset="0"/>
                          </a:rPr>
                          <m:t>0</m:t>
                        </m:r>
                      </m:sub>
                    </m:sSub>
                  </m:oMath>
                </a14:m>
                <a:r>
                  <a:rPr lang="en-US" sz="1800" dirty="0"/>
                  <a:t> and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i="1">
                            <a:latin typeface="Cambria Math" panose="02040503050406030204" pitchFamily="18" charset="0"/>
                          </a:rPr>
                          <m:t>1</m:t>
                        </m:r>
                      </m:sub>
                    </m:sSub>
                  </m:oMath>
                </a14:m>
                <a:r>
                  <a:rPr lang="en-US" sz="1800" dirty="0"/>
                  <a:t> can be calculated by the following formulae:</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𝑆𝐸</m:t>
                      </m:r>
                      <m:sSup>
                        <m:sSupPr>
                          <m:ctrlPr>
                            <a:rPr lang="en-US" sz="1800" i="1">
                              <a:latin typeface="Cambria Math" panose="02040503050406030204" pitchFamily="18" charset="0"/>
                            </a:rPr>
                          </m:ctrlPr>
                        </m:sSupPr>
                        <m:e>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𝛽</m:t>
                                  </m:r>
                                </m:e>
                              </m:acc>
                            </m:e>
                            <m:sub>
                              <m:r>
                                <a:rPr lang="en-US" sz="1800" b="0" i="1" smtClean="0">
                                  <a:latin typeface="Cambria Math" panose="02040503050406030204" pitchFamily="18" charset="0"/>
                                  <a:ea typeface="Cambria Math" panose="02040503050406030204" pitchFamily="18" charset="0"/>
                                </a:rPr>
                                <m:t>0</m:t>
                              </m:r>
                            </m:sub>
                          </m:sSub>
                          <m:r>
                            <a:rPr lang="en-US" sz="1800" i="1">
                              <a:latin typeface="Cambria Math" panose="02040503050406030204" pitchFamily="18" charset="0"/>
                            </a:rPr>
                            <m:t>)</m:t>
                          </m:r>
                        </m:e>
                        <m:sup>
                          <m:r>
                            <a:rPr lang="en-US" sz="1800" i="1">
                              <a:latin typeface="Cambria Math" panose="02040503050406030204" pitchFamily="18" charset="0"/>
                            </a:rPr>
                            <m:t>2</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𝜎</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𝑛</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i="1">
                                  <a:latin typeface="Cambria Math" panose="02040503050406030204" pitchFamily="18" charset="0"/>
                                </a:rPr>
                              </m:ctrlPr>
                            </m:sSupPr>
                            <m:e>
                              <m:acc>
                                <m:accPr>
                                  <m:chr m:val="̅"/>
                                  <m:ctrlPr>
                                    <a:rPr lang="en-US" sz="1800" i="1">
                                      <a:latin typeface="Cambria Math" panose="02040503050406030204" pitchFamily="18" charset="0"/>
                                    </a:rPr>
                                  </m:ctrlPr>
                                </m:accPr>
                                <m:e>
                                  <m:r>
                                    <a:rPr lang="en-US" sz="1800" i="1">
                                      <a:latin typeface="Cambria Math" panose="02040503050406030204" pitchFamily="18" charset="0"/>
                                    </a:rPr>
                                    <m:t>𝑥</m:t>
                                  </m:r>
                                </m:e>
                              </m:acc>
                            </m:e>
                            <m:sup>
                              <m:r>
                                <a:rPr lang="en-US" sz="1800" i="1">
                                  <a:latin typeface="Cambria Math" panose="02040503050406030204" pitchFamily="18" charset="0"/>
                                </a:rPr>
                                <m:t>2</m:t>
                              </m:r>
                            </m:sup>
                          </m:sSup>
                        </m:num>
                        <m:den>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𝑥</m:t>
                                          </m:r>
                                        </m:e>
                                      </m:acc>
                                    </m:e>
                                  </m:d>
                                </m:e>
                                <m:sup>
                                  <m:r>
                                    <a:rPr lang="en-US" sz="1800" b="0" i="1" smtClean="0">
                                      <a:latin typeface="Cambria Math" panose="02040503050406030204" pitchFamily="18" charset="0"/>
                                    </a:rPr>
                                    <m:t>2</m:t>
                                  </m:r>
                                </m:sup>
                              </m:sSup>
                            </m:e>
                          </m:nary>
                        </m:den>
                      </m:f>
                      <m:r>
                        <a:rPr lang="en-US" sz="1800" b="0" i="1" smtClean="0">
                          <a:latin typeface="Cambria Math" panose="02040503050406030204" pitchFamily="18" charset="0"/>
                        </a:rPr>
                        <m:t>]</m:t>
                      </m:r>
                    </m:oMath>
                  </m:oMathPara>
                </a14:m>
                <a:endParaRPr lang="en-US" sz="1800" dirty="0"/>
              </a:p>
              <a:p>
                <a:pPr marL="0" indent="0">
                  <a:buNone/>
                </a:pPr>
                <a:endParaRPr lang="en-US" sz="1800" dirty="0"/>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𝑆𝐸</m:t>
                      </m:r>
                      <m:sSup>
                        <m:sSupPr>
                          <m:ctrlPr>
                            <a:rPr lang="en-US" sz="1800" i="1" smtClean="0">
                              <a:latin typeface="Cambria Math" panose="02040503050406030204" pitchFamily="18" charset="0"/>
                            </a:rPr>
                          </m:ctrlPr>
                        </m:sSupPr>
                        <m:e>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𝛽</m:t>
                                  </m:r>
                                </m:e>
                              </m:acc>
                            </m:e>
                            <m:sub>
                              <m:r>
                                <a:rPr lang="en-US" sz="1800" i="1">
                                  <a:latin typeface="Cambria Math" panose="02040503050406030204" pitchFamily="18" charset="0"/>
                                </a:rPr>
                                <m:t>1</m:t>
                              </m:r>
                            </m:sub>
                          </m:sSub>
                          <m:r>
                            <a:rPr lang="en-US" sz="1800" i="1">
                              <a:latin typeface="Cambria Math" panose="02040503050406030204" pitchFamily="18" charset="0"/>
                            </a:rPr>
                            <m:t>)</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𝜎</m:t>
                              </m:r>
                            </m:e>
                            <m:sup>
                              <m:r>
                                <a:rPr lang="en-US" sz="1800" b="0" i="1" smtClean="0">
                                  <a:latin typeface="Cambria Math" panose="02040503050406030204" pitchFamily="18" charset="0"/>
                                </a:rPr>
                                <m:t>2</m:t>
                              </m:r>
                            </m:sup>
                          </m:sSup>
                        </m:num>
                        <m:den>
                          <m:nary>
                            <m:naryPr>
                              <m:chr m:val="∑"/>
                              <m:limLoc m:val="subSup"/>
                              <m:ctrlPr>
                                <a:rPr lang="en-US" sz="1800" b="0" i="1" smtClean="0">
                                  <a:latin typeface="Cambria Math" panose="02040503050406030204" pitchFamily="18" charset="0"/>
                                </a:rPr>
                              </m:ctrlPr>
                            </m:naryPr>
                            <m:sub>
                              <m:r>
                                <m:rPr>
                                  <m:brk m:alnAt="25"/>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p>
                                <m:sSupPr>
                                  <m:ctrlPr>
                                    <a:rPr lang="en-US" sz="1800" i="1">
                                      <a:latin typeface="Cambria Math" panose="02040503050406030204" pitchFamily="18" charset="0"/>
                                    </a:rPr>
                                  </m:ctrlPr>
                                </m:sSupPr>
                                <m:e>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sub>
                                  </m:sSub>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𝑥</m:t>
                                      </m:r>
                                    </m:e>
                                  </m:acc>
                                  <m:r>
                                    <a:rPr lang="en-US" sz="1800" i="1">
                                      <a:latin typeface="Cambria Math" panose="02040503050406030204" pitchFamily="18" charset="0"/>
                                    </a:rPr>
                                    <m:t>)</m:t>
                                  </m:r>
                                </m:e>
                                <m:sup>
                                  <m:r>
                                    <a:rPr lang="en-US" sz="1800" i="1">
                                      <a:latin typeface="Cambria Math" panose="02040503050406030204" pitchFamily="18" charset="0"/>
                                    </a:rPr>
                                    <m:t>2</m:t>
                                  </m:r>
                                </m:sup>
                              </m:sSup>
                            </m:e>
                          </m:nary>
                        </m:den>
                      </m:f>
                    </m:oMath>
                  </m:oMathPara>
                </a14:m>
                <a:endParaRPr lang="en-US" sz="1800" b="0" dirty="0"/>
              </a:p>
              <a:p>
                <a:pPr marL="0" indent="0">
                  <a:buNone/>
                </a:pPr>
                <a:endParaRPr lang="en-US" dirty="0"/>
              </a:p>
              <a:p>
                <a:pPr marL="0" indent="0" algn="ctr">
                  <a:buNone/>
                </a:pPr>
                <a:r>
                  <a:rPr lang="en-US" sz="1600" dirty="0">
                    <a:latin typeface="Cambria Math" pitchFamily="18" charset="0"/>
                    <a:ea typeface="Cambria Math" pitchFamily="18" charset="0"/>
                  </a:rPr>
                  <a:t>w</a:t>
                </a:r>
                <a:r>
                  <a:rPr lang="en-US" sz="1600" dirty="0">
                    <a:solidFill>
                      <a:schemeClr val="bg1"/>
                    </a:solidFill>
                    <a:latin typeface="Cambria Math" pitchFamily="18" charset="0"/>
                    <a:ea typeface="Cambria Math" pitchFamily="18" charset="0"/>
                  </a:rPr>
                  <a:t>here </a:t>
                </a:r>
                <a14:m>
                  <m:oMath xmlns:m="http://schemas.openxmlformats.org/officeDocument/2006/math">
                    <m:sSup>
                      <m:sSupPr>
                        <m:ctrlPr>
                          <a:rPr lang="en-US" sz="1600" i="1" smtClean="0">
                            <a:solidFill>
                              <a:schemeClr val="bg1"/>
                            </a:solidFill>
                            <a:latin typeface="Cambria Math" panose="02040503050406030204" pitchFamily="18" charset="0"/>
                            <a:ea typeface="Cambria Math" pitchFamily="18" charset="0"/>
                          </a:rPr>
                        </m:ctrlPr>
                      </m:sSupPr>
                      <m:e>
                        <m:r>
                          <a:rPr lang="en-US" sz="1600" i="1" smtClean="0">
                            <a:solidFill>
                              <a:schemeClr val="bg1"/>
                            </a:solidFill>
                            <a:latin typeface="Cambria Math" panose="02040503050406030204" pitchFamily="18" charset="0"/>
                            <a:ea typeface="Cambria Math" pitchFamily="18" charset="0"/>
                          </a:rPr>
                          <m:t>𝜎</m:t>
                        </m:r>
                      </m:e>
                      <m:sup>
                        <m:r>
                          <a:rPr lang="en-US" sz="1600" b="0" i="1" smtClean="0">
                            <a:solidFill>
                              <a:schemeClr val="bg1"/>
                            </a:solidFill>
                            <a:latin typeface="Cambria Math" panose="02040503050406030204" pitchFamily="18" charset="0"/>
                            <a:ea typeface="Cambria Math" pitchFamily="18" charset="0"/>
                          </a:rPr>
                          <m:t>2</m:t>
                        </m:r>
                      </m:sup>
                    </m:sSup>
                    <m:r>
                      <a:rPr lang="en-US" sz="1600" b="0" i="1" smtClean="0">
                        <a:solidFill>
                          <a:schemeClr val="bg1"/>
                        </a:solidFill>
                        <a:latin typeface="Cambria Math" panose="02040503050406030204" pitchFamily="18" charset="0"/>
                        <a:ea typeface="Cambria Math" pitchFamily="18" charset="0"/>
                      </a:rPr>
                      <m:t>=</m:t>
                    </m:r>
                    <m:r>
                      <a:rPr lang="en-US" sz="1600" b="0" i="1" smtClean="0">
                        <a:solidFill>
                          <a:schemeClr val="bg1"/>
                        </a:solidFill>
                        <a:latin typeface="Cambria Math" panose="02040503050406030204" pitchFamily="18" charset="0"/>
                        <a:ea typeface="Cambria Math" pitchFamily="18" charset="0"/>
                      </a:rPr>
                      <m:t>𝑉𝑎𝑟</m:t>
                    </m:r>
                    <m:r>
                      <a:rPr lang="en-US" sz="1600" b="0" i="1" smtClean="0">
                        <a:solidFill>
                          <a:schemeClr val="bg1"/>
                        </a:solidFill>
                        <a:latin typeface="Cambria Math" panose="02040503050406030204" pitchFamily="18" charset="0"/>
                        <a:ea typeface="Cambria Math" pitchFamily="18" charset="0"/>
                      </a:rPr>
                      <m:t>(</m:t>
                    </m:r>
                    <m:r>
                      <a:rPr lang="en-US" sz="1600" b="0" i="1" smtClean="0">
                        <a:solidFill>
                          <a:schemeClr val="bg1"/>
                        </a:solidFill>
                        <a:latin typeface="Cambria Math" panose="02040503050406030204" pitchFamily="18" charset="0"/>
                        <a:ea typeface="Cambria Math" pitchFamily="18" charset="0"/>
                      </a:rPr>
                      <m:t>𝜖</m:t>
                    </m:r>
                    <m:r>
                      <a:rPr lang="en-US" sz="1600" b="0" i="1" smtClean="0">
                        <a:solidFill>
                          <a:schemeClr val="bg1"/>
                        </a:solidFill>
                        <a:latin typeface="Cambria Math" panose="02040503050406030204" pitchFamily="18" charset="0"/>
                        <a:ea typeface="Cambria Math" pitchFamily="18" charset="0"/>
                      </a:rPr>
                      <m:t>)</m:t>
                    </m:r>
                  </m:oMath>
                </a14:m>
                <a:endParaRPr lang="en-US" sz="1600" dirty="0">
                  <a:solidFill>
                    <a:schemeClr val="bg1"/>
                  </a:solidFill>
                  <a:latin typeface="Cambria Math" pitchFamily="18" charset="0"/>
                  <a:ea typeface="Cambria Math" pitchFamily="18" charset="0"/>
                </a:endParaRPr>
              </a:p>
              <a:p>
                <a:pPr marL="0" indent="0" algn="ctr">
                  <a:buNone/>
                </a:pPr>
                <a:endParaRPr lang="en-US" dirty="0"/>
              </a:p>
            </p:txBody>
          </p:sp>
        </mc:Choice>
        <mc:Fallback>
          <p:sp>
            <p:nvSpPr>
              <p:cNvPr id="4" name="Content Placeholder 3">
                <a:extLst>
                  <a:ext uri="{FF2B5EF4-FFF2-40B4-BE49-F238E27FC236}">
                    <a16:creationId xmlns:a16="http://schemas.microsoft.com/office/drawing/2014/main" id="{DC4F12A3-9094-4EB6-8E25-AF7C87039B49}"/>
                  </a:ext>
                </a:extLst>
              </p:cNvPr>
              <p:cNvSpPr>
                <a:spLocks noGrp="1" noRot="1" noChangeAspect="1" noMove="1" noResize="1" noEditPoints="1" noAdjustHandles="1" noChangeArrowheads="1" noChangeShapeType="1" noTextEdit="1"/>
              </p:cNvSpPr>
              <p:nvPr>
                <p:ph idx="1"/>
              </p:nvPr>
            </p:nvSpPr>
            <p:spPr>
              <a:xfrm>
                <a:off x="628650" y="1369218"/>
                <a:ext cx="7886700" cy="3621882"/>
              </a:xfrm>
              <a:blipFill>
                <a:blip r:embed="rId2"/>
                <a:stretch>
                  <a:fillRect l="-618" t="-2020"/>
                </a:stretch>
              </a:blipFill>
            </p:spPr>
            <p:txBody>
              <a:bodyPr/>
              <a:lstStyle/>
              <a:p>
                <a:r>
                  <a:rPr lang="en-US">
                    <a:noFill/>
                  </a:rPr>
                  <a:t> </a:t>
                </a:r>
              </a:p>
            </p:txBody>
          </p:sp>
        </mc:Fallback>
      </mc:AlternateContent>
      <p:sp>
        <p:nvSpPr>
          <p:cNvPr id="7" name="Text Placeholder 6">
            <a:extLst>
              <a:ext uri="{FF2B5EF4-FFF2-40B4-BE49-F238E27FC236}">
                <a16:creationId xmlns:a16="http://schemas.microsoft.com/office/drawing/2014/main" id="{EE48F227-683B-4E02-9B32-91E7148DA312}"/>
              </a:ext>
            </a:extLst>
          </p:cNvPr>
          <p:cNvSpPr>
            <a:spLocks noGrp="1"/>
          </p:cNvSpPr>
          <p:nvPr>
            <p:ph type="body" sz="quarter" idx="10"/>
          </p:nvPr>
        </p:nvSpPr>
        <p:spPr/>
        <p:txBody>
          <a:bodyPr/>
          <a:lstStyle/>
          <a:p>
            <a:r>
              <a:rPr lang="en-US" dirty="0"/>
              <a:t>Simple Linear Regression</a:t>
            </a:r>
          </a:p>
        </p:txBody>
      </p:sp>
      <p:sp>
        <p:nvSpPr>
          <p:cNvPr id="3" name="Slide Number Placeholder 2">
            <a:extLst>
              <a:ext uri="{FF2B5EF4-FFF2-40B4-BE49-F238E27FC236}">
                <a16:creationId xmlns:a16="http://schemas.microsoft.com/office/drawing/2014/main" id="{1D602FE8-D5AE-4C3A-8310-8E95A0F51833}"/>
              </a:ext>
            </a:extLst>
          </p:cNvPr>
          <p:cNvSpPr>
            <a:spLocks noGrp="1"/>
          </p:cNvSpPr>
          <p:nvPr>
            <p:ph type="sldNum" sz="quarter" idx="4294967295"/>
          </p:nvPr>
        </p:nvSpPr>
        <p:spPr>
          <a:xfrm>
            <a:off x="0" y="0"/>
            <a:ext cx="0" cy="0"/>
          </a:xfrm>
        </p:spPr>
        <p:txBody>
          <a:bodyPr/>
          <a:lstStyle/>
          <a:p>
            <a:fld id="{6E61BB2A-F643-4BC4-A7C3-7339FD5A6B19}" type="slidenum">
              <a:rPr lang="en-US" smtClean="0"/>
              <a:pPr/>
              <a:t>57</a:t>
            </a:fld>
            <a:endParaRPr lang="en-US"/>
          </a:p>
        </p:txBody>
      </p:sp>
    </p:spTree>
    <p:extLst>
      <p:ext uri="{BB962C8B-B14F-4D97-AF65-F5344CB8AC3E}">
        <p14:creationId xmlns:p14="http://schemas.microsoft.com/office/powerpoint/2010/main" val="89570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C4593-571E-49D2-A73C-BE76F4696BAF}"/>
              </a:ext>
            </a:extLst>
          </p:cNvPr>
          <p:cNvSpPr>
            <a:spLocks noGrp="1"/>
          </p:cNvSpPr>
          <p:nvPr>
            <p:ph type="title"/>
          </p:nvPr>
        </p:nvSpPr>
        <p:spPr/>
        <p:txBody>
          <a:bodyPr>
            <a:normAutofit fontScale="90000"/>
          </a:bodyPr>
          <a:lstStyle/>
          <a:p>
            <a:r>
              <a:rPr lang="en-US" dirty="0"/>
              <a:t>Coefficient Significance Analysis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0EE1B76-EECD-4586-B740-54D9B82B3FDD}"/>
                  </a:ext>
                </a:extLst>
              </p:cNvPr>
              <p:cNvSpPr>
                <a:spLocks noGrp="1"/>
              </p:cNvSpPr>
              <p:nvPr>
                <p:ph idx="1"/>
              </p:nvPr>
            </p:nvSpPr>
            <p:spPr/>
            <p:txBody>
              <a:bodyPr/>
              <a:lstStyle/>
              <a:p>
                <a:r>
                  <a:rPr lang="en-US" dirty="0"/>
                  <a:t>Formula assumes that error terms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𝜀</m:t>
                        </m:r>
                      </m:e>
                      <m:sub>
                        <m:r>
                          <a:rPr lang="en-US" b="0" i="1" smtClean="0">
                            <a:latin typeface="Cambria Math" panose="02040503050406030204" pitchFamily="18" charset="0"/>
                          </a:rPr>
                          <m:t>𝑖</m:t>
                        </m:r>
                      </m:sub>
                    </m:sSub>
                    <m:r>
                      <a:rPr lang="en-US" b="0" i="0" smtClean="0">
                        <a:latin typeface="Cambria Math" panose="02040503050406030204" pitchFamily="18" charset="0"/>
                      </a:rPr>
                      <m:t> </m:t>
                    </m:r>
                  </m:oMath>
                </a14:m>
                <a:r>
                  <a:rPr lang="en-US" dirty="0"/>
                  <a:t>are independent (uncorrelated) and all have the same variance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𝜎</m:t>
                        </m:r>
                      </m:e>
                      <m:sup>
                        <m:r>
                          <a:rPr lang="en-US" b="0" i="1" smtClean="0">
                            <a:latin typeface="Cambria Math" panose="02040503050406030204" pitchFamily="18" charset="0"/>
                          </a:rPr>
                          <m:t>2</m:t>
                        </m:r>
                      </m:sup>
                    </m:sSup>
                  </m:oMath>
                </a14:m>
                <a:endParaRPr lang="en-US" dirty="0"/>
              </a:p>
              <a:p>
                <a:pPr lvl="1"/>
                <a:r>
                  <a:rPr lang="en-US" dirty="0"/>
                  <a:t>Generally, this is not true, but the formula gives reasonable results anyways</a:t>
                </a:r>
              </a:p>
              <a:p>
                <a:r>
                  <a:rPr lang="en-US" dirty="0"/>
                  <a:t>Generally, we don’t know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oMath>
                </a14:m>
                <a:r>
                  <a:rPr lang="en-US" dirty="0"/>
                  <a:t>!  How could we unless we had all the underlying population data or knew the exact form of the generating function?</a:t>
                </a:r>
              </a:p>
              <a:p>
                <a:pPr lvl="1"/>
                <a:r>
                  <a:rPr lang="en-US" dirty="0"/>
                  <a:t>The approach is to estimate the population variance with the sample variance</a:t>
                </a:r>
              </a:p>
              <a:p>
                <a:pPr marL="182880" lvl="1" indent="0">
                  <a:buNone/>
                </a:pPr>
                <a:endParaRPr lang="en-US" dirty="0"/>
              </a:p>
              <a:p>
                <a:pPr lvl="1"/>
                <a:endParaRPr lang="en-US" dirty="0"/>
              </a:p>
              <a:p>
                <a:endParaRPr lang="en-US" dirty="0"/>
              </a:p>
            </p:txBody>
          </p:sp>
        </mc:Choice>
        <mc:Fallback xmlns="">
          <p:sp>
            <p:nvSpPr>
              <p:cNvPr id="4" name="Content Placeholder 3">
                <a:extLst>
                  <a:ext uri="{FF2B5EF4-FFF2-40B4-BE49-F238E27FC236}">
                    <a16:creationId xmlns:a16="http://schemas.microsoft.com/office/drawing/2014/main" id="{A0EE1B76-EECD-4586-B740-54D9B82B3FDD}"/>
                  </a:ext>
                </a:extLst>
              </p:cNvPr>
              <p:cNvSpPr>
                <a:spLocks noGrp="1" noRot="1" noChangeAspect="1" noMove="1" noResize="1" noEditPoints="1" noAdjustHandles="1" noChangeArrowheads="1" noChangeShapeType="1" noTextEdit="1"/>
              </p:cNvSpPr>
              <p:nvPr>
                <p:ph idx="1"/>
              </p:nvPr>
            </p:nvSpPr>
            <p:spPr>
              <a:blipFill>
                <a:blip r:embed="rId2"/>
                <a:stretch>
                  <a:fillRect l="-773" t="-2804"/>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B007E681-7F46-4A56-95EB-BF44C73D55DE}"/>
              </a:ext>
            </a:extLst>
          </p:cNvPr>
          <p:cNvSpPr>
            <a:spLocks noGrp="1"/>
          </p:cNvSpPr>
          <p:nvPr>
            <p:ph type="body" sz="quarter" idx="10"/>
          </p:nvPr>
        </p:nvSpPr>
        <p:spPr/>
        <p:txBody>
          <a:bodyPr/>
          <a:lstStyle/>
          <a:p>
            <a:r>
              <a:rPr lang="en-US" dirty="0"/>
              <a:t>Considerations in Standard Error Calculations</a:t>
            </a:r>
          </a:p>
        </p:txBody>
      </p:sp>
      <p:sp>
        <p:nvSpPr>
          <p:cNvPr id="3" name="Slide Number Placeholder 2">
            <a:extLst>
              <a:ext uri="{FF2B5EF4-FFF2-40B4-BE49-F238E27FC236}">
                <a16:creationId xmlns:a16="http://schemas.microsoft.com/office/drawing/2014/main" id="{12E00E2D-1F8D-4AAA-9120-2C1314C70AEB}"/>
              </a:ext>
            </a:extLst>
          </p:cNvPr>
          <p:cNvSpPr>
            <a:spLocks noGrp="1"/>
          </p:cNvSpPr>
          <p:nvPr>
            <p:ph type="sldNum" sz="quarter" idx="4294967295"/>
          </p:nvPr>
        </p:nvSpPr>
        <p:spPr>
          <a:xfrm>
            <a:off x="0" y="0"/>
            <a:ext cx="0" cy="0"/>
          </a:xfrm>
        </p:spPr>
        <p:txBody>
          <a:bodyPr/>
          <a:lstStyle/>
          <a:p>
            <a:fld id="{6E61BB2A-F643-4BC4-A7C3-7339FD5A6B19}" type="slidenum">
              <a:rPr lang="en-US" smtClean="0"/>
              <a:pPr/>
              <a:t>58</a:t>
            </a:fld>
            <a:endParaRPr lang="en-US"/>
          </a:p>
        </p:txBody>
      </p:sp>
    </p:spTree>
    <p:extLst>
      <p:ext uri="{BB962C8B-B14F-4D97-AF65-F5344CB8AC3E}">
        <p14:creationId xmlns:p14="http://schemas.microsoft.com/office/powerpoint/2010/main" val="176417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54D3-6AED-4A18-8F21-C2D5F430E48E}"/>
              </a:ext>
            </a:extLst>
          </p:cNvPr>
          <p:cNvSpPr>
            <a:spLocks noGrp="1"/>
          </p:cNvSpPr>
          <p:nvPr>
            <p:ph type="title"/>
          </p:nvPr>
        </p:nvSpPr>
        <p:spPr/>
        <p:txBody>
          <a:bodyPr>
            <a:normAutofit fontScale="90000"/>
          </a:bodyPr>
          <a:lstStyle/>
          <a:p>
            <a:r>
              <a:rPr lang="en-US" dirty="0"/>
              <a:t>Coefficient Significance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6D6B6E-C639-4ED2-A500-B2410C6AABA8}"/>
                  </a:ext>
                </a:extLst>
              </p:cNvPr>
              <p:cNvSpPr>
                <a:spLocks noGrp="1"/>
              </p:cNvSpPr>
              <p:nvPr>
                <p:ph idx="1"/>
              </p:nvPr>
            </p:nvSpPr>
            <p:spPr>
              <a:xfrm>
                <a:off x="628650" y="1369218"/>
                <a:ext cx="7886700" cy="3577431"/>
              </a:xfrm>
            </p:spPr>
            <p:txBody>
              <a:bodyPr>
                <a:normAutofit/>
              </a:bodyPr>
              <a:lstStyle/>
              <a:p>
                <a:pPr marL="0" indent="0">
                  <a:buNone/>
                </a:pPr>
                <a:r>
                  <a:rPr lang="en-US" dirty="0"/>
                  <a:t>Once we know the standard error of the slope coefficient, determining if the coefficient is significant follows standard sampling theory:</a:t>
                </a:r>
              </a:p>
              <a:p>
                <a:r>
                  <a:rPr lang="en-US" dirty="0"/>
                  <a:t>Construct a confidence interval for the coefficient’s value with a given confidence interval.  A 95% confidence interval is approximated by:</a:t>
                </a:r>
              </a:p>
              <a:p>
                <a:endParaRPr lang="en-US" dirty="0"/>
              </a:p>
              <a:p>
                <a:pPr marL="0" indent="0" algn="ctr">
                  <a:buNone/>
                </a:pPr>
                <a14:m>
                  <m:oMath xmlns:m="http://schemas.openxmlformats.org/officeDocument/2006/math">
                    <m:sSub>
                      <m:sSubPr>
                        <m:ctrlPr>
                          <a:rPr lang="en-US" i="1" smtClean="0">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𝛽</m:t>
                            </m:r>
                          </m:e>
                        </m:acc>
                      </m:e>
                      <m:sub>
                        <m:r>
                          <a:rPr lang="en-US" i="1">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±2∗</m:t>
                    </m:r>
                    <m:r>
                      <a:rPr lang="en-US" b="0" i="1" smtClean="0">
                        <a:solidFill>
                          <a:schemeClr val="bg1"/>
                        </a:solidFill>
                        <a:latin typeface="Cambria Math" panose="02040503050406030204" pitchFamily="18" charset="0"/>
                        <a:ea typeface="Cambria Math" panose="02040503050406030204" pitchFamily="18" charset="0"/>
                      </a:rPr>
                      <m:t>𝑆𝐸</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𝛽</m:t>
                            </m:r>
                          </m:e>
                        </m:acc>
                      </m:e>
                      <m:sub>
                        <m:r>
                          <a:rPr lang="en-US" i="1">
                            <a:solidFill>
                              <a:schemeClr val="bg1"/>
                            </a:solidFill>
                            <a:latin typeface="Cambria Math" panose="02040503050406030204" pitchFamily="18" charset="0"/>
                          </a:rPr>
                          <m:t>1</m:t>
                        </m:r>
                      </m:sub>
                    </m:sSub>
                  </m:oMath>
                </a14:m>
                <a:r>
                  <a:rPr lang="en-US" dirty="0">
                    <a:solidFill>
                      <a:schemeClr val="bg1"/>
                    </a:solidFill>
                    <a:latin typeface="Cambria Math" pitchFamily="18" charset="0"/>
                    <a:ea typeface="Cambria Math" pitchFamily="18" charset="0"/>
                  </a:rPr>
                  <a:t>)</a:t>
                </a:r>
              </a:p>
              <a:p>
                <a:pPr marL="0" indent="0" algn="ctr">
                  <a:buNone/>
                </a:pPr>
                <a:endParaRPr lang="en-US" dirty="0">
                  <a:latin typeface="Cambria Math" pitchFamily="18" charset="0"/>
                  <a:ea typeface="Cambria Math" pitchFamily="18" charset="0"/>
                </a:endParaRPr>
              </a:p>
              <a:p>
                <a:r>
                  <a:rPr lang="en-US" dirty="0"/>
                  <a:t>Determine if the confidence interval includes 0.  If so, then we say that there is not a statistically significant probability that the corresponding predictor influences the response variable.</a:t>
                </a:r>
              </a:p>
            </p:txBody>
          </p:sp>
        </mc:Choice>
        <mc:Fallback xmlns="">
          <p:sp>
            <p:nvSpPr>
              <p:cNvPr id="3" name="Content Placeholder 2">
                <a:extLst>
                  <a:ext uri="{FF2B5EF4-FFF2-40B4-BE49-F238E27FC236}">
                    <a16:creationId xmlns:a16="http://schemas.microsoft.com/office/drawing/2014/main" id="{3F6D6B6E-C639-4ED2-A500-B2410C6AABA8}"/>
                  </a:ext>
                </a:extLst>
              </p:cNvPr>
              <p:cNvSpPr>
                <a:spLocks noGrp="1" noRot="1" noChangeAspect="1" noMove="1" noResize="1" noEditPoints="1" noAdjustHandles="1" noChangeArrowheads="1" noChangeShapeType="1" noTextEdit="1"/>
              </p:cNvSpPr>
              <p:nvPr>
                <p:ph idx="1"/>
              </p:nvPr>
            </p:nvSpPr>
            <p:spPr>
              <a:xfrm>
                <a:off x="628650" y="1369218"/>
                <a:ext cx="7886700" cy="3577431"/>
              </a:xfrm>
              <a:blipFill>
                <a:blip r:embed="rId2"/>
                <a:stretch>
                  <a:fillRect l="-927" t="-2560" r="-1546"/>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A8D15F1E-355B-405E-9F4B-755332BBDFFB}"/>
              </a:ext>
            </a:extLst>
          </p:cNvPr>
          <p:cNvSpPr>
            <a:spLocks noGrp="1"/>
          </p:cNvSpPr>
          <p:nvPr>
            <p:ph type="body" sz="quarter" idx="10"/>
          </p:nvPr>
        </p:nvSpPr>
        <p:spPr/>
        <p:txBody>
          <a:bodyPr/>
          <a:lstStyle/>
          <a:p>
            <a:r>
              <a:rPr lang="en-US" dirty="0"/>
              <a:t>Simple Linear Regression</a:t>
            </a:r>
          </a:p>
        </p:txBody>
      </p:sp>
    </p:spTree>
    <p:extLst>
      <p:ext uri="{BB962C8B-B14F-4D97-AF65-F5344CB8AC3E}">
        <p14:creationId xmlns:p14="http://schemas.microsoft.com/office/powerpoint/2010/main" val="343500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442" name="Rectangle 2"/>
          <p:cNvSpPr>
            <a:spLocks noGrp="1" noChangeArrowheads="1"/>
          </p:cNvSpPr>
          <p:nvPr>
            <p:ph type="title"/>
          </p:nvPr>
        </p:nvSpPr>
        <p:spPr/>
        <p:txBody>
          <a:bodyPr>
            <a:normAutofit fontScale="90000"/>
          </a:bodyPr>
          <a:lstStyle/>
          <a:p>
            <a:r>
              <a:rPr lang="en-US" dirty="0"/>
              <a:t>Types of Regression Models</a:t>
            </a:r>
          </a:p>
        </p:txBody>
      </p:sp>
      <p:sp>
        <p:nvSpPr>
          <p:cNvPr id="3" name="Content Placeholder 2">
            <a:extLst>
              <a:ext uri="{FF2B5EF4-FFF2-40B4-BE49-F238E27FC236}">
                <a16:creationId xmlns:a16="http://schemas.microsoft.com/office/drawing/2014/main" id="{F84D8A6C-FF31-4C1B-8487-AD59FEE3878F}"/>
              </a:ext>
            </a:extLst>
          </p:cNvPr>
          <p:cNvSpPr>
            <a:spLocks noGrp="1"/>
          </p:cNvSpPr>
          <p:nvPr>
            <p:ph idx="1"/>
          </p:nvPr>
        </p:nvSpPr>
        <p:spPr/>
        <p:txBody>
          <a:bodyPr/>
          <a:lstStyle/>
          <a:p>
            <a:pPr>
              <a:lnSpc>
                <a:spcPct val="90000"/>
              </a:lnSpc>
            </a:pPr>
            <a:r>
              <a:rPr lang="en-US" sz="2700" dirty="0"/>
              <a:t>Regression models that involve one independent variable are called </a:t>
            </a:r>
            <a:r>
              <a:rPr lang="en-US" sz="2700" i="1" dirty="0"/>
              <a:t>simple regressions</a:t>
            </a:r>
          </a:p>
          <a:p>
            <a:pPr>
              <a:lnSpc>
                <a:spcPct val="90000"/>
              </a:lnSpc>
            </a:pPr>
            <a:r>
              <a:rPr lang="en-US" sz="2700" dirty="0"/>
              <a:t>When two or more explanatory variables are involved, the relationships are called </a:t>
            </a:r>
            <a:r>
              <a:rPr lang="en-US" sz="2700" i="1" dirty="0"/>
              <a:t>multiple regressions</a:t>
            </a:r>
            <a:r>
              <a:rPr lang="en-US" sz="2700" dirty="0"/>
              <a:t>. </a:t>
            </a:r>
          </a:p>
          <a:p>
            <a:pPr>
              <a:lnSpc>
                <a:spcPct val="90000"/>
              </a:lnSpc>
            </a:pPr>
            <a:r>
              <a:rPr lang="en-US" sz="2700" dirty="0"/>
              <a:t>Regression models are also divided into </a:t>
            </a:r>
            <a:r>
              <a:rPr lang="en-US" sz="2700" i="1" dirty="0"/>
              <a:t>linear</a:t>
            </a:r>
            <a:r>
              <a:rPr lang="en-US" sz="2700" dirty="0"/>
              <a:t> and </a:t>
            </a:r>
            <a:r>
              <a:rPr lang="en-US" sz="2700" i="1" dirty="0"/>
              <a:t>nonlinear</a:t>
            </a:r>
            <a:r>
              <a:rPr lang="en-US" sz="2700" b="1" dirty="0"/>
              <a:t> </a:t>
            </a:r>
            <a:r>
              <a:rPr lang="en-US" sz="2700" dirty="0"/>
              <a:t>models, depending on whether the relationship between the response and explanatory variables is linear or nonlinear. </a:t>
            </a:r>
          </a:p>
          <a:p>
            <a:endParaRPr lang="en-US" dirty="0"/>
          </a:p>
        </p:txBody>
      </p:sp>
      <p:sp>
        <p:nvSpPr>
          <p:cNvPr id="4" name="Text Placeholder 3">
            <a:extLst>
              <a:ext uri="{FF2B5EF4-FFF2-40B4-BE49-F238E27FC236}">
                <a16:creationId xmlns:a16="http://schemas.microsoft.com/office/drawing/2014/main" id="{8744A029-6114-471C-AF18-9EB3A020EBA8}"/>
              </a:ext>
            </a:extLst>
          </p:cNvPr>
          <p:cNvSpPr>
            <a:spLocks noGrp="1"/>
          </p:cNvSpPr>
          <p:nvPr>
            <p:ph type="body" sz="quarter" idx="10"/>
          </p:nvPr>
        </p:nvSpPr>
        <p:spPr/>
        <p:txBody>
          <a:bodyPr/>
          <a:lstStyle/>
          <a:p>
            <a:endParaRPr lang="en-US"/>
          </a:p>
        </p:txBody>
      </p:sp>
      <p:sp>
        <p:nvSpPr>
          <p:cNvPr id="6" name="Slide Number Placeholder 5"/>
          <p:cNvSpPr>
            <a:spLocks noGrp="1"/>
          </p:cNvSpPr>
          <p:nvPr>
            <p:ph type="sldNum" sz="quarter" idx="4294967295"/>
          </p:nvPr>
        </p:nvSpPr>
        <p:spPr>
          <a:xfrm>
            <a:off x="0" y="0"/>
            <a:ext cx="0" cy="0"/>
          </a:xfrm>
        </p:spPr>
        <p:txBody>
          <a:bodyPr/>
          <a:lstStyle/>
          <a:p>
            <a:r>
              <a:rPr lang="en-US"/>
              <a:t>8 - </a:t>
            </a:r>
            <a:fld id="{EB90FCB9-9C2E-410A-B786-7B41981CF4EE}" type="slidenum">
              <a:rPr lang="en-US"/>
              <a:pPr/>
              <a:t>6</a:t>
            </a:fld>
            <a:endParaRPr lang="en-US"/>
          </a:p>
        </p:txBody>
      </p:sp>
    </p:spTree>
    <p:extLst>
      <p:ext uri="{BB962C8B-B14F-4D97-AF65-F5344CB8AC3E}">
        <p14:creationId xmlns:p14="http://schemas.microsoft.com/office/powerpoint/2010/main" val="319851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0F023-F938-4E70-8490-9B79A8DC6F82}"/>
              </a:ext>
            </a:extLst>
          </p:cNvPr>
          <p:cNvSpPr>
            <a:spLocks noGrp="1"/>
          </p:cNvSpPr>
          <p:nvPr>
            <p:ph type="title"/>
          </p:nvPr>
        </p:nvSpPr>
        <p:spPr/>
        <p:txBody>
          <a:bodyPr>
            <a:normAutofit fontScale="90000"/>
          </a:bodyPr>
          <a:lstStyle/>
          <a:p>
            <a:r>
              <a:rPr lang="en-US" dirty="0"/>
              <a:t>Coefficient Significance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D2A3C5-103D-4B4D-A67C-4001D351CEC6}"/>
                  </a:ext>
                </a:extLst>
              </p:cNvPr>
              <p:cNvSpPr>
                <a:spLocks noGrp="1"/>
              </p:cNvSpPr>
              <p:nvPr>
                <p:ph idx="1"/>
              </p:nvPr>
            </p:nvSpPr>
            <p:spPr>
              <a:xfrm>
                <a:off x="628650" y="1369218"/>
                <a:ext cx="8197850" cy="3583781"/>
              </a:xfrm>
            </p:spPr>
            <p:txBody>
              <a:bodyPr>
                <a:normAutofit/>
              </a:bodyPr>
              <a:lstStyle/>
              <a:p>
                <a:pPr marL="0" indent="0">
                  <a:buNone/>
                </a:pPr>
                <a:r>
                  <a:rPr lang="en-US" sz="1800" dirty="0"/>
                  <a:t>Thinking about this in terms of hypothesis testing:</a:t>
                </a:r>
              </a:p>
              <a:p>
                <a:r>
                  <a:rPr lang="en-US" sz="1800" dirty="0"/>
                  <a:t>Null hypothesis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𝐻</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oMath>
                </a14:m>
                <a:r>
                  <a:rPr lang="en-US" sz="1800" dirty="0"/>
                  <a:t>  There is no relationship between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𝑋</m:t>
                        </m:r>
                      </m:e>
                      <m:sub>
                        <m:r>
                          <a:rPr lang="en-US" sz="1800" b="0" i="1" smtClean="0">
                            <a:latin typeface="Cambria Math" panose="02040503050406030204" pitchFamily="18" charset="0"/>
                          </a:rPr>
                          <m:t>1</m:t>
                        </m:r>
                      </m:sub>
                    </m:sSub>
                  </m:oMath>
                </a14:m>
                <a:r>
                  <a:rPr lang="en-US" sz="1800" dirty="0"/>
                  <a:t> and </a:t>
                </a:r>
                <a14:m>
                  <m:oMath xmlns:m="http://schemas.openxmlformats.org/officeDocument/2006/math">
                    <m:r>
                      <a:rPr lang="en-US" sz="1800" b="0" i="1" smtClean="0">
                        <a:latin typeface="Cambria Math" panose="02040503050406030204" pitchFamily="18" charset="0"/>
                      </a:rPr>
                      <m:t>𝑌</m:t>
                    </m:r>
                  </m:oMath>
                </a14:m>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𝛽</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=0</m:t>
                    </m:r>
                  </m:oMath>
                </a14:m>
                <a:r>
                  <a:rPr lang="en-US" sz="1800" dirty="0"/>
                  <a:t>)</a:t>
                </a:r>
              </a:p>
              <a:p>
                <a:r>
                  <a:rPr lang="en-US" sz="1800" dirty="0"/>
                  <a:t>Alternate hypothesis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𝐻</m:t>
                        </m:r>
                      </m:e>
                      <m:sub>
                        <m:r>
                          <a:rPr lang="en-US" sz="1800" b="0" i="1" smtClean="0">
                            <a:latin typeface="Cambria Math" panose="02040503050406030204" pitchFamily="18" charset="0"/>
                          </a:rPr>
                          <m:t>𝐴</m:t>
                        </m:r>
                      </m:sub>
                    </m:sSub>
                  </m:oMath>
                </a14:m>
                <a:r>
                  <a:rPr lang="en-US" sz="1800" dirty="0"/>
                  <a:t>:  There is some relationship between X and 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r>
                      <a:rPr lang="en-US" sz="180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0</m:t>
                    </m:r>
                  </m:oMath>
                </a14:m>
                <a:r>
                  <a:rPr lang="en-US" sz="1800" dirty="0"/>
                  <a:t>)</a:t>
                </a:r>
              </a:p>
              <a:p>
                <a:pPr marL="0" indent="0">
                  <a:buNone/>
                </a:pPr>
                <a:endParaRPr lang="en-US" sz="1800" dirty="0"/>
              </a:p>
            </p:txBody>
          </p:sp>
        </mc:Choice>
        <mc:Fallback>
          <p:sp>
            <p:nvSpPr>
              <p:cNvPr id="3" name="Content Placeholder 2">
                <a:extLst>
                  <a:ext uri="{FF2B5EF4-FFF2-40B4-BE49-F238E27FC236}">
                    <a16:creationId xmlns:a16="http://schemas.microsoft.com/office/drawing/2014/main" id="{9BD2A3C5-103D-4B4D-A67C-4001D351CEC6}"/>
                  </a:ext>
                </a:extLst>
              </p:cNvPr>
              <p:cNvSpPr>
                <a:spLocks noGrp="1" noRot="1" noChangeAspect="1" noMove="1" noResize="1" noEditPoints="1" noAdjustHandles="1" noChangeArrowheads="1" noChangeShapeType="1" noTextEdit="1"/>
              </p:cNvSpPr>
              <p:nvPr>
                <p:ph idx="1"/>
              </p:nvPr>
            </p:nvSpPr>
            <p:spPr>
              <a:xfrm>
                <a:off x="628650" y="1369218"/>
                <a:ext cx="8197850" cy="3583781"/>
              </a:xfrm>
              <a:blipFill>
                <a:blip r:embed="rId2"/>
                <a:stretch>
                  <a:fillRect l="-595" t="-2044"/>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C273D500-E23D-4B6D-9ECB-26017733F9BC}"/>
              </a:ext>
            </a:extLst>
          </p:cNvPr>
          <p:cNvSpPr>
            <a:spLocks noGrp="1"/>
          </p:cNvSpPr>
          <p:nvPr>
            <p:ph type="body" sz="quarter" idx="10"/>
          </p:nvPr>
        </p:nvSpPr>
        <p:spPr/>
        <p:txBody>
          <a:bodyPr/>
          <a:lstStyle/>
          <a:p>
            <a:r>
              <a:rPr lang="en-US" dirty="0"/>
              <a:t>Simple Linear Regression</a:t>
            </a:r>
          </a:p>
          <a:p>
            <a:endParaRPr lang="en-US" dirty="0"/>
          </a:p>
        </p:txBody>
      </p:sp>
    </p:spTree>
    <p:extLst>
      <p:ext uri="{BB962C8B-B14F-4D97-AF65-F5344CB8AC3E}">
        <p14:creationId xmlns:p14="http://schemas.microsoft.com/office/powerpoint/2010/main" val="25403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0F023-F938-4E70-8490-9B79A8DC6F82}"/>
              </a:ext>
            </a:extLst>
          </p:cNvPr>
          <p:cNvSpPr>
            <a:spLocks noGrp="1"/>
          </p:cNvSpPr>
          <p:nvPr>
            <p:ph type="title"/>
          </p:nvPr>
        </p:nvSpPr>
        <p:spPr/>
        <p:txBody>
          <a:bodyPr>
            <a:normAutofit fontScale="90000"/>
          </a:bodyPr>
          <a:lstStyle/>
          <a:p>
            <a:r>
              <a:rPr lang="en-US" dirty="0"/>
              <a:t>Coefficient Significance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D2A3C5-103D-4B4D-A67C-4001D351CEC6}"/>
                  </a:ext>
                </a:extLst>
              </p:cNvPr>
              <p:cNvSpPr>
                <a:spLocks noGrp="1"/>
              </p:cNvSpPr>
              <p:nvPr>
                <p:ph idx="1"/>
              </p:nvPr>
            </p:nvSpPr>
            <p:spPr>
              <a:xfrm>
                <a:off x="628650" y="1369218"/>
                <a:ext cx="8197850" cy="3583781"/>
              </a:xfrm>
            </p:spPr>
            <p:txBody>
              <a:bodyPr>
                <a:normAutofit/>
              </a:bodyPr>
              <a:lstStyle/>
              <a:p>
                <a:pPr marL="0" indent="0">
                  <a:buNone/>
                </a:pPr>
                <a:r>
                  <a:rPr lang="en-US" sz="1800" dirty="0"/>
                  <a:t>Intuitively, we are asking whether the value of 𝛽_1 is sufficiently far from 0 that we have a reasonable confidence that it is indeed not zero.  How far is “sufficiently far” depends on </a:t>
                </a:r>
                <a14:m>
                  <m:oMath xmlns:m="http://schemas.openxmlformats.org/officeDocument/2006/math">
                    <m:r>
                      <a:rPr lang="en-US" sz="1800" i="1" smtClean="0">
                        <a:latin typeface="Cambria Math" panose="02040503050406030204" pitchFamily="18" charset="0"/>
                      </a:rPr>
                      <m:t>𝑆𝐸</m:t>
                    </m:r>
                    <m:r>
                      <a:rPr lang="en-US" sz="1800" i="1" smtClean="0">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𝛽</m:t>
                            </m:r>
                          </m:e>
                        </m:acc>
                      </m:e>
                      <m:sub>
                        <m:r>
                          <a:rPr lang="en-US" sz="1800" i="1">
                            <a:latin typeface="Cambria Math" panose="02040503050406030204" pitchFamily="18" charset="0"/>
                          </a:rPr>
                          <m:t>1</m:t>
                        </m:r>
                      </m:sub>
                    </m:sSub>
                  </m:oMath>
                </a14:m>
                <a:r>
                  <a:rPr lang="en-US" sz="1800" dirty="0"/>
                  <a:t>) </a:t>
                </a:r>
              </a:p>
              <a:p>
                <a:r>
                  <a:rPr lang="en-US" sz="1800" dirty="0"/>
                  <a:t>We do this by calculating the probability that the null hypothesis is true could have been observed due to random chance</a:t>
                </a:r>
              </a:p>
              <a:p>
                <a:r>
                  <a:rPr lang="en-US" sz="1800" dirty="0"/>
                  <a:t>If the probability is less than a pre-specified threshold (usually 5%), we “reject the null hypothesis” and conclude that that the alternate hypothesis is true</a:t>
                </a:r>
              </a:p>
            </p:txBody>
          </p:sp>
        </mc:Choice>
        <mc:Fallback>
          <p:sp>
            <p:nvSpPr>
              <p:cNvPr id="3" name="Content Placeholder 2">
                <a:extLst>
                  <a:ext uri="{FF2B5EF4-FFF2-40B4-BE49-F238E27FC236}">
                    <a16:creationId xmlns:a16="http://schemas.microsoft.com/office/drawing/2014/main" id="{9BD2A3C5-103D-4B4D-A67C-4001D351CEC6}"/>
                  </a:ext>
                </a:extLst>
              </p:cNvPr>
              <p:cNvSpPr>
                <a:spLocks noGrp="1" noRot="1" noChangeAspect="1" noMove="1" noResize="1" noEditPoints="1" noAdjustHandles="1" noChangeArrowheads="1" noChangeShapeType="1" noTextEdit="1"/>
              </p:cNvSpPr>
              <p:nvPr>
                <p:ph idx="1"/>
              </p:nvPr>
            </p:nvSpPr>
            <p:spPr>
              <a:xfrm>
                <a:off x="628650" y="1369218"/>
                <a:ext cx="8197850" cy="3583781"/>
              </a:xfrm>
              <a:blipFill>
                <a:blip r:embed="rId2"/>
                <a:stretch>
                  <a:fillRect l="-595" t="-2385"/>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C273D500-E23D-4B6D-9ECB-26017733F9BC}"/>
              </a:ext>
            </a:extLst>
          </p:cNvPr>
          <p:cNvSpPr>
            <a:spLocks noGrp="1"/>
          </p:cNvSpPr>
          <p:nvPr>
            <p:ph type="body" sz="quarter" idx="10"/>
          </p:nvPr>
        </p:nvSpPr>
        <p:spPr/>
        <p:txBody>
          <a:bodyPr/>
          <a:lstStyle/>
          <a:p>
            <a:r>
              <a:rPr lang="en-US" dirty="0"/>
              <a:t>Simple Linear Regression</a:t>
            </a:r>
          </a:p>
          <a:p>
            <a:endParaRPr lang="en-US" dirty="0"/>
          </a:p>
        </p:txBody>
      </p:sp>
    </p:spTree>
    <p:extLst>
      <p:ext uri="{BB962C8B-B14F-4D97-AF65-F5344CB8AC3E}">
        <p14:creationId xmlns:p14="http://schemas.microsoft.com/office/powerpoint/2010/main" val="128656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08A0FF-88B6-486F-AAAE-2095EDF7B8E8}"/>
              </a:ext>
            </a:extLst>
          </p:cNvPr>
          <p:cNvSpPr>
            <a:spLocks noGrp="1"/>
          </p:cNvSpPr>
          <p:nvPr>
            <p:ph type="title"/>
          </p:nvPr>
        </p:nvSpPr>
        <p:spPr/>
        <p:txBody>
          <a:bodyPr>
            <a:normAutofit fontScale="90000"/>
          </a:bodyPr>
          <a:lstStyle/>
          <a:p>
            <a:r>
              <a:rPr lang="en-US" dirty="0"/>
              <a:t>Coefficient Significance Analysis</a:t>
            </a:r>
          </a:p>
        </p:txBody>
      </p:sp>
      <p:sp>
        <p:nvSpPr>
          <p:cNvPr id="5" name="Content Placeholder 4">
            <a:extLst>
              <a:ext uri="{FF2B5EF4-FFF2-40B4-BE49-F238E27FC236}">
                <a16:creationId xmlns:a16="http://schemas.microsoft.com/office/drawing/2014/main" id="{53B3A343-627C-4375-B281-8468C38EEFE0}"/>
              </a:ext>
            </a:extLst>
          </p:cNvPr>
          <p:cNvSpPr>
            <a:spLocks noGrp="1"/>
          </p:cNvSpPr>
          <p:nvPr>
            <p:ph idx="1"/>
          </p:nvPr>
        </p:nvSpPr>
        <p:spPr/>
        <p:txBody>
          <a:bodyPr/>
          <a:lstStyle/>
          <a:p>
            <a:r>
              <a:rPr lang="en-US" dirty="0"/>
              <a:t>Unfortunately, the Scikit-Learn package does not provide statistical analysis (it is much more “machine learning” focused than “statistical learning”)</a:t>
            </a:r>
          </a:p>
          <a:p>
            <a:r>
              <a:rPr lang="en-US" dirty="0"/>
              <a:t>The “competing” Python package </a:t>
            </a:r>
            <a:r>
              <a:rPr lang="en-US" dirty="0" err="1"/>
              <a:t>statsmodels</a:t>
            </a:r>
            <a:r>
              <a:rPr lang="en-US" dirty="0"/>
              <a:t> contains fewer modeling algorithms and capabilities but it has more complete statistical results</a:t>
            </a:r>
          </a:p>
        </p:txBody>
      </p:sp>
      <p:sp>
        <p:nvSpPr>
          <p:cNvPr id="2" name="Text Placeholder 1">
            <a:extLst>
              <a:ext uri="{FF2B5EF4-FFF2-40B4-BE49-F238E27FC236}">
                <a16:creationId xmlns:a16="http://schemas.microsoft.com/office/drawing/2014/main" id="{9F0543BD-B4A1-42A1-910B-531098CEC1B2}"/>
              </a:ext>
            </a:extLst>
          </p:cNvPr>
          <p:cNvSpPr>
            <a:spLocks noGrp="1"/>
          </p:cNvSpPr>
          <p:nvPr>
            <p:ph type="body" sz="quarter" idx="10"/>
          </p:nvPr>
        </p:nvSpPr>
        <p:spPr/>
        <p:txBody>
          <a:bodyPr/>
          <a:lstStyle/>
          <a:p>
            <a:r>
              <a:rPr lang="en-US" dirty="0"/>
              <a:t>Calculating P-Values of Coefficients</a:t>
            </a:r>
          </a:p>
        </p:txBody>
      </p:sp>
      <p:pic>
        <p:nvPicPr>
          <p:cNvPr id="7" name="Picture 6">
            <a:extLst>
              <a:ext uri="{FF2B5EF4-FFF2-40B4-BE49-F238E27FC236}">
                <a16:creationId xmlns:a16="http://schemas.microsoft.com/office/drawing/2014/main" id="{6FFECED6-8A92-41BD-94BB-6DACC8801EC4}"/>
              </a:ext>
            </a:extLst>
          </p:cNvPr>
          <p:cNvPicPr>
            <a:picLocks noChangeAspect="1"/>
          </p:cNvPicPr>
          <p:nvPr/>
        </p:nvPicPr>
        <p:blipFill>
          <a:blip r:embed="rId2"/>
          <a:stretch>
            <a:fillRect/>
          </a:stretch>
        </p:blipFill>
        <p:spPr>
          <a:xfrm>
            <a:off x="628650" y="3366411"/>
            <a:ext cx="7456413" cy="473683"/>
          </a:xfrm>
          <a:prstGeom prst="rect">
            <a:avLst/>
          </a:prstGeom>
        </p:spPr>
      </p:pic>
    </p:spTree>
    <p:extLst>
      <p:ext uri="{BB962C8B-B14F-4D97-AF65-F5344CB8AC3E}">
        <p14:creationId xmlns:p14="http://schemas.microsoft.com/office/powerpoint/2010/main" val="111923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13E9D9-C130-4EF6-86BE-EF1B9D454284}"/>
              </a:ext>
            </a:extLst>
          </p:cNvPr>
          <p:cNvSpPr>
            <a:spLocks noGrp="1"/>
          </p:cNvSpPr>
          <p:nvPr>
            <p:ph type="title"/>
          </p:nvPr>
        </p:nvSpPr>
        <p:spPr/>
        <p:txBody>
          <a:bodyPr>
            <a:normAutofit fontScale="90000"/>
          </a:bodyPr>
          <a:lstStyle/>
          <a:p>
            <a:r>
              <a:rPr lang="en-US" dirty="0"/>
              <a:t>Coefficient Significance Analysis</a:t>
            </a:r>
          </a:p>
        </p:txBody>
      </p:sp>
      <p:sp>
        <p:nvSpPr>
          <p:cNvPr id="6" name="Text Placeholder 5">
            <a:extLst>
              <a:ext uri="{FF2B5EF4-FFF2-40B4-BE49-F238E27FC236}">
                <a16:creationId xmlns:a16="http://schemas.microsoft.com/office/drawing/2014/main" id="{9D9B0F47-5670-4918-BD92-B20DCFD4369C}"/>
              </a:ext>
            </a:extLst>
          </p:cNvPr>
          <p:cNvSpPr>
            <a:spLocks noGrp="1"/>
          </p:cNvSpPr>
          <p:nvPr>
            <p:ph type="body" sz="quarter" idx="10"/>
          </p:nvPr>
        </p:nvSpPr>
        <p:spPr/>
        <p:txBody>
          <a:bodyPr/>
          <a:lstStyle/>
          <a:p>
            <a:r>
              <a:rPr lang="en-US" dirty="0"/>
              <a:t>Calculating P-Values of Coefficients</a:t>
            </a:r>
          </a:p>
        </p:txBody>
      </p:sp>
      <p:pic>
        <p:nvPicPr>
          <p:cNvPr id="8" name="Picture 7">
            <a:extLst>
              <a:ext uri="{FF2B5EF4-FFF2-40B4-BE49-F238E27FC236}">
                <a16:creationId xmlns:a16="http://schemas.microsoft.com/office/drawing/2014/main" id="{C042C92A-2A10-4D64-ADF1-E8BE83F67A20}"/>
              </a:ext>
            </a:extLst>
          </p:cNvPr>
          <p:cNvPicPr>
            <a:picLocks noChangeAspect="1"/>
          </p:cNvPicPr>
          <p:nvPr/>
        </p:nvPicPr>
        <p:blipFill>
          <a:blip r:embed="rId2"/>
          <a:stretch>
            <a:fillRect/>
          </a:stretch>
        </p:blipFill>
        <p:spPr>
          <a:xfrm>
            <a:off x="939800" y="1517649"/>
            <a:ext cx="1595541" cy="3044825"/>
          </a:xfrm>
          <a:prstGeom prst="rect">
            <a:avLst/>
          </a:prstGeom>
        </p:spPr>
      </p:pic>
      <p:pic>
        <p:nvPicPr>
          <p:cNvPr id="10" name="Picture 9">
            <a:extLst>
              <a:ext uri="{FF2B5EF4-FFF2-40B4-BE49-F238E27FC236}">
                <a16:creationId xmlns:a16="http://schemas.microsoft.com/office/drawing/2014/main" id="{D1E3A9E7-622B-4A33-A6E5-F51348364674}"/>
              </a:ext>
            </a:extLst>
          </p:cNvPr>
          <p:cNvPicPr>
            <a:picLocks noChangeAspect="1"/>
          </p:cNvPicPr>
          <p:nvPr/>
        </p:nvPicPr>
        <p:blipFill>
          <a:blip r:embed="rId3"/>
          <a:stretch>
            <a:fillRect/>
          </a:stretch>
        </p:blipFill>
        <p:spPr>
          <a:xfrm>
            <a:off x="6462611" y="1517649"/>
            <a:ext cx="1937027" cy="3044825"/>
          </a:xfrm>
          <a:prstGeom prst="rect">
            <a:avLst/>
          </a:prstGeom>
        </p:spPr>
      </p:pic>
      <p:sp>
        <p:nvSpPr>
          <p:cNvPr id="11" name="TextBox 10">
            <a:extLst>
              <a:ext uri="{FF2B5EF4-FFF2-40B4-BE49-F238E27FC236}">
                <a16:creationId xmlns:a16="http://schemas.microsoft.com/office/drawing/2014/main" id="{D348D4AE-6906-4A93-BE67-FDF2DEE17546}"/>
              </a:ext>
            </a:extLst>
          </p:cNvPr>
          <p:cNvSpPr txBox="1"/>
          <p:nvPr/>
        </p:nvSpPr>
        <p:spPr>
          <a:xfrm>
            <a:off x="3434483" y="1502527"/>
            <a:ext cx="2374259" cy="1754326"/>
          </a:xfrm>
          <a:prstGeom prst="rect">
            <a:avLst/>
          </a:prstGeom>
          <a:noFill/>
        </p:spPr>
        <p:txBody>
          <a:bodyPr wrap="square" rtlCol="0">
            <a:spAutoFit/>
          </a:bodyPr>
          <a:lstStyle/>
          <a:p>
            <a:pPr algn="l"/>
            <a:r>
              <a:rPr lang="en-US" dirty="0">
                <a:solidFill>
                  <a:schemeClr val="bg1"/>
                </a:solidFill>
                <a:latin typeface="+mj-lt"/>
              </a:rPr>
              <a:t>Unlike </a:t>
            </a:r>
            <a:r>
              <a:rPr lang="en-US" dirty="0" err="1">
                <a:solidFill>
                  <a:schemeClr val="bg1"/>
                </a:solidFill>
                <a:latin typeface="+mj-lt"/>
              </a:rPr>
              <a:t>sklearn</a:t>
            </a:r>
            <a:r>
              <a:rPr lang="en-US" dirty="0">
                <a:solidFill>
                  <a:schemeClr val="bg1"/>
                </a:solidFill>
                <a:latin typeface="+mj-lt"/>
              </a:rPr>
              <a:t>, </a:t>
            </a:r>
            <a:r>
              <a:rPr lang="en-US" dirty="0" err="1">
                <a:solidFill>
                  <a:schemeClr val="bg1"/>
                </a:solidFill>
                <a:latin typeface="+mj-lt"/>
              </a:rPr>
              <a:t>statsmodels</a:t>
            </a:r>
            <a:r>
              <a:rPr lang="en-US" dirty="0">
                <a:solidFill>
                  <a:schemeClr val="bg1"/>
                </a:solidFill>
                <a:latin typeface="+mj-lt"/>
              </a:rPr>
              <a:t> requires you to explicitly add a constant for the intercept to the predictor matrix</a:t>
            </a:r>
          </a:p>
        </p:txBody>
      </p:sp>
      <p:cxnSp>
        <p:nvCxnSpPr>
          <p:cNvPr id="3" name="Straight Arrow Connector 2">
            <a:extLst>
              <a:ext uri="{FF2B5EF4-FFF2-40B4-BE49-F238E27FC236}">
                <a16:creationId xmlns:a16="http://schemas.microsoft.com/office/drawing/2014/main" id="{37CC1B4D-0284-5616-5ADE-2FA4DA44298C}"/>
              </a:ext>
            </a:extLst>
          </p:cNvPr>
          <p:cNvCxnSpPr>
            <a:stCxn id="11" idx="3"/>
          </p:cNvCxnSpPr>
          <p:nvPr/>
        </p:nvCxnSpPr>
        <p:spPr>
          <a:xfrm flipV="1">
            <a:off x="5808742" y="1769594"/>
            <a:ext cx="1677497" cy="61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4BE96-2983-4FEE-899A-687B10BC551E}"/>
              </a:ext>
            </a:extLst>
          </p:cNvPr>
          <p:cNvSpPr>
            <a:spLocks noGrp="1"/>
          </p:cNvSpPr>
          <p:nvPr>
            <p:ph type="title"/>
          </p:nvPr>
        </p:nvSpPr>
        <p:spPr/>
        <p:txBody>
          <a:bodyPr>
            <a:normAutofit fontScale="90000"/>
          </a:bodyPr>
          <a:lstStyle/>
          <a:p>
            <a:r>
              <a:rPr lang="en-US" dirty="0"/>
              <a:t>Coefficient Significance Analysis</a:t>
            </a:r>
          </a:p>
        </p:txBody>
      </p:sp>
      <p:sp>
        <p:nvSpPr>
          <p:cNvPr id="8" name="Content Placeholder 7">
            <a:extLst>
              <a:ext uri="{FF2B5EF4-FFF2-40B4-BE49-F238E27FC236}">
                <a16:creationId xmlns:a16="http://schemas.microsoft.com/office/drawing/2014/main" id="{FD0407CE-3570-4AC9-9F76-A3B8AA5DE8E3}"/>
              </a:ext>
            </a:extLst>
          </p:cNvPr>
          <p:cNvSpPr>
            <a:spLocks noGrp="1"/>
          </p:cNvSpPr>
          <p:nvPr>
            <p:ph sz="half" idx="2"/>
          </p:nvPr>
        </p:nvSpPr>
        <p:spPr>
          <a:xfrm>
            <a:off x="4451350" y="1292230"/>
            <a:ext cx="4457700" cy="3263504"/>
          </a:xfrm>
        </p:spPr>
        <p:txBody>
          <a:bodyPr>
            <a:normAutofit/>
          </a:bodyPr>
          <a:lstStyle/>
          <a:p>
            <a:r>
              <a:rPr lang="en-US" sz="1400" dirty="0"/>
              <a:t>Coefficient of TV = 0.0475</a:t>
            </a:r>
          </a:p>
          <a:p>
            <a:r>
              <a:rPr lang="en-US" sz="1400" dirty="0"/>
              <a:t>Standard error of TV = 0.003</a:t>
            </a:r>
          </a:p>
          <a:p>
            <a:pPr lvl="1"/>
            <a:r>
              <a:rPr lang="en-US" sz="1200" dirty="0" err="1"/>
              <a:t>Approx</a:t>
            </a:r>
            <a:r>
              <a:rPr lang="en-US" sz="1200" dirty="0"/>
              <a:t> 2/3 of observations fall between 0.0445 and 0.0505</a:t>
            </a:r>
          </a:p>
          <a:p>
            <a:pPr lvl="1"/>
            <a:r>
              <a:rPr lang="en-US" sz="1200" dirty="0" err="1"/>
              <a:t>Approx</a:t>
            </a:r>
            <a:r>
              <a:rPr lang="en-US" sz="1200" dirty="0"/>
              <a:t> 95% of observations fall between 0.0415 and 0.0535</a:t>
            </a:r>
          </a:p>
          <a:p>
            <a:r>
              <a:rPr lang="en-US" sz="1400" dirty="0"/>
              <a:t>t-statistic is 17.668</a:t>
            </a:r>
          </a:p>
          <a:p>
            <a:pPr lvl="1"/>
            <a:r>
              <a:rPr lang="en-US" sz="1100" dirty="0"/>
              <a:t>Coefficient estimate is 17.6 standard errors from 0</a:t>
            </a:r>
          </a:p>
          <a:p>
            <a:r>
              <a:rPr lang="en-US" sz="1400" dirty="0"/>
              <a:t>P&gt;|t| approx. 0.000</a:t>
            </a:r>
          </a:p>
          <a:p>
            <a:pPr lvl="1"/>
            <a:r>
              <a:rPr lang="en-US" sz="1100" dirty="0"/>
              <a:t>This is the “p-value”</a:t>
            </a:r>
          </a:p>
          <a:p>
            <a:pPr lvl="1"/>
            <a:r>
              <a:rPr lang="en-US" sz="1100" dirty="0"/>
              <a:t>There is a near 0 chance that this result (being non-zero) is due to random chance</a:t>
            </a:r>
          </a:p>
          <a:p>
            <a:r>
              <a:rPr lang="en-US" sz="1400" dirty="0"/>
              <a:t>95% CI is 0.042 – 0.053</a:t>
            </a:r>
          </a:p>
          <a:p>
            <a:pPr lvl="1"/>
            <a:r>
              <a:rPr lang="en-US" sz="1100" dirty="0"/>
              <a:t>This interval noes not include 0</a:t>
            </a:r>
          </a:p>
        </p:txBody>
      </p:sp>
      <p:sp>
        <p:nvSpPr>
          <p:cNvPr id="3" name="Text Placeholder 2">
            <a:extLst>
              <a:ext uri="{FF2B5EF4-FFF2-40B4-BE49-F238E27FC236}">
                <a16:creationId xmlns:a16="http://schemas.microsoft.com/office/drawing/2014/main" id="{1EE34FC8-52AA-4AAB-B918-983B3CD1FA85}"/>
              </a:ext>
            </a:extLst>
          </p:cNvPr>
          <p:cNvSpPr>
            <a:spLocks noGrp="1"/>
          </p:cNvSpPr>
          <p:nvPr>
            <p:ph type="body" sz="quarter" idx="10"/>
          </p:nvPr>
        </p:nvSpPr>
        <p:spPr/>
        <p:txBody>
          <a:bodyPr/>
          <a:lstStyle/>
          <a:p>
            <a:r>
              <a:rPr lang="en-US" dirty="0"/>
              <a:t>Calculating P-Values of Coefficients</a:t>
            </a:r>
          </a:p>
          <a:p>
            <a:endParaRPr lang="en-US" dirty="0"/>
          </a:p>
        </p:txBody>
      </p:sp>
      <p:pic>
        <p:nvPicPr>
          <p:cNvPr id="5" name="Picture 4">
            <a:extLst>
              <a:ext uri="{FF2B5EF4-FFF2-40B4-BE49-F238E27FC236}">
                <a16:creationId xmlns:a16="http://schemas.microsoft.com/office/drawing/2014/main" id="{2AA62A9D-A3E2-4C5A-BB08-B55CA5B5A210}"/>
              </a:ext>
            </a:extLst>
          </p:cNvPr>
          <p:cNvPicPr>
            <a:picLocks noChangeAspect="1"/>
          </p:cNvPicPr>
          <p:nvPr/>
        </p:nvPicPr>
        <p:blipFill>
          <a:blip r:embed="rId2"/>
          <a:stretch>
            <a:fillRect/>
          </a:stretch>
        </p:blipFill>
        <p:spPr>
          <a:xfrm>
            <a:off x="877114" y="1292230"/>
            <a:ext cx="2888435" cy="3668610"/>
          </a:xfrm>
          <a:prstGeom prst="rect">
            <a:avLst/>
          </a:prstGeom>
        </p:spPr>
      </p:pic>
      <p:sp>
        <p:nvSpPr>
          <p:cNvPr id="6" name="Oval 5">
            <a:extLst>
              <a:ext uri="{FF2B5EF4-FFF2-40B4-BE49-F238E27FC236}">
                <a16:creationId xmlns:a16="http://schemas.microsoft.com/office/drawing/2014/main" id="{6293AFB7-E91C-42AF-A556-C1359EA6DF6E}"/>
              </a:ext>
            </a:extLst>
          </p:cNvPr>
          <p:cNvSpPr/>
          <p:nvPr/>
        </p:nvSpPr>
        <p:spPr>
          <a:xfrm>
            <a:off x="1498600" y="3949700"/>
            <a:ext cx="1562100" cy="18415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053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08A0FF-88B6-486F-AAAE-2095EDF7B8E8}"/>
              </a:ext>
            </a:extLst>
          </p:cNvPr>
          <p:cNvSpPr>
            <a:spLocks noGrp="1"/>
          </p:cNvSpPr>
          <p:nvPr>
            <p:ph type="title"/>
          </p:nvPr>
        </p:nvSpPr>
        <p:spPr/>
        <p:txBody>
          <a:bodyPr>
            <a:normAutofit fontScale="90000"/>
          </a:bodyPr>
          <a:lstStyle/>
          <a:p>
            <a:r>
              <a:rPr lang="en-US" dirty="0"/>
              <a:t>Coefficient Significance Analysis</a:t>
            </a:r>
          </a:p>
        </p:txBody>
      </p:sp>
      <p:sp>
        <p:nvSpPr>
          <p:cNvPr id="2" name="Text Placeholder 1">
            <a:extLst>
              <a:ext uri="{FF2B5EF4-FFF2-40B4-BE49-F238E27FC236}">
                <a16:creationId xmlns:a16="http://schemas.microsoft.com/office/drawing/2014/main" id="{9F0543BD-B4A1-42A1-910B-531098CEC1B2}"/>
              </a:ext>
            </a:extLst>
          </p:cNvPr>
          <p:cNvSpPr>
            <a:spLocks noGrp="1"/>
          </p:cNvSpPr>
          <p:nvPr>
            <p:ph type="body" sz="quarter" idx="10"/>
          </p:nvPr>
        </p:nvSpPr>
        <p:spPr/>
        <p:txBody>
          <a:bodyPr/>
          <a:lstStyle/>
          <a:p>
            <a:r>
              <a:rPr lang="en-US" dirty="0"/>
              <a:t>Random Predictors and Responses</a:t>
            </a:r>
          </a:p>
        </p:txBody>
      </p:sp>
      <p:pic>
        <p:nvPicPr>
          <p:cNvPr id="5" name="Picture 4">
            <a:extLst>
              <a:ext uri="{FF2B5EF4-FFF2-40B4-BE49-F238E27FC236}">
                <a16:creationId xmlns:a16="http://schemas.microsoft.com/office/drawing/2014/main" id="{9D198EAC-0A53-44EC-9854-EB5C6CEAEC57}"/>
              </a:ext>
            </a:extLst>
          </p:cNvPr>
          <p:cNvPicPr>
            <a:picLocks noChangeAspect="1"/>
          </p:cNvPicPr>
          <p:nvPr/>
        </p:nvPicPr>
        <p:blipFill>
          <a:blip r:embed="rId2"/>
          <a:stretch>
            <a:fillRect/>
          </a:stretch>
        </p:blipFill>
        <p:spPr>
          <a:xfrm>
            <a:off x="2211997" y="1189038"/>
            <a:ext cx="4341203" cy="3816720"/>
          </a:xfrm>
          <a:prstGeom prst="rect">
            <a:avLst/>
          </a:prstGeom>
        </p:spPr>
      </p:pic>
    </p:spTree>
    <p:extLst>
      <p:ext uri="{BB962C8B-B14F-4D97-AF65-F5344CB8AC3E}">
        <p14:creationId xmlns:p14="http://schemas.microsoft.com/office/powerpoint/2010/main" val="48436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08A0FF-88B6-486F-AAAE-2095EDF7B8E8}"/>
              </a:ext>
            </a:extLst>
          </p:cNvPr>
          <p:cNvSpPr>
            <a:spLocks noGrp="1"/>
          </p:cNvSpPr>
          <p:nvPr>
            <p:ph type="title"/>
          </p:nvPr>
        </p:nvSpPr>
        <p:spPr/>
        <p:txBody>
          <a:bodyPr>
            <a:normAutofit fontScale="90000"/>
          </a:bodyPr>
          <a:lstStyle/>
          <a:p>
            <a:r>
              <a:rPr lang="en-US" dirty="0"/>
              <a:t>Coefficient Significance Analysis</a:t>
            </a:r>
          </a:p>
        </p:txBody>
      </p:sp>
      <p:sp>
        <p:nvSpPr>
          <p:cNvPr id="2" name="Text Placeholder 1">
            <a:extLst>
              <a:ext uri="{FF2B5EF4-FFF2-40B4-BE49-F238E27FC236}">
                <a16:creationId xmlns:a16="http://schemas.microsoft.com/office/drawing/2014/main" id="{9F0543BD-B4A1-42A1-910B-531098CEC1B2}"/>
              </a:ext>
            </a:extLst>
          </p:cNvPr>
          <p:cNvSpPr>
            <a:spLocks noGrp="1"/>
          </p:cNvSpPr>
          <p:nvPr>
            <p:ph type="body" sz="quarter" idx="10"/>
          </p:nvPr>
        </p:nvSpPr>
        <p:spPr/>
        <p:txBody>
          <a:bodyPr/>
          <a:lstStyle/>
          <a:p>
            <a:r>
              <a:rPr lang="en-US" dirty="0"/>
              <a:t>Random Predictors and Responses</a:t>
            </a:r>
          </a:p>
        </p:txBody>
      </p:sp>
      <p:pic>
        <p:nvPicPr>
          <p:cNvPr id="9" name="Picture 8">
            <a:extLst>
              <a:ext uri="{FF2B5EF4-FFF2-40B4-BE49-F238E27FC236}">
                <a16:creationId xmlns:a16="http://schemas.microsoft.com/office/drawing/2014/main" id="{349C32FC-04DE-48ED-8237-AC85526FE276}"/>
              </a:ext>
            </a:extLst>
          </p:cNvPr>
          <p:cNvPicPr>
            <a:picLocks noChangeAspect="1"/>
          </p:cNvPicPr>
          <p:nvPr/>
        </p:nvPicPr>
        <p:blipFill>
          <a:blip r:embed="rId2"/>
          <a:stretch>
            <a:fillRect/>
          </a:stretch>
        </p:blipFill>
        <p:spPr>
          <a:xfrm>
            <a:off x="2630544" y="1189038"/>
            <a:ext cx="3882912" cy="3831054"/>
          </a:xfrm>
          <a:prstGeom prst="rect">
            <a:avLst/>
          </a:prstGeom>
        </p:spPr>
      </p:pic>
      <p:sp>
        <p:nvSpPr>
          <p:cNvPr id="10" name="Oval 9">
            <a:extLst>
              <a:ext uri="{FF2B5EF4-FFF2-40B4-BE49-F238E27FC236}">
                <a16:creationId xmlns:a16="http://schemas.microsoft.com/office/drawing/2014/main" id="{6703905D-1019-49EA-BAF1-BF10CB015ADA}"/>
              </a:ext>
            </a:extLst>
          </p:cNvPr>
          <p:cNvSpPr/>
          <p:nvPr/>
        </p:nvSpPr>
        <p:spPr>
          <a:xfrm>
            <a:off x="4019550" y="3925886"/>
            <a:ext cx="336550" cy="17621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23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054B9E-5784-4A59-9C2E-B15DC56E0C8B}"/>
              </a:ext>
            </a:extLst>
          </p:cNvPr>
          <p:cNvSpPr>
            <a:spLocks noGrp="1"/>
          </p:cNvSpPr>
          <p:nvPr>
            <p:ph type="body" sz="quarter" idx="11"/>
          </p:nvPr>
        </p:nvSpPr>
        <p:spPr/>
        <p:txBody>
          <a:bodyPr/>
          <a:lstStyle/>
          <a:p>
            <a:r>
              <a:rPr lang="en-US" dirty="0"/>
              <a:t>ISLR 3.1.3</a:t>
            </a:r>
          </a:p>
        </p:txBody>
      </p:sp>
      <p:sp>
        <p:nvSpPr>
          <p:cNvPr id="5" name="Text Placeholder 4">
            <a:extLst>
              <a:ext uri="{FF2B5EF4-FFF2-40B4-BE49-F238E27FC236}">
                <a16:creationId xmlns:a16="http://schemas.microsoft.com/office/drawing/2014/main" id="{3609114D-33F8-4966-A60F-9E977F199FAB}"/>
              </a:ext>
            </a:extLst>
          </p:cNvPr>
          <p:cNvSpPr>
            <a:spLocks noGrp="1"/>
          </p:cNvSpPr>
          <p:nvPr>
            <p:ph type="body" sz="quarter" idx="10"/>
          </p:nvPr>
        </p:nvSpPr>
        <p:spPr/>
        <p:txBody>
          <a:bodyPr/>
          <a:lstStyle/>
          <a:p>
            <a:r>
              <a:rPr lang="en-US" dirty="0"/>
              <a:t>Assessing the Accuracy of the Model</a:t>
            </a:r>
          </a:p>
        </p:txBody>
      </p:sp>
    </p:spTree>
    <p:extLst>
      <p:ext uri="{BB962C8B-B14F-4D97-AF65-F5344CB8AC3E}">
        <p14:creationId xmlns:p14="http://schemas.microsoft.com/office/powerpoint/2010/main" val="173753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29981-3926-489C-AF64-8A4212BD1319}"/>
              </a:ext>
            </a:extLst>
          </p:cNvPr>
          <p:cNvSpPr>
            <a:spLocks noGrp="1"/>
          </p:cNvSpPr>
          <p:nvPr>
            <p:ph type="title"/>
          </p:nvPr>
        </p:nvSpPr>
        <p:spPr/>
        <p:txBody>
          <a:bodyPr>
            <a:normAutofit fontScale="90000"/>
          </a:bodyPr>
          <a:lstStyle/>
          <a:p>
            <a:r>
              <a:rPr lang="en-US" dirty="0"/>
              <a:t>Assess Model Accuracy</a:t>
            </a:r>
          </a:p>
        </p:txBody>
      </p:sp>
      <p:sp>
        <p:nvSpPr>
          <p:cNvPr id="3" name="Content Placeholder 2">
            <a:extLst>
              <a:ext uri="{FF2B5EF4-FFF2-40B4-BE49-F238E27FC236}">
                <a16:creationId xmlns:a16="http://schemas.microsoft.com/office/drawing/2014/main" id="{CC76FD3A-4AE4-445A-BA17-A0ED5446A5EA}"/>
              </a:ext>
            </a:extLst>
          </p:cNvPr>
          <p:cNvSpPr>
            <a:spLocks noGrp="1"/>
          </p:cNvSpPr>
          <p:nvPr>
            <p:ph idx="1"/>
          </p:nvPr>
        </p:nvSpPr>
        <p:spPr/>
        <p:txBody>
          <a:bodyPr>
            <a:normAutofit/>
          </a:bodyPr>
          <a:lstStyle/>
          <a:p>
            <a:pPr marL="0" indent="0">
              <a:buNone/>
            </a:pPr>
            <a:r>
              <a:rPr lang="en-US" dirty="0"/>
              <a:t>There are three different APIs for evaluating the quality of a model’s performance:</a:t>
            </a:r>
          </a:p>
          <a:p>
            <a:r>
              <a:rPr lang="en-US" u="sng" dirty="0"/>
              <a:t>Estimator score method</a:t>
            </a:r>
            <a:r>
              <a:rPr lang="en-US" dirty="0"/>
              <a:t>: Estimators have a score method providing a default evaluation criterion for the problem they are designed to solve. </a:t>
            </a:r>
          </a:p>
          <a:p>
            <a:r>
              <a:rPr lang="en-US" u="sng" dirty="0"/>
              <a:t>Metric functions</a:t>
            </a:r>
            <a:r>
              <a:rPr lang="en-US" dirty="0"/>
              <a:t>: The </a:t>
            </a:r>
            <a:r>
              <a:rPr lang="en-US" dirty="0" err="1"/>
              <a:t>sklearn.metrics</a:t>
            </a:r>
            <a:r>
              <a:rPr lang="en-US" dirty="0"/>
              <a:t> module implements functions assessing prediction error in a model-independent fashion.</a:t>
            </a:r>
          </a:p>
          <a:p>
            <a:r>
              <a:rPr lang="en-US" u="sng" dirty="0"/>
              <a:t>Scoring parameter</a:t>
            </a:r>
            <a:r>
              <a:rPr lang="en-US" dirty="0"/>
              <a:t>: Model-evaluation tools using an internal scoring strategy. </a:t>
            </a:r>
          </a:p>
        </p:txBody>
      </p:sp>
      <p:sp>
        <p:nvSpPr>
          <p:cNvPr id="4" name="Text Placeholder 3">
            <a:extLst>
              <a:ext uri="{FF2B5EF4-FFF2-40B4-BE49-F238E27FC236}">
                <a16:creationId xmlns:a16="http://schemas.microsoft.com/office/drawing/2014/main" id="{4DD6F624-7A24-4D99-8CCD-B2A0E4931259}"/>
              </a:ext>
            </a:extLst>
          </p:cNvPr>
          <p:cNvSpPr>
            <a:spLocks noGrp="1"/>
          </p:cNvSpPr>
          <p:nvPr>
            <p:ph type="body" sz="quarter" idx="10"/>
          </p:nvPr>
        </p:nvSpPr>
        <p:spPr/>
        <p:txBody>
          <a:bodyPr/>
          <a:lstStyle/>
          <a:p>
            <a:r>
              <a:rPr lang="en-US" dirty="0"/>
              <a:t>Scikit-Learn Model Performance APIs</a:t>
            </a:r>
          </a:p>
          <a:p>
            <a:endParaRPr lang="en-US" dirty="0"/>
          </a:p>
        </p:txBody>
      </p:sp>
    </p:spTree>
    <p:extLst>
      <p:ext uri="{BB962C8B-B14F-4D97-AF65-F5344CB8AC3E}">
        <p14:creationId xmlns:p14="http://schemas.microsoft.com/office/powerpoint/2010/main" val="349379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4E269-B3F5-4E4D-B41A-B8885D289E44}"/>
              </a:ext>
            </a:extLst>
          </p:cNvPr>
          <p:cNvSpPr>
            <a:spLocks noGrp="1"/>
          </p:cNvSpPr>
          <p:nvPr>
            <p:ph type="title"/>
          </p:nvPr>
        </p:nvSpPr>
        <p:spPr/>
        <p:txBody>
          <a:bodyPr>
            <a:normAutofit fontScale="90000"/>
          </a:bodyPr>
          <a:lstStyle/>
          <a:p>
            <a:r>
              <a:rPr lang="en-US" dirty="0"/>
              <a:t>Assess Model Accuracy</a:t>
            </a:r>
          </a:p>
        </p:txBody>
      </p:sp>
      <p:sp>
        <p:nvSpPr>
          <p:cNvPr id="3" name="Content Placeholder 2">
            <a:extLst>
              <a:ext uri="{FF2B5EF4-FFF2-40B4-BE49-F238E27FC236}">
                <a16:creationId xmlns:a16="http://schemas.microsoft.com/office/drawing/2014/main" id="{D1519F56-ADC4-4461-930F-B9365A965CE7}"/>
              </a:ext>
            </a:extLst>
          </p:cNvPr>
          <p:cNvSpPr>
            <a:spLocks noGrp="1"/>
          </p:cNvSpPr>
          <p:nvPr>
            <p:ph idx="1"/>
          </p:nvPr>
        </p:nvSpPr>
        <p:spPr/>
        <p:txBody>
          <a:bodyPr/>
          <a:lstStyle/>
          <a:p>
            <a:pPr marL="0" indent="0">
              <a:buNone/>
            </a:pPr>
            <a:r>
              <a:rPr lang="en-US" dirty="0"/>
              <a:t>Regression methods include:</a:t>
            </a:r>
          </a:p>
          <a:p>
            <a:r>
              <a:rPr lang="en-US" dirty="0" err="1"/>
              <a:t>metrics.explained_variance_score</a:t>
            </a:r>
            <a:endParaRPr lang="en-US" dirty="0"/>
          </a:p>
          <a:p>
            <a:r>
              <a:rPr lang="en-US" dirty="0" err="1"/>
              <a:t>metrics.max_error</a:t>
            </a:r>
            <a:endParaRPr lang="en-US" dirty="0"/>
          </a:p>
          <a:p>
            <a:r>
              <a:rPr lang="en-US" dirty="0" err="1"/>
              <a:t>metrics.mean_absolute_error</a:t>
            </a:r>
            <a:endParaRPr lang="en-US" dirty="0"/>
          </a:p>
          <a:p>
            <a:r>
              <a:rPr lang="en-US" dirty="0" err="1"/>
              <a:t>metrics.mean_squared_error</a:t>
            </a:r>
            <a:endParaRPr lang="en-US" dirty="0"/>
          </a:p>
          <a:p>
            <a:r>
              <a:rPr lang="en-US" dirty="0"/>
              <a:t>metrics.r2_score</a:t>
            </a:r>
          </a:p>
          <a:p>
            <a:r>
              <a:rPr lang="en-US" dirty="0" err="1"/>
              <a:t>metrics.mean_absolute_percentage_error</a:t>
            </a:r>
            <a:endParaRPr lang="en-US" dirty="0"/>
          </a:p>
          <a:p>
            <a:pPr marL="0" indent="0">
              <a:buNone/>
            </a:pPr>
            <a:endParaRPr lang="en-US" dirty="0"/>
          </a:p>
        </p:txBody>
      </p:sp>
      <p:sp>
        <p:nvSpPr>
          <p:cNvPr id="4" name="Text Placeholder 3">
            <a:extLst>
              <a:ext uri="{FF2B5EF4-FFF2-40B4-BE49-F238E27FC236}">
                <a16:creationId xmlns:a16="http://schemas.microsoft.com/office/drawing/2014/main" id="{1058594A-1D49-4F0F-89C4-258025CDD88A}"/>
              </a:ext>
            </a:extLst>
          </p:cNvPr>
          <p:cNvSpPr>
            <a:spLocks noGrp="1"/>
          </p:cNvSpPr>
          <p:nvPr>
            <p:ph type="body" sz="quarter" idx="10"/>
          </p:nvPr>
        </p:nvSpPr>
        <p:spPr/>
        <p:txBody>
          <a:bodyPr/>
          <a:lstStyle/>
          <a:p>
            <a:r>
              <a:rPr lang="en-US" dirty="0"/>
              <a:t>Regression Metrics Methods</a:t>
            </a:r>
          </a:p>
        </p:txBody>
      </p:sp>
    </p:spTree>
    <p:extLst>
      <p:ext uri="{BB962C8B-B14F-4D97-AF65-F5344CB8AC3E}">
        <p14:creationId xmlns:p14="http://schemas.microsoft.com/office/powerpoint/2010/main" val="296723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644604-B328-49A9-AFDB-99DA89816C09}"/>
              </a:ext>
            </a:extLst>
          </p:cNvPr>
          <p:cNvSpPr>
            <a:spLocks noGrp="1"/>
          </p:cNvSpPr>
          <p:nvPr>
            <p:ph type="title"/>
          </p:nvPr>
        </p:nvSpPr>
        <p:spPr/>
        <p:txBody>
          <a:bodyPr>
            <a:normAutofit fontScale="90000"/>
          </a:bodyPr>
          <a:lstStyle/>
          <a:p>
            <a:r>
              <a:rPr lang="en-US" dirty="0"/>
              <a:t>Linear Regression </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3B5B680-71DF-4B9C-BA56-31DA57F73A9C}"/>
                  </a:ext>
                </a:extLst>
              </p:cNvPr>
              <p:cNvSpPr>
                <a:spLocks noGrp="1"/>
              </p:cNvSpPr>
              <p:nvPr>
                <p:ph idx="1"/>
              </p:nvPr>
            </p:nvSpPr>
            <p:spPr/>
            <p:txBody>
              <a:bodyPr/>
              <a:lstStyle/>
              <a:p>
                <a:r>
                  <a:rPr lang="en-US" dirty="0"/>
                  <a:t>The linear regression model is a parametric model, meaning it assumes a mathematical form of the model function </a:t>
                </a:r>
                <a14:m>
                  <m:oMath xmlns:m="http://schemas.openxmlformats.org/officeDocument/2006/math">
                    <m:r>
                      <a:rPr lang="en-US" b="0" i="1" smtClean="0">
                        <a:latin typeface="Cambria Math" panose="02040503050406030204" pitchFamily="18" charset="0"/>
                      </a:rPr>
                      <m:t>𝑓</m:t>
                    </m:r>
                  </m:oMath>
                </a14:m>
                <a:endParaRPr lang="en-US" dirty="0"/>
              </a:p>
              <a:p>
                <a:r>
                  <a:rPr lang="en-US" dirty="0"/>
                  <a:t>Specifically, it assumes that the model has the form:</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itchFamily="18" charset="0"/>
                        </a:rPr>
                        <m:t>𝑌</m:t>
                      </m:r>
                      <m:r>
                        <a:rPr lang="en-US" b="0" i="1" smtClean="0">
                          <a:solidFill>
                            <a:schemeClr val="bg1"/>
                          </a:solidFill>
                          <a:latin typeface="Cambria Math" panose="02040503050406030204" pitchFamily="18" charset="0"/>
                          <a:ea typeface="Cambria Math" pitchFamily="18" charset="0"/>
                        </a:rPr>
                        <m:t>=</m:t>
                      </m:r>
                      <m:sSub>
                        <m:sSubPr>
                          <m:ctrlPr>
                            <a:rPr lang="en-US" b="0" i="1" smtClean="0">
                              <a:solidFill>
                                <a:schemeClr val="bg1"/>
                              </a:solidFill>
                              <a:latin typeface="Cambria Math" panose="02040503050406030204" pitchFamily="18" charset="0"/>
                              <a:ea typeface="Cambria Math" pitchFamily="18" charset="0"/>
                            </a:rPr>
                          </m:ctrlPr>
                        </m:sSubPr>
                        <m:e>
                          <m:r>
                            <a:rPr lang="en-US" b="0" i="1" smtClean="0">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0</m:t>
                          </m:r>
                        </m:sub>
                      </m:sSub>
                      <m:r>
                        <a:rPr lang="en-US" b="0" i="1" smtClean="0">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1</m:t>
                          </m:r>
                        </m:sub>
                      </m:sSub>
                      <m:sSub>
                        <m:sSubPr>
                          <m:ctrlPr>
                            <a:rPr lang="en-US" i="1" smtClean="0">
                              <a:solidFill>
                                <a:schemeClr val="bg1"/>
                              </a:solidFill>
                              <a:latin typeface="Cambria Math" panose="02040503050406030204" pitchFamily="18" charset="0"/>
                              <a:ea typeface="Cambria Math" pitchFamily="18" charset="0"/>
                            </a:rPr>
                          </m:ctrlPr>
                        </m:sSubPr>
                        <m:e>
                          <m:r>
                            <a:rPr lang="en-US" b="0" i="1" smtClean="0">
                              <a:solidFill>
                                <a:schemeClr val="bg1"/>
                              </a:solidFill>
                              <a:latin typeface="Cambria Math" panose="02040503050406030204" pitchFamily="18" charset="0"/>
                              <a:ea typeface="Cambria Math" pitchFamily="18" charset="0"/>
                            </a:rPr>
                            <m:t>𝑋</m:t>
                          </m:r>
                        </m:e>
                        <m:sub>
                          <m:r>
                            <a:rPr lang="en-US" b="0" i="1" smtClean="0">
                              <a:solidFill>
                                <a:schemeClr val="bg1"/>
                              </a:solidFill>
                              <a:latin typeface="Cambria Math" panose="02040503050406030204" pitchFamily="18" charset="0"/>
                              <a:ea typeface="Cambria Math" pitchFamily="18" charset="0"/>
                            </a:rPr>
                            <m:t>1</m:t>
                          </m:r>
                        </m:sub>
                      </m:sSub>
                      <m:r>
                        <a:rPr lang="en-US" b="0" i="1" smtClean="0">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2</m:t>
                          </m:r>
                        </m:sub>
                      </m:sSub>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𝑋</m:t>
                          </m:r>
                        </m:e>
                        <m:sub>
                          <m:r>
                            <a:rPr lang="en-US" b="0" i="1" smtClean="0">
                              <a:solidFill>
                                <a:schemeClr val="bg1"/>
                              </a:solidFill>
                              <a:latin typeface="Cambria Math" panose="02040503050406030204" pitchFamily="18" charset="0"/>
                              <a:ea typeface="Cambria Math" pitchFamily="18" charset="0"/>
                            </a:rPr>
                            <m:t>2</m:t>
                          </m:r>
                        </m:sub>
                      </m:sSub>
                      <m:r>
                        <a:rPr lang="en-US" b="0" i="1" smtClean="0">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𝑝</m:t>
                          </m:r>
                        </m:sub>
                      </m:sSub>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𝑋</m:t>
                          </m:r>
                        </m:e>
                        <m:sub>
                          <m:r>
                            <a:rPr lang="en-US" b="0" i="1" smtClean="0">
                              <a:solidFill>
                                <a:schemeClr val="bg1"/>
                              </a:solidFill>
                              <a:latin typeface="Cambria Math" panose="02040503050406030204" pitchFamily="18" charset="0"/>
                              <a:ea typeface="Cambria Math" pitchFamily="18" charset="0"/>
                            </a:rPr>
                            <m:t>𝑝</m:t>
                          </m:r>
                        </m:sub>
                      </m:sSub>
                      <m:r>
                        <a:rPr lang="en-US" b="0" i="1" smtClean="0">
                          <a:solidFill>
                            <a:schemeClr val="bg1"/>
                          </a:solidFill>
                          <a:latin typeface="Cambria Math" panose="02040503050406030204" pitchFamily="18" charset="0"/>
                          <a:ea typeface="Cambria Math" pitchFamily="18" charset="0"/>
                        </a:rPr>
                        <m:t>+</m:t>
                      </m:r>
                      <m:r>
                        <a:rPr lang="en-US" b="0" i="1" smtClean="0">
                          <a:solidFill>
                            <a:schemeClr val="bg1"/>
                          </a:solidFill>
                          <a:latin typeface="Cambria Math" panose="02040503050406030204" pitchFamily="18" charset="0"/>
                          <a:ea typeface="Cambria Math" pitchFamily="18" charset="0"/>
                        </a:rPr>
                        <m:t>𝜀</m:t>
                      </m:r>
                      <m:r>
                        <a:rPr lang="en-US" b="0" i="1" smtClean="0">
                          <a:solidFill>
                            <a:schemeClr val="bg1"/>
                          </a:solidFill>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𝜖</m:t>
                      </m:r>
                      <m:r>
                        <a:rPr lang="en-US" b="0" i="1" smtClean="0">
                          <a:solidFill>
                            <a:schemeClr val="bg1"/>
                          </a:solidFill>
                          <a:latin typeface="Cambria Math" panose="02040503050406030204" pitchFamily="18" charset="0"/>
                          <a:ea typeface="Cambria Math" pitchFamily="18" charset="0"/>
                        </a:rPr>
                        <m:t>∼</m:t>
                      </m:r>
                      <m:r>
                        <a:rPr lang="en-US" b="0" i="1" smtClean="0">
                          <a:solidFill>
                            <a:schemeClr val="bg1"/>
                          </a:solidFill>
                          <a:latin typeface="Cambria Math" panose="02040503050406030204" pitchFamily="18" charset="0"/>
                          <a:ea typeface="Cambria Math" pitchFamily="18" charset="0"/>
                        </a:rPr>
                        <m:t>𝑖𝑖𝑑</m:t>
                      </m:r>
                      <m:r>
                        <a:rPr lang="en-US" b="0" i="1" smtClean="0">
                          <a:solidFill>
                            <a:schemeClr val="bg1"/>
                          </a:solidFill>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𝑁</m:t>
                      </m:r>
                      <m:r>
                        <a:rPr lang="en-US" b="0" i="1" smtClean="0">
                          <a:solidFill>
                            <a:schemeClr val="bg1"/>
                          </a:solidFill>
                          <a:latin typeface="Cambria Math" panose="02040503050406030204" pitchFamily="18" charset="0"/>
                          <a:ea typeface="Cambria Math" pitchFamily="18" charset="0"/>
                        </a:rPr>
                        <m:t>(0, </m:t>
                      </m:r>
                      <m:sSup>
                        <m:sSupPr>
                          <m:ctrlPr>
                            <a:rPr lang="en-US" b="0" i="1" smtClean="0">
                              <a:solidFill>
                                <a:schemeClr val="bg1"/>
                              </a:solidFill>
                              <a:latin typeface="Cambria Math" panose="02040503050406030204" pitchFamily="18" charset="0"/>
                              <a:ea typeface="Cambria Math" pitchFamily="18" charset="0"/>
                            </a:rPr>
                          </m:ctrlPr>
                        </m:sSupPr>
                        <m:e>
                          <m:r>
                            <a:rPr lang="en-US" b="0" i="1" smtClean="0">
                              <a:solidFill>
                                <a:schemeClr val="bg1"/>
                              </a:solidFill>
                              <a:latin typeface="Cambria Math" panose="02040503050406030204" pitchFamily="18" charset="0"/>
                              <a:ea typeface="Cambria Math" pitchFamily="18" charset="0"/>
                            </a:rPr>
                            <m:t>𝜎</m:t>
                          </m:r>
                        </m:e>
                        <m:sup>
                          <m:r>
                            <a:rPr lang="en-US" b="0" i="1" smtClean="0">
                              <a:solidFill>
                                <a:schemeClr val="bg1"/>
                              </a:solidFill>
                              <a:latin typeface="Cambria Math" panose="02040503050406030204" pitchFamily="18" charset="0"/>
                              <a:ea typeface="Cambria Math" pitchFamily="18" charset="0"/>
                            </a:rPr>
                            <m:t>2</m:t>
                          </m:r>
                        </m:sup>
                      </m:sSup>
                      <m:r>
                        <a:rPr lang="en-US" b="0" i="1" smtClean="0">
                          <a:solidFill>
                            <a:schemeClr val="bg1"/>
                          </a:solidFill>
                          <a:latin typeface="Cambria Math" panose="02040503050406030204" pitchFamily="18" charset="0"/>
                          <a:ea typeface="Cambria Math" pitchFamily="18" charset="0"/>
                        </a:rPr>
                        <m:t>)</m:t>
                      </m:r>
                    </m:oMath>
                  </m:oMathPara>
                </a14:m>
                <a:endParaRPr lang="en-US" dirty="0">
                  <a:solidFill>
                    <a:schemeClr val="bg1"/>
                  </a:solidFill>
                  <a:latin typeface="Cambria Math" pitchFamily="18" charset="0"/>
                  <a:ea typeface="Cambria Math" pitchFamily="18" charset="0"/>
                </a:endParaRPr>
              </a:p>
              <a:p>
                <a:pPr marL="0" indent="0">
                  <a:buNone/>
                </a:pPr>
                <a:endParaRPr lang="en-US" dirty="0"/>
              </a:p>
              <a:p>
                <a:pPr marL="0" indent="0" algn="ctr">
                  <a:buNone/>
                </a:pPr>
                <a:endParaRPr lang="en-US" dirty="0"/>
              </a:p>
            </p:txBody>
          </p:sp>
        </mc:Choice>
        <mc:Fallback xmlns="">
          <p:sp>
            <p:nvSpPr>
              <p:cNvPr id="5" name="Content Placeholder 4">
                <a:extLst>
                  <a:ext uri="{FF2B5EF4-FFF2-40B4-BE49-F238E27FC236}">
                    <a16:creationId xmlns:a16="http://schemas.microsoft.com/office/drawing/2014/main" id="{03B5B680-71DF-4B9C-BA56-31DA57F73A9C}"/>
                  </a:ext>
                </a:extLst>
              </p:cNvPr>
              <p:cNvSpPr>
                <a:spLocks noGrp="1" noRot="1" noChangeAspect="1" noMove="1" noResize="1" noEditPoints="1" noAdjustHandles="1" noChangeArrowheads="1" noChangeShapeType="1" noTextEdit="1"/>
              </p:cNvSpPr>
              <p:nvPr>
                <p:ph idx="1"/>
              </p:nvPr>
            </p:nvSpPr>
            <p:spPr>
              <a:blipFill>
                <a:blip r:embed="rId2"/>
                <a:stretch>
                  <a:fillRect l="-773" t="-2804"/>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CADAB6AC-7680-4886-A138-2695C126C97D}"/>
              </a:ext>
            </a:extLst>
          </p:cNvPr>
          <p:cNvSpPr>
            <a:spLocks noGrp="1"/>
          </p:cNvSpPr>
          <p:nvPr>
            <p:ph type="body" sz="quarter" idx="10"/>
          </p:nvPr>
        </p:nvSpPr>
        <p:spPr/>
        <p:txBody>
          <a:bodyPr/>
          <a:lstStyle/>
          <a:p>
            <a:r>
              <a:rPr lang="en-US" dirty="0"/>
              <a:t>Overview</a:t>
            </a:r>
          </a:p>
        </p:txBody>
      </p:sp>
      <p:sp>
        <p:nvSpPr>
          <p:cNvPr id="9" name="TextBox 8">
            <a:extLst>
              <a:ext uri="{FF2B5EF4-FFF2-40B4-BE49-F238E27FC236}">
                <a16:creationId xmlns:a16="http://schemas.microsoft.com/office/drawing/2014/main" id="{DA57A9B1-0CFF-4C48-A80C-BAF986F04710}"/>
              </a:ext>
            </a:extLst>
          </p:cNvPr>
          <p:cNvSpPr txBox="1"/>
          <p:nvPr/>
        </p:nvSpPr>
        <p:spPr>
          <a:xfrm>
            <a:off x="2432050" y="3841750"/>
            <a:ext cx="1333500" cy="276999"/>
          </a:xfrm>
          <a:prstGeom prst="rect">
            <a:avLst/>
          </a:prstGeom>
          <a:noFill/>
        </p:spPr>
        <p:txBody>
          <a:bodyPr wrap="square" rtlCol="0">
            <a:spAutoFit/>
          </a:bodyPr>
          <a:lstStyle/>
          <a:p>
            <a:pPr algn="l"/>
            <a:r>
              <a:rPr lang="en-US" sz="1200" dirty="0">
                <a:solidFill>
                  <a:schemeClr val="bg1"/>
                </a:solidFill>
                <a:latin typeface="+mj-lt"/>
              </a:rPr>
              <a:t>Model coefficients</a:t>
            </a:r>
          </a:p>
        </p:txBody>
      </p:sp>
      <p:sp>
        <p:nvSpPr>
          <p:cNvPr id="10" name="TextBox 9">
            <a:extLst>
              <a:ext uri="{FF2B5EF4-FFF2-40B4-BE49-F238E27FC236}">
                <a16:creationId xmlns:a16="http://schemas.microsoft.com/office/drawing/2014/main" id="{BD2627A3-16C7-43A7-AA5A-4DD076FF2C71}"/>
              </a:ext>
            </a:extLst>
          </p:cNvPr>
          <p:cNvSpPr txBox="1"/>
          <p:nvPr/>
        </p:nvSpPr>
        <p:spPr>
          <a:xfrm>
            <a:off x="4191000" y="3841750"/>
            <a:ext cx="806450" cy="276999"/>
          </a:xfrm>
          <a:prstGeom prst="rect">
            <a:avLst/>
          </a:prstGeom>
          <a:noFill/>
        </p:spPr>
        <p:txBody>
          <a:bodyPr wrap="square" rtlCol="0">
            <a:spAutoFit/>
          </a:bodyPr>
          <a:lstStyle/>
          <a:p>
            <a:pPr algn="l"/>
            <a:r>
              <a:rPr lang="en-US" sz="1200" dirty="0">
                <a:solidFill>
                  <a:schemeClr val="bg1"/>
                </a:solidFill>
                <a:latin typeface="+mj-lt"/>
              </a:rPr>
              <a:t>Predictors</a:t>
            </a:r>
          </a:p>
        </p:txBody>
      </p:sp>
      <p:sp>
        <p:nvSpPr>
          <p:cNvPr id="11" name="TextBox 10">
            <a:extLst>
              <a:ext uri="{FF2B5EF4-FFF2-40B4-BE49-F238E27FC236}">
                <a16:creationId xmlns:a16="http://schemas.microsoft.com/office/drawing/2014/main" id="{D9AFF20B-4030-421E-AA71-66D6D471588C}"/>
              </a:ext>
            </a:extLst>
          </p:cNvPr>
          <p:cNvSpPr txBox="1"/>
          <p:nvPr/>
        </p:nvSpPr>
        <p:spPr>
          <a:xfrm>
            <a:off x="793750" y="3845699"/>
            <a:ext cx="1333500" cy="276999"/>
          </a:xfrm>
          <a:prstGeom prst="rect">
            <a:avLst/>
          </a:prstGeom>
          <a:noFill/>
        </p:spPr>
        <p:txBody>
          <a:bodyPr wrap="square" rtlCol="0">
            <a:spAutoFit/>
          </a:bodyPr>
          <a:lstStyle/>
          <a:p>
            <a:pPr algn="l"/>
            <a:r>
              <a:rPr lang="en-US" sz="1200" dirty="0">
                <a:solidFill>
                  <a:schemeClr val="bg1"/>
                </a:solidFill>
                <a:latin typeface="+mj-lt"/>
              </a:rPr>
              <a:t>Response variable</a:t>
            </a:r>
          </a:p>
        </p:txBody>
      </p:sp>
      <p:cxnSp>
        <p:nvCxnSpPr>
          <p:cNvPr id="13" name="Straight Arrow Connector 12">
            <a:extLst>
              <a:ext uri="{FF2B5EF4-FFF2-40B4-BE49-F238E27FC236}">
                <a16:creationId xmlns:a16="http://schemas.microsoft.com/office/drawing/2014/main" id="{1D67F174-1500-47AE-A9E7-6257AD3625E4}"/>
              </a:ext>
            </a:extLst>
          </p:cNvPr>
          <p:cNvCxnSpPr>
            <a:stCxn id="11" idx="0"/>
          </p:cNvCxnSpPr>
          <p:nvPr/>
        </p:nvCxnSpPr>
        <p:spPr>
          <a:xfrm flipH="1" flipV="1">
            <a:off x="1403350" y="3000971"/>
            <a:ext cx="57150" cy="844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57E7FFF-DE65-488B-BF51-904273A09797}"/>
              </a:ext>
            </a:extLst>
          </p:cNvPr>
          <p:cNvCxnSpPr>
            <a:cxnSpLocks/>
            <a:stCxn id="9" idx="0"/>
          </p:cNvCxnSpPr>
          <p:nvPr/>
        </p:nvCxnSpPr>
        <p:spPr>
          <a:xfrm flipH="1" flipV="1">
            <a:off x="2041525" y="2997022"/>
            <a:ext cx="1057275" cy="844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615934B-6CD4-4014-A705-68AA9980C71E}"/>
              </a:ext>
            </a:extLst>
          </p:cNvPr>
          <p:cNvCxnSpPr>
            <a:cxnSpLocks/>
            <a:stCxn id="9" idx="0"/>
          </p:cNvCxnSpPr>
          <p:nvPr/>
        </p:nvCxnSpPr>
        <p:spPr>
          <a:xfrm flipH="1" flipV="1">
            <a:off x="2581275" y="3011331"/>
            <a:ext cx="517525" cy="830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A219B60-20EB-4188-AEE0-B4955836D711}"/>
              </a:ext>
            </a:extLst>
          </p:cNvPr>
          <p:cNvCxnSpPr>
            <a:cxnSpLocks/>
            <a:stCxn id="9" idx="0"/>
          </p:cNvCxnSpPr>
          <p:nvPr/>
        </p:nvCxnSpPr>
        <p:spPr>
          <a:xfrm flipV="1">
            <a:off x="3098800" y="3011331"/>
            <a:ext cx="304800" cy="830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9FE9B3B-1776-4534-8066-EA48892F1A76}"/>
              </a:ext>
            </a:extLst>
          </p:cNvPr>
          <p:cNvCxnSpPr>
            <a:cxnSpLocks/>
            <a:stCxn id="9" idx="0"/>
          </p:cNvCxnSpPr>
          <p:nvPr/>
        </p:nvCxnSpPr>
        <p:spPr>
          <a:xfrm flipV="1">
            <a:off x="3098800" y="3011331"/>
            <a:ext cx="1758950" cy="830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C3FC2A5-377D-4277-B567-E9598C950BE7}"/>
              </a:ext>
            </a:extLst>
          </p:cNvPr>
          <p:cNvSpPr txBox="1"/>
          <p:nvPr/>
        </p:nvSpPr>
        <p:spPr>
          <a:xfrm>
            <a:off x="5508625" y="3841749"/>
            <a:ext cx="965200" cy="461665"/>
          </a:xfrm>
          <a:prstGeom prst="rect">
            <a:avLst/>
          </a:prstGeom>
          <a:noFill/>
        </p:spPr>
        <p:txBody>
          <a:bodyPr wrap="square" rtlCol="0">
            <a:spAutoFit/>
          </a:bodyPr>
          <a:lstStyle/>
          <a:p>
            <a:pPr algn="l"/>
            <a:r>
              <a:rPr lang="en-US" sz="1200" dirty="0">
                <a:solidFill>
                  <a:schemeClr val="bg1"/>
                </a:solidFill>
                <a:latin typeface="+mj-lt"/>
              </a:rPr>
              <a:t>Error term (“Residual”)</a:t>
            </a:r>
          </a:p>
        </p:txBody>
      </p:sp>
      <p:cxnSp>
        <p:nvCxnSpPr>
          <p:cNvPr id="25" name="Straight Arrow Connector 24">
            <a:extLst>
              <a:ext uri="{FF2B5EF4-FFF2-40B4-BE49-F238E27FC236}">
                <a16:creationId xmlns:a16="http://schemas.microsoft.com/office/drawing/2014/main" id="{EDCE211C-E4EA-406F-BCDB-EA973D1320A7}"/>
              </a:ext>
            </a:extLst>
          </p:cNvPr>
          <p:cNvCxnSpPr>
            <a:cxnSpLocks/>
            <a:stCxn id="10" idx="0"/>
          </p:cNvCxnSpPr>
          <p:nvPr/>
        </p:nvCxnSpPr>
        <p:spPr>
          <a:xfrm flipH="1" flipV="1">
            <a:off x="2873375" y="2997022"/>
            <a:ext cx="1720850" cy="844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60C95F0-94BF-4ECE-B1CD-6751C172584B}"/>
              </a:ext>
            </a:extLst>
          </p:cNvPr>
          <p:cNvCxnSpPr>
            <a:cxnSpLocks/>
          </p:cNvCxnSpPr>
          <p:nvPr/>
        </p:nvCxnSpPr>
        <p:spPr>
          <a:xfrm flipH="1" flipV="1">
            <a:off x="3814762" y="2997022"/>
            <a:ext cx="779463" cy="844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31BDB2-DA70-4787-BF60-AD1B8EF76585}"/>
              </a:ext>
            </a:extLst>
          </p:cNvPr>
          <p:cNvCxnSpPr>
            <a:cxnSpLocks/>
          </p:cNvCxnSpPr>
          <p:nvPr/>
        </p:nvCxnSpPr>
        <p:spPr>
          <a:xfrm flipV="1">
            <a:off x="4594225" y="2997022"/>
            <a:ext cx="511175" cy="844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F3E8BB8-CC1F-4F9B-81AD-BF4D8ACA6788}"/>
              </a:ext>
            </a:extLst>
          </p:cNvPr>
          <p:cNvCxnSpPr>
            <a:cxnSpLocks/>
            <a:stCxn id="24" idx="0"/>
          </p:cNvCxnSpPr>
          <p:nvPr/>
        </p:nvCxnSpPr>
        <p:spPr>
          <a:xfrm flipH="1" flipV="1">
            <a:off x="5508625" y="2997022"/>
            <a:ext cx="482600" cy="844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34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2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11F6-8AA9-4748-ABBD-7622E1286629}"/>
              </a:ext>
            </a:extLst>
          </p:cNvPr>
          <p:cNvSpPr>
            <a:spLocks noGrp="1"/>
          </p:cNvSpPr>
          <p:nvPr>
            <p:ph type="title"/>
          </p:nvPr>
        </p:nvSpPr>
        <p:spPr/>
        <p:txBody>
          <a:bodyPr>
            <a:normAutofit fontScale="90000"/>
          </a:bodyPr>
          <a:lstStyle/>
          <a:p>
            <a:r>
              <a:rPr lang="en-US" dirty="0"/>
              <a:t>Assess Model Accuracy</a:t>
            </a:r>
          </a:p>
        </p:txBody>
      </p:sp>
      <p:sp>
        <p:nvSpPr>
          <p:cNvPr id="4" name="Text Placeholder 3">
            <a:extLst>
              <a:ext uri="{FF2B5EF4-FFF2-40B4-BE49-F238E27FC236}">
                <a16:creationId xmlns:a16="http://schemas.microsoft.com/office/drawing/2014/main" id="{FB2E1311-138A-41D3-82B1-9BEA894CAFD9}"/>
              </a:ext>
            </a:extLst>
          </p:cNvPr>
          <p:cNvSpPr>
            <a:spLocks noGrp="1"/>
          </p:cNvSpPr>
          <p:nvPr>
            <p:ph type="body" sz="quarter" idx="10"/>
          </p:nvPr>
        </p:nvSpPr>
        <p:spPr/>
        <p:txBody>
          <a:bodyPr/>
          <a:lstStyle/>
          <a:p>
            <a:r>
              <a:rPr lang="en-US" dirty="0"/>
              <a:t>SLR Model Examples</a:t>
            </a:r>
          </a:p>
        </p:txBody>
      </p:sp>
      <p:pic>
        <p:nvPicPr>
          <p:cNvPr id="5" name="Picture 4">
            <a:extLst>
              <a:ext uri="{FF2B5EF4-FFF2-40B4-BE49-F238E27FC236}">
                <a16:creationId xmlns:a16="http://schemas.microsoft.com/office/drawing/2014/main" id="{E799E1C9-DDC6-4407-8AC8-D988F46B7D2B}"/>
              </a:ext>
            </a:extLst>
          </p:cNvPr>
          <p:cNvPicPr>
            <a:picLocks noChangeAspect="1"/>
          </p:cNvPicPr>
          <p:nvPr/>
        </p:nvPicPr>
        <p:blipFill>
          <a:blip r:embed="rId2"/>
          <a:stretch>
            <a:fillRect/>
          </a:stretch>
        </p:blipFill>
        <p:spPr>
          <a:xfrm>
            <a:off x="1339508" y="1252056"/>
            <a:ext cx="6436508" cy="3617599"/>
          </a:xfrm>
          <a:prstGeom prst="rect">
            <a:avLst/>
          </a:prstGeom>
        </p:spPr>
      </p:pic>
    </p:spTree>
    <p:extLst>
      <p:ext uri="{BB962C8B-B14F-4D97-AF65-F5344CB8AC3E}">
        <p14:creationId xmlns:p14="http://schemas.microsoft.com/office/powerpoint/2010/main" val="94800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21F79-0E94-4F2F-8CBB-271EFE3FCA6F}"/>
              </a:ext>
            </a:extLst>
          </p:cNvPr>
          <p:cNvSpPr>
            <a:spLocks noGrp="1"/>
          </p:cNvSpPr>
          <p:nvPr>
            <p:ph type="title"/>
          </p:nvPr>
        </p:nvSpPr>
        <p:spPr/>
        <p:txBody>
          <a:bodyPr>
            <a:normAutofit fontScale="90000"/>
          </a:bodyPr>
          <a:lstStyle/>
          <a:p>
            <a:r>
              <a:rPr lang="en-US" dirty="0"/>
              <a:t>Assess Model Accuracy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A2B95C-A0F2-4C91-968D-F66A2F6EC3E8}"/>
                  </a:ext>
                </a:extLst>
              </p:cNvPr>
              <p:cNvSpPr>
                <a:spLocks noGrp="1"/>
              </p:cNvSpPr>
              <p:nvPr>
                <p:ph idx="1"/>
              </p:nvPr>
            </p:nvSpPr>
            <p:spPr/>
            <p:txBody>
              <a:bodyPr/>
              <a:lstStyle/>
              <a:p>
                <a:pPr marL="0" indent="0">
                  <a:buNone/>
                </a:pPr>
                <a:r>
                  <a:rPr lang="en-US" dirty="0"/>
                  <a:t>As discussed in the previous section, the training data should be considered as a sample from a larger population</a:t>
                </a:r>
              </a:p>
              <a:p>
                <a:r>
                  <a:rPr lang="en-US" dirty="0"/>
                  <a:t>Any estimate of a population value derived from a sample is referred to as a </a:t>
                </a:r>
                <a:r>
                  <a:rPr lang="en-US" i="1" dirty="0"/>
                  <a:t>sample statistic </a:t>
                </a:r>
              </a:p>
              <a:p>
                <a:pPr lvl="1"/>
                <a:r>
                  <a:rPr lang="en-US" dirty="0"/>
                  <a:t>We previously analyzed the regression model coefficients (e.g.,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1</m:t>
                        </m:r>
                      </m:sub>
                    </m:sSub>
                  </m:oMath>
                </a14:m>
                <a:r>
                  <a:rPr lang="en-US" i="1" dirty="0"/>
                  <a:t>) </a:t>
                </a:r>
                <a:r>
                  <a:rPr lang="en-US" dirty="0"/>
                  <a:t>as a sample statistic of a population parameter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a14:m>
                <a:r>
                  <a:rPr lang="en-US" dirty="0"/>
                  <a:t>)</a:t>
                </a:r>
              </a:p>
              <a:p>
                <a:r>
                  <a:rPr lang="en-US" dirty="0"/>
                  <a:t>The standard deviation of any sample statistic is referred to as its </a:t>
                </a:r>
                <a:r>
                  <a:rPr lang="en-US" i="1" dirty="0"/>
                  <a:t>standard error</a:t>
                </a:r>
              </a:p>
            </p:txBody>
          </p:sp>
        </mc:Choice>
        <mc:Fallback xmlns="">
          <p:sp>
            <p:nvSpPr>
              <p:cNvPr id="3" name="Content Placeholder 2">
                <a:extLst>
                  <a:ext uri="{FF2B5EF4-FFF2-40B4-BE49-F238E27FC236}">
                    <a16:creationId xmlns:a16="http://schemas.microsoft.com/office/drawing/2014/main" id="{F5A2B95C-A0F2-4C91-968D-F66A2F6EC3E8}"/>
                  </a:ext>
                </a:extLst>
              </p:cNvPr>
              <p:cNvSpPr>
                <a:spLocks noGrp="1" noRot="1" noChangeAspect="1" noMove="1" noResize="1" noEditPoints="1" noAdjustHandles="1" noChangeArrowheads="1" noChangeShapeType="1" noTextEdit="1"/>
              </p:cNvSpPr>
              <p:nvPr>
                <p:ph idx="1"/>
              </p:nvPr>
            </p:nvSpPr>
            <p:spPr>
              <a:blipFill>
                <a:blip r:embed="rId2"/>
                <a:stretch>
                  <a:fillRect l="-927" t="-2804"/>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10F3B9A-3355-410F-BE96-E39A5C79EBC5}"/>
              </a:ext>
            </a:extLst>
          </p:cNvPr>
          <p:cNvSpPr>
            <a:spLocks noGrp="1"/>
          </p:cNvSpPr>
          <p:nvPr>
            <p:ph type="body" sz="quarter" idx="10"/>
          </p:nvPr>
        </p:nvSpPr>
        <p:spPr/>
        <p:txBody>
          <a:bodyPr/>
          <a:lstStyle/>
          <a:p>
            <a:r>
              <a:rPr lang="en-US" dirty="0"/>
              <a:t>Residual Standard Error</a:t>
            </a:r>
          </a:p>
        </p:txBody>
      </p:sp>
    </p:spTree>
    <p:extLst>
      <p:ext uri="{BB962C8B-B14F-4D97-AF65-F5344CB8AC3E}">
        <p14:creationId xmlns:p14="http://schemas.microsoft.com/office/powerpoint/2010/main" val="187372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21F79-0E94-4F2F-8CBB-271EFE3FCA6F}"/>
              </a:ext>
            </a:extLst>
          </p:cNvPr>
          <p:cNvSpPr>
            <a:spLocks noGrp="1"/>
          </p:cNvSpPr>
          <p:nvPr>
            <p:ph type="title"/>
          </p:nvPr>
        </p:nvSpPr>
        <p:spPr/>
        <p:txBody>
          <a:bodyPr>
            <a:normAutofit fontScale="90000"/>
          </a:bodyPr>
          <a:lstStyle/>
          <a:p>
            <a:r>
              <a:rPr lang="en-US" dirty="0"/>
              <a:t>Assess Model Accuracy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A2B95C-A0F2-4C91-968D-F66A2F6EC3E8}"/>
                  </a:ext>
                </a:extLst>
              </p:cNvPr>
              <p:cNvSpPr>
                <a:spLocks noGrp="1"/>
              </p:cNvSpPr>
              <p:nvPr>
                <p:ph idx="1"/>
              </p:nvPr>
            </p:nvSpPr>
            <p:spPr>
              <a:xfrm>
                <a:off x="628650" y="1369219"/>
                <a:ext cx="7886700" cy="2929731"/>
              </a:xfrm>
            </p:spPr>
            <p:txBody>
              <a:bodyPr/>
              <a:lstStyle/>
              <a:p>
                <a:pPr marL="0" indent="0">
                  <a:buNone/>
                </a:pPr>
                <a:r>
                  <a:rPr lang="en-US" dirty="0"/>
                  <a:t>Another sample statistic we are very interested in is the standard error of the residual term </a:t>
                </a:r>
                <a14:m>
                  <m:oMath xmlns:m="http://schemas.openxmlformats.org/officeDocument/2006/math">
                    <m:r>
                      <a:rPr lang="en-US" i="1" smtClean="0">
                        <a:latin typeface="Cambria Math" panose="02040503050406030204" pitchFamily="18" charset="0"/>
                        <a:ea typeface="Cambria Math" panose="02040503050406030204" pitchFamily="18" charset="0"/>
                      </a:rPr>
                      <m:t>𝜖</m:t>
                    </m:r>
                  </m:oMath>
                </a14:m>
                <a:endParaRPr lang="en-US" dirty="0"/>
              </a:p>
              <a:p>
                <a:r>
                  <a:rPr lang="en-US" dirty="0"/>
                  <a:t>Even if we knew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oMath>
                </a14:m>
                <a:r>
                  <a:rPr lang="en-US" dirty="0"/>
                  <a:t> perfectly, we would not be able to perfectly predict </a:t>
                </a:r>
                <a14:m>
                  <m:oMath xmlns:m="http://schemas.openxmlformats.org/officeDocument/2006/math">
                    <m:r>
                      <a:rPr lang="en-US" b="0" i="1" smtClean="0">
                        <a:latin typeface="Cambria Math" panose="02040503050406030204" pitchFamily="18" charset="0"/>
                      </a:rPr>
                      <m:t>𝑌</m:t>
                    </m:r>
                  </m:oMath>
                </a14:m>
                <a:r>
                  <a:rPr lang="en-US" dirty="0"/>
                  <a:t> from </a:t>
                </a:r>
                <a14:m>
                  <m:oMath xmlns:m="http://schemas.openxmlformats.org/officeDocument/2006/math">
                    <m:r>
                      <a:rPr lang="en-US" b="0" i="1" smtClean="0">
                        <a:latin typeface="Cambria Math" panose="02040503050406030204" pitchFamily="18" charset="0"/>
                      </a:rPr>
                      <m:t>𝑋</m:t>
                    </m:r>
                  </m:oMath>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𝑅𝑆𝐸</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r>
                                <a:rPr lang="en-US" b="0" i="1" smtClean="0">
                                  <a:latin typeface="Cambria Math" panose="02040503050406030204" pitchFamily="18" charset="0"/>
                                </a:rPr>
                                <m:t>−2</m:t>
                              </m:r>
                            </m:den>
                          </m:f>
                          <m:r>
                            <a:rPr lang="en-US" b="0" i="1" smtClean="0">
                              <a:latin typeface="Cambria Math" panose="02040503050406030204" pitchFamily="18" charset="0"/>
                            </a:rPr>
                            <m:t>𝑅𝑆𝑆</m:t>
                          </m:r>
                        </m:e>
                      </m:rad>
                      <m:r>
                        <a:rPr lang="en-US" b="0" i="1" smtClean="0">
                          <a:latin typeface="Cambria Math" panose="02040503050406030204" pitchFamily="18" charset="0"/>
                        </a:rPr>
                        <m:t>= </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−2</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rad>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F5A2B95C-A0F2-4C91-968D-F66A2F6EC3E8}"/>
                  </a:ext>
                </a:extLst>
              </p:cNvPr>
              <p:cNvSpPr>
                <a:spLocks noGrp="1" noRot="1" noChangeAspect="1" noMove="1" noResize="1" noEditPoints="1" noAdjustHandles="1" noChangeArrowheads="1" noChangeShapeType="1" noTextEdit="1"/>
              </p:cNvSpPr>
              <p:nvPr>
                <p:ph idx="1"/>
              </p:nvPr>
            </p:nvSpPr>
            <p:spPr>
              <a:xfrm>
                <a:off x="628650" y="1369219"/>
                <a:ext cx="7886700" cy="2929731"/>
              </a:xfrm>
              <a:blipFill>
                <a:blip r:embed="rId2"/>
                <a:stretch>
                  <a:fillRect l="-927" t="-3125"/>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10F3B9A-3355-410F-BE96-E39A5C79EBC5}"/>
              </a:ext>
            </a:extLst>
          </p:cNvPr>
          <p:cNvSpPr>
            <a:spLocks noGrp="1"/>
          </p:cNvSpPr>
          <p:nvPr>
            <p:ph type="body" sz="quarter" idx="10"/>
          </p:nvPr>
        </p:nvSpPr>
        <p:spPr/>
        <p:txBody>
          <a:bodyPr/>
          <a:lstStyle/>
          <a:p>
            <a:r>
              <a:rPr lang="en-US" dirty="0"/>
              <a:t>Residual Standard Error (RSE)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0F59C6-2047-40B1-8F38-1F12CB72230C}"/>
                  </a:ext>
                </a:extLst>
              </p:cNvPr>
              <p:cNvSpPr txBox="1"/>
              <p:nvPr/>
            </p:nvSpPr>
            <p:spPr>
              <a:xfrm>
                <a:off x="1612900" y="4561879"/>
                <a:ext cx="2489200" cy="307777"/>
              </a:xfrm>
              <a:prstGeom prst="rect">
                <a:avLst/>
              </a:prstGeom>
              <a:noFill/>
            </p:spPr>
            <p:txBody>
              <a:bodyPr wrap="square" rtlCol="0">
                <a:spAutoFit/>
              </a:bodyPr>
              <a:lstStyle/>
              <a:p>
                <a:pPr algn="l"/>
                <a:r>
                  <a:rPr lang="en-US" sz="1400" dirty="0">
                    <a:solidFill>
                      <a:schemeClr val="bg1"/>
                    </a:solidFill>
                    <a:latin typeface="+mj-lt"/>
                  </a:rPr>
                  <a:t>Degrees of freedom  </a:t>
                </a:r>
                <a14:m>
                  <m:oMath xmlns:m="http://schemas.openxmlformats.org/officeDocument/2006/math">
                    <m:r>
                      <a:rPr lang="en-US" sz="1400" b="0" i="1" smtClean="0">
                        <a:solidFill>
                          <a:schemeClr val="bg1"/>
                        </a:solidFill>
                        <a:latin typeface="Cambria Math" panose="02040503050406030204" pitchFamily="18" charset="0"/>
                      </a:rPr>
                      <m:t>𝑛</m:t>
                    </m:r>
                    <m:r>
                      <a:rPr lang="en-US" sz="1400" b="0" i="1" smtClean="0">
                        <a:solidFill>
                          <a:schemeClr val="bg1"/>
                        </a:solidFill>
                        <a:latin typeface="Cambria Math" panose="02040503050406030204" pitchFamily="18" charset="0"/>
                      </a:rPr>
                      <m:t>−1−</m:t>
                    </m:r>
                    <m:r>
                      <a:rPr lang="en-US" sz="1400" b="0" i="1" smtClean="0">
                        <a:solidFill>
                          <a:schemeClr val="bg1"/>
                        </a:solidFill>
                        <a:latin typeface="Cambria Math" panose="02040503050406030204" pitchFamily="18" charset="0"/>
                      </a:rPr>
                      <m:t>𝑝</m:t>
                    </m:r>
                  </m:oMath>
                </a14:m>
                <a:endParaRPr lang="en-US" sz="1400" dirty="0">
                  <a:solidFill>
                    <a:schemeClr val="bg1"/>
                  </a:solidFill>
                  <a:latin typeface="+mj-lt"/>
                </a:endParaRPr>
              </a:p>
            </p:txBody>
          </p:sp>
        </mc:Choice>
        <mc:Fallback xmlns="">
          <p:sp>
            <p:nvSpPr>
              <p:cNvPr id="5" name="TextBox 4">
                <a:extLst>
                  <a:ext uri="{FF2B5EF4-FFF2-40B4-BE49-F238E27FC236}">
                    <a16:creationId xmlns:a16="http://schemas.microsoft.com/office/drawing/2014/main" id="{EC0F59C6-2047-40B1-8F38-1F12CB72230C}"/>
                  </a:ext>
                </a:extLst>
              </p:cNvPr>
              <p:cNvSpPr txBox="1">
                <a:spLocks noRot="1" noChangeAspect="1" noMove="1" noResize="1" noEditPoints="1" noAdjustHandles="1" noChangeArrowheads="1" noChangeShapeType="1" noTextEdit="1"/>
              </p:cNvSpPr>
              <p:nvPr/>
            </p:nvSpPr>
            <p:spPr>
              <a:xfrm>
                <a:off x="1612900" y="4561879"/>
                <a:ext cx="2489200" cy="307777"/>
              </a:xfrm>
              <a:prstGeom prst="rect">
                <a:avLst/>
              </a:prstGeom>
              <a:blipFill>
                <a:blip r:embed="rId3"/>
                <a:stretch>
                  <a:fillRect l="-735" t="-1961" b="-19608"/>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260C18C-7E1C-438B-B345-4A6842B86157}"/>
              </a:ext>
            </a:extLst>
          </p:cNvPr>
          <p:cNvCxnSpPr>
            <a:stCxn id="5" idx="0"/>
          </p:cNvCxnSpPr>
          <p:nvPr/>
        </p:nvCxnSpPr>
        <p:spPr>
          <a:xfrm flipV="1">
            <a:off x="2857500" y="3816350"/>
            <a:ext cx="546100" cy="745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528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21F79-0E94-4F2F-8CBB-271EFE3FCA6F}"/>
              </a:ext>
            </a:extLst>
          </p:cNvPr>
          <p:cNvSpPr>
            <a:spLocks noGrp="1"/>
          </p:cNvSpPr>
          <p:nvPr>
            <p:ph type="title"/>
          </p:nvPr>
        </p:nvSpPr>
        <p:spPr/>
        <p:txBody>
          <a:bodyPr>
            <a:normAutofit fontScale="90000"/>
          </a:bodyPr>
          <a:lstStyle/>
          <a:p>
            <a:r>
              <a:rPr lang="en-US" dirty="0"/>
              <a:t>Assess Model Accuracy</a:t>
            </a:r>
          </a:p>
        </p:txBody>
      </p:sp>
      <p:sp>
        <p:nvSpPr>
          <p:cNvPr id="3" name="Content Placeholder 2">
            <a:extLst>
              <a:ext uri="{FF2B5EF4-FFF2-40B4-BE49-F238E27FC236}">
                <a16:creationId xmlns:a16="http://schemas.microsoft.com/office/drawing/2014/main" id="{F5A2B95C-A0F2-4C91-968D-F66A2F6EC3E8}"/>
              </a:ext>
            </a:extLst>
          </p:cNvPr>
          <p:cNvSpPr>
            <a:spLocks noGrp="1"/>
          </p:cNvSpPr>
          <p:nvPr>
            <p:ph idx="1"/>
          </p:nvPr>
        </p:nvSpPr>
        <p:spPr>
          <a:xfrm>
            <a:off x="628650" y="1369219"/>
            <a:ext cx="7886700" cy="802481"/>
          </a:xfrm>
        </p:spPr>
        <p:txBody>
          <a:bodyPr/>
          <a:lstStyle/>
          <a:p>
            <a:pPr marL="0" indent="0">
              <a:buNone/>
            </a:pPr>
            <a:r>
              <a:rPr lang="en-US" dirty="0"/>
              <a:t>Curiously, neither scikit-learn nor </a:t>
            </a:r>
            <a:r>
              <a:rPr lang="en-US" dirty="0" err="1"/>
              <a:t>statsmodels</a:t>
            </a:r>
            <a:r>
              <a:rPr lang="en-US" dirty="0"/>
              <a:t> provides RSE as a standard output (most other statistics packages do)</a:t>
            </a:r>
            <a:endParaRPr lang="en-US" i="1" dirty="0"/>
          </a:p>
        </p:txBody>
      </p:sp>
      <p:sp>
        <p:nvSpPr>
          <p:cNvPr id="4" name="Text Placeholder 3">
            <a:extLst>
              <a:ext uri="{FF2B5EF4-FFF2-40B4-BE49-F238E27FC236}">
                <a16:creationId xmlns:a16="http://schemas.microsoft.com/office/drawing/2014/main" id="{410F3B9A-3355-410F-BE96-E39A5C79EBC5}"/>
              </a:ext>
            </a:extLst>
          </p:cNvPr>
          <p:cNvSpPr>
            <a:spLocks noGrp="1"/>
          </p:cNvSpPr>
          <p:nvPr>
            <p:ph type="body" sz="quarter" idx="10"/>
          </p:nvPr>
        </p:nvSpPr>
        <p:spPr/>
        <p:txBody>
          <a:bodyPr/>
          <a:lstStyle/>
          <a:p>
            <a:r>
              <a:rPr lang="en-US" dirty="0"/>
              <a:t>Residual Standard Error</a:t>
            </a:r>
          </a:p>
        </p:txBody>
      </p:sp>
      <p:pic>
        <p:nvPicPr>
          <p:cNvPr id="6" name="Picture 5">
            <a:extLst>
              <a:ext uri="{FF2B5EF4-FFF2-40B4-BE49-F238E27FC236}">
                <a16:creationId xmlns:a16="http://schemas.microsoft.com/office/drawing/2014/main" id="{20D4D817-6225-4B08-BFE5-DFD4F4F12E45}"/>
              </a:ext>
            </a:extLst>
          </p:cNvPr>
          <p:cNvPicPr>
            <a:picLocks noChangeAspect="1"/>
          </p:cNvPicPr>
          <p:nvPr/>
        </p:nvPicPr>
        <p:blipFill>
          <a:blip r:embed="rId2"/>
          <a:stretch>
            <a:fillRect/>
          </a:stretch>
        </p:blipFill>
        <p:spPr>
          <a:xfrm>
            <a:off x="1122363" y="2171700"/>
            <a:ext cx="6599238" cy="2628015"/>
          </a:xfrm>
          <a:prstGeom prst="rect">
            <a:avLst/>
          </a:prstGeom>
        </p:spPr>
      </p:pic>
    </p:spTree>
    <p:extLst>
      <p:ext uri="{BB962C8B-B14F-4D97-AF65-F5344CB8AC3E}">
        <p14:creationId xmlns:p14="http://schemas.microsoft.com/office/powerpoint/2010/main" val="269941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21F79-0E94-4F2F-8CBB-271EFE3FCA6F}"/>
              </a:ext>
            </a:extLst>
          </p:cNvPr>
          <p:cNvSpPr>
            <a:spLocks noGrp="1"/>
          </p:cNvSpPr>
          <p:nvPr>
            <p:ph type="title"/>
          </p:nvPr>
        </p:nvSpPr>
        <p:spPr/>
        <p:txBody>
          <a:bodyPr>
            <a:normAutofit fontScale="90000"/>
          </a:bodyPr>
          <a:lstStyle/>
          <a:p>
            <a:r>
              <a:rPr lang="en-US" dirty="0"/>
              <a:t>Assess Model Accuracy</a:t>
            </a:r>
          </a:p>
        </p:txBody>
      </p:sp>
      <p:sp>
        <p:nvSpPr>
          <p:cNvPr id="3" name="Content Placeholder 2">
            <a:extLst>
              <a:ext uri="{FF2B5EF4-FFF2-40B4-BE49-F238E27FC236}">
                <a16:creationId xmlns:a16="http://schemas.microsoft.com/office/drawing/2014/main" id="{F5A2B95C-A0F2-4C91-968D-F66A2F6EC3E8}"/>
              </a:ext>
            </a:extLst>
          </p:cNvPr>
          <p:cNvSpPr>
            <a:spLocks noGrp="1"/>
          </p:cNvSpPr>
          <p:nvPr>
            <p:ph idx="1"/>
          </p:nvPr>
        </p:nvSpPr>
        <p:spPr>
          <a:xfrm>
            <a:off x="628650" y="1547019"/>
            <a:ext cx="7886700" cy="2275681"/>
          </a:xfrm>
        </p:spPr>
        <p:txBody>
          <a:bodyPr/>
          <a:lstStyle/>
          <a:p>
            <a:r>
              <a:rPr lang="en-US" dirty="0"/>
              <a:t>RSE can be interpreted as the lack of fit of the model</a:t>
            </a:r>
            <a:endParaRPr lang="en-US" i="1" dirty="0"/>
          </a:p>
          <a:p>
            <a:pPr lvl="1"/>
            <a:r>
              <a:rPr lang="en-US" dirty="0"/>
              <a:t>The lower the better</a:t>
            </a:r>
          </a:p>
          <a:p>
            <a:r>
              <a:rPr lang="en-US" dirty="0"/>
              <a:t>It can roughly be interpreted as the average amount that the prediction will deviate from the true regression line</a:t>
            </a:r>
          </a:p>
          <a:p>
            <a:pPr lvl="1"/>
            <a:r>
              <a:rPr lang="en-US" dirty="0"/>
              <a:t>In this example, even if the regression model was exactly correct, any prediction of sales based on TV advertising would be off by approximately 3,260 units on average</a:t>
            </a:r>
          </a:p>
        </p:txBody>
      </p:sp>
      <p:sp>
        <p:nvSpPr>
          <p:cNvPr id="4" name="Text Placeholder 3">
            <a:extLst>
              <a:ext uri="{FF2B5EF4-FFF2-40B4-BE49-F238E27FC236}">
                <a16:creationId xmlns:a16="http://schemas.microsoft.com/office/drawing/2014/main" id="{410F3B9A-3355-410F-BE96-E39A5C79EBC5}"/>
              </a:ext>
            </a:extLst>
          </p:cNvPr>
          <p:cNvSpPr>
            <a:spLocks noGrp="1"/>
          </p:cNvSpPr>
          <p:nvPr>
            <p:ph type="body" sz="quarter" idx="10"/>
          </p:nvPr>
        </p:nvSpPr>
        <p:spPr/>
        <p:txBody>
          <a:bodyPr/>
          <a:lstStyle/>
          <a:p>
            <a:r>
              <a:rPr lang="en-US" dirty="0"/>
              <a:t>Residual Standard Error Interpretation</a:t>
            </a:r>
          </a:p>
        </p:txBody>
      </p:sp>
    </p:spTree>
    <p:extLst>
      <p:ext uri="{BB962C8B-B14F-4D97-AF65-F5344CB8AC3E}">
        <p14:creationId xmlns:p14="http://schemas.microsoft.com/office/powerpoint/2010/main" val="22457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2D933E3-2C0B-4566-87FD-65E0585DEB46}"/>
              </a:ext>
            </a:extLst>
          </p:cNvPr>
          <p:cNvSpPr>
            <a:spLocks noGrp="1"/>
          </p:cNvSpPr>
          <p:nvPr>
            <p:ph type="body" sz="quarter" idx="11"/>
          </p:nvPr>
        </p:nvSpPr>
        <p:spPr/>
        <p:txBody>
          <a:bodyPr/>
          <a:lstStyle/>
          <a:p>
            <a:endParaRPr lang="en-US"/>
          </a:p>
        </p:txBody>
      </p:sp>
      <p:sp>
        <p:nvSpPr>
          <p:cNvPr id="6" name="Text Placeholder 5">
            <a:extLst>
              <a:ext uri="{FF2B5EF4-FFF2-40B4-BE49-F238E27FC236}">
                <a16:creationId xmlns:a16="http://schemas.microsoft.com/office/drawing/2014/main" id="{31A56B24-1EB9-4AF4-B2EA-6F8E247C3D89}"/>
              </a:ext>
            </a:extLst>
          </p:cNvPr>
          <p:cNvSpPr>
            <a:spLocks noGrp="1"/>
          </p:cNvSpPr>
          <p:nvPr>
            <p:ph type="body" sz="quarter" idx="10"/>
          </p:nvPr>
        </p:nvSpPr>
        <p:spPr/>
        <p:txBody>
          <a:bodyPr/>
          <a:lstStyle/>
          <a:p>
            <a:r>
              <a:rPr lang="en-US" dirty="0"/>
              <a:t>Multiple Linear Regression Models</a:t>
            </a:r>
          </a:p>
        </p:txBody>
      </p:sp>
    </p:spTree>
    <p:extLst>
      <p:ext uri="{BB962C8B-B14F-4D97-AF65-F5344CB8AC3E}">
        <p14:creationId xmlns:p14="http://schemas.microsoft.com/office/powerpoint/2010/main" val="380602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11F6-8AA9-4748-ABBD-7622E1286629}"/>
              </a:ext>
            </a:extLst>
          </p:cNvPr>
          <p:cNvSpPr>
            <a:spLocks noGrp="1"/>
          </p:cNvSpPr>
          <p:nvPr>
            <p:ph type="title"/>
          </p:nvPr>
        </p:nvSpPr>
        <p:spPr/>
        <p:txBody>
          <a:bodyPr>
            <a:normAutofit fontScale="90000"/>
          </a:bodyPr>
          <a:lstStyle/>
          <a:p>
            <a:r>
              <a:rPr lang="en-US" dirty="0"/>
              <a:t>Multiple Linear Regression Example</a:t>
            </a:r>
          </a:p>
        </p:txBody>
      </p:sp>
      <p:sp>
        <p:nvSpPr>
          <p:cNvPr id="4" name="Text Placeholder 3">
            <a:extLst>
              <a:ext uri="{FF2B5EF4-FFF2-40B4-BE49-F238E27FC236}">
                <a16:creationId xmlns:a16="http://schemas.microsoft.com/office/drawing/2014/main" id="{FB2E1311-138A-41D3-82B1-9BEA894CAFD9}"/>
              </a:ext>
            </a:extLst>
          </p:cNvPr>
          <p:cNvSpPr>
            <a:spLocks noGrp="1"/>
          </p:cNvSpPr>
          <p:nvPr>
            <p:ph type="body" sz="quarter" idx="10"/>
          </p:nvPr>
        </p:nvSpPr>
        <p:spPr/>
        <p:txBody>
          <a:bodyPr/>
          <a:lstStyle/>
          <a:p>
            <a:r>
              <a:rPr lang="en-US" dirty="0"/>
              <a:t>Create Model and Prepare Data</a:t>
            </a:r>
          </a:p>
        </p:txBody>
      </p:sp>
      <p:pic>
        <p:nvPicPr>
          <p:cNvPr id="5" name="Picture 4">
            <a:extLst>
              <a:ext uri="{FF2B5EF4-FFF2-40B4-BE49-F238E27FC236}">
                <a16:creationId xmlns:a16="http://schemas.microsoft.com/office/drawing/2014/main" id="{C8D72904-0ADE-4A8A-B755-E749D569DCB8}"/>
              </a:ext>
            </a:extLst>
          </p:cNvPr>
          <p:cNvPicPr>
            <a:picLocks noChangeAspect="1"/>
          </p:cNvPicPr>
          <p:nvPr/>
        </p:nvPicPr>
        <p:blipFill>
          <a:blip r:embed="rId2"/>
          <a:stretch>
            <a:fillRect/>
          </a:stretch>
        </p:blipFill>
        <p:spPr>
          <a:xfrm>
            <a:off x="2957036" y="1189038"/>
            <a:ext cx="3229928" cy="3809088"/>
          </a:xfrm>
          <a:prstGeom prst="rect">
            <a:avLst/>
          </a:prstGeom>
        </p:spPr>
      </p:pic>
    </p:spTree>
    <p:extLst>
      <p:ext uri="{BB962C8B-B14F-4D97-AF65-F5344CB8AC3E}">
        <p14:creationId xmlns:p14="http://schemas.microsoft.com/office/powerpoint/2010/main" val="390003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D928B-DB8B-4511-BC7C-A89BD9580187}"/>
              </a:ext>
            </a:extLst>
          </p:cNvPr>
          <p:cNvSpPr>
            <a:spLocks noGrp="1"/>
          </p:cNvSpPr>
          <p:nvPr>
            <p:ph type="title"/>
          </p:nvPr>
        </p:nvSpPr>
        <p:spPr/>
        <p:txBody>
          <a:bodyPr>
            <a:normAutofit fontScale="90000"/>
          </a:bodyPr>
          <a:lstStyle/>
          <a:p>
            <a:r>
              <a:rPr lang="en-US" dirty="0"/>
              <a:t>Multiple Linear Regression Example</a:t>
            </a:r>
          </a:p>
        </p:txBody>
      </p:sp>
      <p:sp>
        <p:nvSpPr>
          <p:cNvPr id="4" name="Text Placeholder 3">
            <a:extLst>
              <a:ext uri="{FF2B5EF4-FFF2-40B4-BE49-F238E27FC236}">
                <a16:creationId xmlns:a16="http://schemas.microsoft.com/office/drawing/2014/main" id="{F55A6981-9859-4690-AA73-AB33354C8FDB}"/>
              </a:ext>
            </a:extLst>
          </p:cNvPr>
          <p:cNvSpPr>
            <a:spLocks noGrp="1"/>
          </p:cNvSpPr>
          <p:nvPr>
            <p:ph type="body" sz="quarter" idx="10"/>
          </p:nvPr>
        </p:nvSpPr>
        <p:spPr/>
        <p:txBody>
          <a:bodyPr/>
          <a:lstStyle/>
          <a:p>
            <a:r>
              <a:rPr lang="en-US" dirty="0"/>
              <a:t>Fit and Investigate the Model</a:t>
            </a:r>
          </a:p>
        </p:txBody>
      </p:sp>
      <p:pic>
        <p:nvPicPr>
          <p:cNvPr id="6" name="Picture 5">
            <a:extLst>
              <a:ext uri="{FF2B5EF4-FFF2-40B4-BE49-F238E27FC236}">
                <a16:creationId xmlns:a16="http://schemas.microsoft.com/office/drawing/2014/main" id="{078E7CF0-2ABA-4026-B99C-20D60E498C4F}"/>
              </a:ext>
            </a:extLst>
          </p:cNvPr>
          <p:cNvPicPr>
            <a:picLocks noChangeAspect="1"/>
          </p:cNvPicPr>
          <p:nvPr/>
        </p:nvPicPr>
        <p:blipFill>
          <a:blip r:embed="rId2"/>
          <a:stretch>
            <a:fillRect/>
          </a:stretch>
        </p:blipFill>
        <p:spPr>
          <a:xfrm>
            <a:off x="2298267" y="1284287"/>
            <a:ext cx="4547465" cy="290671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68E225-AE35-4494-966E-249311A90F1C}"/>
                  </a:ext>
                </a:extLst>
              </p:cNvPr>
              <p:cNvSpPr txBox="1"/>
              <p:nvPr/>
            </p:nvSpPr>
            <p:spPr>
              <a:xfrm>
                <a:off x="1784350" y="4465657"/>
                <a:ext cx="569341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𝑆𝑎𝑙𝑒𝑠</m:t>
                      </m:r>
                      <m:r>
                        <a:rPr lang="en-US" sz="1600" b="0" i="1" smtClean="0">
                          <a:solidFill>
                            <a:schemeClr val="bg1"/>
                          </a:solidFill>
                          <a:latin typeface="Cambria Math" panose="02040503050406030204" pitchFamily="18" charset="0"/>
                        </a:rPr>
                        <m:t>=2.94+0.045∗</m:t>
                      </m:r>
                      <m:r>
                        <a:rPr lang="en-US" sz="1600" b="0" i="1" smtClean="0">
                          <a:solidFill>
                            <a:schemeClr val="bg1"/>
                          </a:solidFill>
                          <a:latin typeface="Cambria Math" panose="02040503050406030204" pitchFamily="18" charset="0"/>
                        </a:rPr>
                        <m:t>𝑇𝑉</m:t>
                      </m:r>
                      <m:r>
                        <a:rPr lang="en-US" sz="1600" b="0" i="1" smtClean="0">
                          <a:solidFill>
                            <a:schemeClr val="bg1"/>
                          </a:solidFill>
                          <a:latin typeface="Cambria Math" panose="02040503050406030204" pitchFamily="18" charset="0"/>
                        </a:rPr>
                        <m:t>+0.19∗</m:t>
                      </m:r>
                      <m:r>
                        <a:rPr lang="en-US" sz="1600" b="0" i="1" smtClean="0">
                          <a:solidFill>
                            <a:schemeClr val="bg1"/>
                          </a:solidFill>
                          <a:latin typeface="Cambria Math" panose="02040503050406030204" pitchFamily="18" charset="0"/>
                        </a:rPr>
                        <m:t>𝑟𝑎𝑑𝑖𝑜</m:t>
                      </m:r>
                      <m:r>
                        <a:rPr lang="en-US" sz="1600" b="0" i="1" smtClean="0">
                          <a:solidFill>
                            <a:schemeClr val="bg1"/>
                          </a:solidFill>
                          <a:latin typeface="Cambria Math" panose="02040503050406030204" pitchFamily="18" charset="0"/>
                        </a:rPr>
                        <m:t> −0.001∗</m:t>
                      </m:r>
                      <m:r>
                        <a:rPr lang="en-US" sz="1600" b="0" i="1" smtClean="0">
                          <a:solidFill>
                            <a:schemeClr val="bg1"/>
                          </a:solidFill>
                          <a:latin typeface="Cambria Math" panose="02040503050406030204" pitchFamily="18" charset="0"/>
                        </a:rPr>
                        <m:t>𝑛𝑒𝑤𝑠𝑝𝑎𝑝𝑒𝑟</m:t>
                      </m:r>
                    </m:oMath>
                  </m:oMathPara>
                </a14:m>
                <a:endParaRPr lang="en-US" sz="1600" dirty="0">
                  <a:solidFill>
                    <a:schemeClr val="bg1"/>
                  </a:solidFill>
                  <a:latin typeface="+mj-lt"/>
                </a:endParaRPr>
              </a:p>
            </p:txBody>
          </p:sp>
        </mc:Choice>
        <mc:Fallback xmlns="">
          <p:sp>
            <p:nvSpPr>
              <p:cNvPr id="7" name="TextBox 6">
                <a:extLst>
                  <a:ext uri="{FF2B5EF4-FFF2-40B4-BE49-F238E27FC236}">
                    <a16:creationId xmlns:a16="http://schemas.microsoft.com/office/drawing/2014/main" id="{6D68E225-AE35-4494-966E-249311A90F1C}"/>
                  </a:ext>
                </a:extLst>
              </p:cNvPr>
              <p:cNvSpPr txBox="1">
                <a:spLocks noRot="1" noChangeAspect="1" noMove="1" noResize="1" noEditPoints="1" noAdjustHandles="1" noChangeArrowheads="1" noChangeShapeType="1" noTextEdit="1"/>
              </p:cNvSpPr>
              <p:nvPr/>
            </p:nvSpPr>
            <p:spPr>
              <a:xfrm>
                <a:off x="1784350" y="4465657"/>
                <a:ext cx="5693418" cy="246221"/>
              </a:xfrm>
              <a:prstGeom prst="rect">
                <a:avLst/>
              </a:prstGeom>
              <a:blipFill>
                <a:blip r:embed="rId3"/>
                <a:stretch>
                  <a:fillRect l="-428" r="-214" b="-25000"/>
                </a:stretch>
              </a:blipFill>
            </p:spPr>
            <p:txBody>
              <a:bodyPr/>
              <a:lstStyle/>
              <a:p>
                <a:r>
                  <a:rPr lang="en-US">
                    <a:noFill/>
                  </a:rPr>
                  <a:t> </a:t>
                </a:r>
              </a:p>
            </p:txBody>
          </p:sp>
        </mc:Fallback>
      </mc:AlternateContent>
    </p:spTree>
    <p:extLst>
      <p:ext uri="{BB962C8B-B14F-4D97-AF65-F5344CB8AC3E}">
        <p14:creationId xmlns:p14="http://schemas.microsoft.com/office/powerpoint/2010/main" val="304909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A3CBD-D171-4F4C-B184-5DCEADAB5389}"/>
              </a:ext>
            </a:extLst>
          </p:cNvPr>
          <p:cNvSpPr>
            <a:spLocks noGrp="1"/>
          </p:cNvSpPr>
          <p:nvPr>
            <p:ph type="title"/>
          </p:nvPr>
        </p:nvSpPr>
        <p:spPr/>
        <p:txBody>
          <a:bodyPr>
            <a:normAutofit fontScale="90000"/>
          </a:bodyPr>
          <a:lstStyle/>
          <a:p>
            <a:r>
              <a:rPr lang="en-US" dirty="0"/>
              <a:t>Multiple Linear Regression Example</a:t>
            </a:r>
          </a:p>
        </p:txBody>
      </p:sp>
      <p:sp>
        <p:nvSpPr>
          <p:cNvPr id="4" name="Text Placeholder 3">
            <a:extLst>
              <a:ext uri="{FF2B5EF4-FFF2-40B4-BE49-F238E27FC236}">
                <a16:creationId xmlns:a16="http://schemas.microsoft.com/office/drawing/2014/main" id="{8FF82738-2DCB-4B71-B632-C97F967149EB}"/>
              </a:ext>
            </a:extLst>
          </p:cNvPr>
          <p:cNvSpPr>
            <a:spLocks noGrp="1"/>
          </p:cNvSpPr>
          <p:nvPr>
            <p:ph type="body" sz="quarter" idx="10"/>
          </p:nvPr>
        </p:nvSpPr>
        <p:spPr/>
        <p:txBody>
          <a:bodyPr/>
          <a:lstStyle/>
          <a:p>
            <a:r>
              <a:rPr lang="en-US" dirty="0"/>
              <a:t>Assess Model Fit</a:t>
            </a:r>
          </a:p>
        </p:txBody>
      </p:sp>
      <p:pic>
        <p:nvPicPr>
          <p:cNvPr id="5" name="Picture 4">
            <a:extLst>
              <a:ext uri="{FF2B5EF4-FFF2-40B4-BE49-F238E27FC236}">
                <a16:creationId xmlns:a16="http://schemas.microsoft.com/office/drawing/2014/main" id="{BFAB7629-184C-01B7-94B6-FEA4E9372A54}"/>
              </a:ext>
            </a:extLst>
          </p:cNvPr>
          <p:cNvPicPr>
            <a:picLocks noChangeAspect="1"/>
          </p:cNvPicPr>
          <p:nvPr/>
        </p:nvPicPr>
        <p:blipFill>
          <a:blip r:embed="rId2"/>
          <a:stretch>
            <a:fillRect/>
          </a:stretch>
        </p:blipFill>
        <p:spPr>
          <a:xfrm>
            <a:off x="2765171" y="1111029"/>
            <a:ext cx="3613657" cy="3877427"/>
          </a:xfrm>
          <a:prstGeom prst="rect">
            <a:avLst/>
          </a:prstGeom>
        </p:spPr>
      </p:pic>
    </p:spTree>
    <p:extLst>
      <p:ext uri="{BB962C8B-B14F-4D97-AF65-F5344CB8AC3E}">
        <p14:creationId xmlns:p14="http://schemas.microsoft.com/office/powerpoint/2010/main" val="304431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519D-6A95-4AE0-852A-04408C12B3E1}"/>
              </a:ext>
            </a:extLst>
          </p:cNvPr>
          <p:cNvSpPr>
            <a:spLocks noGrp="1"/>
          </p:cNvSpPr>
          <p:nvPr>
            <p:ph type="title"/>
          </p:nvPr>
        </p:nvSpPr>
        <p:spPr/>
        <p:txBody>
          <a:bodyPr>
            <a:normAutofit fontScale="90000"/>
          </a:bodyPr>
          <a:lstStyle/>
          <a:p>
            <a:r>
              <a:rPr lang="en-US" dirty="0"/>
              <a:t>Multiple Linear Regression Example</a:t>
            </a:r>
          </a:p>
        </p:txBody>
      </p:sp>
      <p:sp>
        <p:nvSpPr>
          <p:cNvPr id="4" name="Text Placeholder 3">
            <a:extLst>
              <a:ext uri="{FF2B5EF4-FFF2-40B4-BE49-F238E27FC236}">
                <a16:creationId xmlns:a16="http://schemas.microsoft.com/office/drawing/2014/main" id="{7EFA7C7D-849C-4926-A0D4-B8B3D2830905}"/>
              </a:ext>
            </a:extLst>
          </p:cNvPr>
          <p:cNvSpPr>
            <a:spLocks noGrp="1"/>
          </p:cNvSpPr>
          <p:nvPr>
            <p:ph type="body" sz="quarter" idx="10"/>
          </p:nvPr>
        </p:nvSpPr>
        <p:spPr/>
        <p:txBody>
          <a:bodyPr/>
          <a:lstStyle/>
          <a:p>
            <a:r>
              <a:rPr lang="en-US" dirty="0"/>
              <a:t>Assess Model Fit</a:t>
            </a:r>
          </a:p>
        </p:txBody>
      </p:sp>
      <p:pic>
        <p:nvPicPr>
          <p:cNvPr id="8" name="Picture 7">
            <a:extLst>
              <a:ext uri="{FF2B5EF4-FFF2-40B4-BE49-F238E27FC236}">
                <a16:creationId xmlns:a16="http://schemas.microsoft.com/office/drawing/2014/main" id="{739246B0-48E3-41BC-9B4B-B03E4BD39261}"/>
              </a:ext>
            </a:extLst>
          </p:cNvPr>
          <p:cNvPicPr>
            <a:picLocks noChangeAspect="1"/>
          </p:cNvPicPr>
          <p:nvPr/>
        </p:nvPicPr>
        <p:blipFill>
          <a:blip r:embed="rId2"/>
          <a:stretch>
            <a:fillRect/>
          </a:stretch>
        </p:blipFill>
        <p:spPr>
          <a:xfrm>
            <a:off x="2777755" y="1189038"/>
            <a:ext cx="3588490" cy="3689350"/>
          </a:xfrm>
          <a:prstGeom prst="rect">
            <a:avLst/>
          </a:prstGeom>
        </p:spPr>
      </p:pic>
      <p:sp>
        <p:nvSpPr>
          <p:cNvPr id="3" name="TextBox 2">
            <a:extLst>
              <a:ext uri="{FF2B5EF4-FFF2-40B4-BE49-F238E27FC236}">
                <a16:creationId xmlns:a16="http://schemas.microsoft.com/office/drawing/2014/main" id="{9125AD1E-98AB-FF26-3B49-7C6EC2C843C9}"/>
              </a:ext>
            </a:extLst>
          </p:cNvPr>
          <p:cNvSpPr txBox="1"/>
          <p:nvPr/>
        </p:nvSpPr>
        <p:spPr>
          <a:xfrm>
            <a:off x="407862" y="2058204"/>
            <a:ext cx="1763016" cy="1077218"/>
          </a:xfrm>
          <a:prstGeom prst="rect">
            <a:avLst/>
          </a:prstGeom>
          <a:noFill/>
        </p:spPr>
        <p:txBody>
          <a:bodyPr wrap="square" rtlCol="0">
            <a:spAutoFit/>
          </a:bodyPr>
          <a:lstStyle/>
          <a:p>
            <a:pPr algn="l"/>
            <a:r>
              <a:rPr lang="en-US" sz="1600" dirty="0">
                <a:solidFill>
                  <a:schemeClr val="bg1"/>
                </a:solidFill>
                <a:latin typeface="+mj-lt"/>
              </a:rPr>
              <a:t>What violation of the linear model assumptions do you see here?</a:t>
            </a:r>
          </a:p>
        </p:txBody>
      </p:sp>
    </p:spTree>
    <p:extLst>
      <p:ext uri="{BB962C8B-B14F-4D97-AF65-F5344CB8AC3E}">
        <p14:creationId xmlns:p14="http://schemas.microsoft.com/office/powerpoint/2010/main" val="104542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BB89-41B8-4DC6-B175-3D269EB9319F}"/>
              </a:ext>
            </a:extLst>
          </p:cNvPr>
          <p:cNvSpPr>
            <a:spLocks noGrp="1"/>
          </p:cNvSpPr>
          <p:nvPr>
            <p:ph type="title"/>
          </p:nvPr>
        </p:nvSpPr>
        <p:spPr/>
        <p:txBody>
          <a:bodyPr>
            <a:normAutofit fontScale="90000"/>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4F507D-22F2-4677-A331-DF017F1FF508}"/>
                  </a:ext>
                </a:extLst>
              </p:cNvPr>
              <p:cNvSpPr>
                <a:spLocks noGrp="1"/>
              </p:cNvSpPr>
              <p:nvPr>
                <p:ph idx="1"/>
              </p:nvPr>
            </p:nvSpPr>
            <p:spPr/>
            <p:txBody>
              <a:bodyPr/>
              <a:lstStyle/>
              <a:p>
                <a:pPr marL="0" indent="0">
                  <a:buNone/>
                </a:pPr>
                <a:r>
                  <a:rPr lang="en-US" dirty="0"/>
                  <a:t>By assuming a form of a parametric model, we are making a number of assumptions about the data:</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itchFamily="18" charset="0"/>
                        </a:rPr>
                        <m:t>𝑌</m:t>
                      </m:r>
                      <m:r>
                        <a:rPr lang="en-US" b="0" i="1" smtClean="0">
                          <a:solidFill>
                            <a:schemeClr val="bg1"/>
                          </a:solidFill>
                          <a:latin typeface="Cambria Math" panose="02040503050406030204" pitchFamily="18" charset="0"/>
                          <a:ea typeface="Cambria Math" pitchFamily="18" charset="0"/>
                        </a:rPr>
                        <m:t>=</m:t>
                      </m:r>
                      <m:sSub>
                        <m:sSubPr>
                          <m:ctrlPr>
                            <a:rPr lang="en-US" b="0" i="1" smtClean="0">
                              <a:solidFill>
                                <a:schemeClr val="bg1"/>
                              </a:solidFill>
                              <a:latin typeface="Cambria Math" panose="02040503050406030204" pitchFamily="18" charset="0"/>
                              <a:ea typeface="Cambria Math" pitchFamily="18" charset="0"/>
                            </a:rPr>
                          </m:ctrlPr>
                        </m:sSubPr>
                        <m:e>
                          <m:r>
                            <a:rPr lang="en-US" b="0" i="1" smtClean="0">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0</m:t>
                          </m:r>
                        </m:sub>
                      </m:sSub>
                      <m:r>
                        <a:rPr lang="en-US" b="0" i="1" smtClean="0">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1</m:t>
                          </m:r>
                        </m:sub>
                      </m:sSub>
                      <m:sSub>
                        <m:sSubPr>
                          <m:ctrlPr>
                            <a:rPr lang="en-US" i="1" smtClean="0">
                              <a:solidFill>
                                <a:schemeClr val="bg1"/>
                              </a:solidFill>
                              <a:latin typeface="Cambria Math" panose="02040503050406030204" pitchFamily="18" charset="0"/>
                              <a:ea typeface="Cambria Math" pitchFamily="18" charset="0"/>
                            </a:rPr>
                          </m:ctrlPr>
                        </m:sSubPr>
                        <m:e>
                          <m:r>
                            <a:rPr lang="en-US" b="0" i="1" smtClean="0">
                              <a:solidFill>
                                <a:schemeClr val="bg1"/>
                              </a:solidFill>
                              <a:latin typeface="Cambria Math" panose="02040503050406030204" pitchFamily="18" charset="0"/>
                              <a:ea typeface="Cambria Math" pitchFamily="18" charset="0"/>
                            </a:rPr>
                            <m:t>𝑋</m:t>
                          </m:r>
                        </m:e>
                        <m:sub>
                          <m:r>
                            <a:rPr lang="en-US" b="0" i="1" smtClean="0">
                              <a:solidFill>
                                <a:schemeClr val="bg1"/>
                              </a:solidFill>
                              <a:latin typeface="Cambria Math" panose="02040503050406030204" pitchFamily="18" charset="0"/>
                              <a:ea typeface="Cambria Math" pitchFamily="18" charset="0"/>
                            </a:rPr>
                            <m:t>1</m:t>
                          </m:r>
                        </m:sub>
                      </m:sSub>
                      <m:r>
                        <a:rPr lang="en-US" b="0" i="1" smtClean="0">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2</m:t>
                          </m:r>
                        </m:sub>
                      </m:sSub>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𝑋</m:t>
                          </m:r>
                        </m:e>
                        <m:sub>
                          <m:r>
                            <a:rPr lang="en-US" b="0" i="1" smtClean="0">
                              <a:solidFill>
                                <a:schemeClr val="bg1"/>
                              </a:solidFill>
                              <a:latin typeface="Cambria Math" panose="02040503050406030204" pitchFamily="18" charset="0"/>
                              <a:ea typeface="Cambria Math" pitchFamily="18" charset="0"/>
                            </a:rPr>
                            <m:t>2</m:t>
                          </m:r>
                        </m:sub>
                      </m:sSub>
                      <m:r>
                        <a:rPr lang="en-US" b="0" i="1" smtClean="0">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𝑝</m:t>
                          </m:r>
                        </m:sub>
                      </m:sSub>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𝑋</m:t>
                          </m:r>
                        </m:e>
                        <m:sub>
                          <m:r>
                            <a:rPr lang="en-US" b="0" i="1" smtClean="0">
                              <a:solidFill>
                                <a:schemeClr val="bg1"/>
                              </a:solidFill>
                              <a:latin typeface="Cambria Math" panose="02040503050406030204" pitchFamily="18" charset="0"/>
                              <a:ea typeface="Cambria Math" pitchFamily="18" charset="0"/>
                            </a:rPr>
                            <m:t>𝑝</m:t>
                          </m:r>
                        </m:sub>
                      </m:sSub>
                      <m:r>
                        <a:rPr lang="en-US" b="0" i="1" smtClean="0">
                          <a:solidFill>
                            <a:schemeClr val="bg1"/>
                          </a:solidFill>
                          <a:latin typeface="Cambria Math" panose="02040503050406030204" pitchFamily="18" charset="0"/>
                          <a:ea typeface="Cambria Math" pitchFamily="18" charset="0"/>
                        </a:rPr>
                        <m:t>+</m:t>
                      </m:r>
                      <m:r>
                        <a:rPr lang="en-US" b="0" i="1" smtClean="0">
                          <a:solidFill>
                            <a:schemeClr val="bg1"/>
                          </a:solidFill>
                          <a:latin typeface="Cambria Math" panose="02040503050406030204" pitchFamily="18" charset="0"/>
                          <a:ea typeface="Cambria Math" pitchFamily="18" charset="0"/>
                        </a:rPr>
                        <m:t>𝜀</m:t>
                      </m:r>
                      <m:r>
                        <a:rPr lang="en-US" b="0" i="1" smtClean="0">
                          <a:solidFill>
                            <a:schemeClr val="bg1"/>
                          </a:solidFill>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𝜖</m:t>
                      </m:r>
                      <m:r>
                        <a:rPr lang="en-US" b="0" i="1" smtClean="0">
                          <a:solidFill>
                            <a:schemeClr val="bg1"/>
                          </a:solidFill>
                          <a:latin typeface="Cambria Math" panose="02040503050406030204" pitchFamily="18" charset="0"/>
                          <a:ea typeface="Cambria Math" pitchFamily="18" charset="0"/>
                        </a:rPr>
                        <m:t>∼</m:t>
                      </m:r>
                      <m:r>
                        <a:rPr lang="en-US" b="0" i="1" smtClean="0">
                          <a:solidFill>
                            <a:schemeClr val="bg1"/>
                          </a:solidFill>
                          <a:latin typeface="Cambria Math" panose="02040503050406030204" pitchFamily="18" charset="0"/>
                          <a:ea typeface="Cambria Math" pitchFamily="18" charset="0"/>
                        </a:rPr>
                        <m:t>𝑖𝑖𝑑</m:t>
                      </m:r>
                      <m:r>
                        <a:rPr lang="en-US" b="0" i="1" smtClean="0">
                          <a:solidFill>
                            <a:schemeClr val="bg1"/>
                          </a:solidFill>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𝑁</m:t>
                      </m:r>
                      <m:r>
                        <a:rPr lang="en-US" b="0" i="1" smtClean="0">
                          <a:solidFill>
                            <a:schemeClr val="bg1"/>
                          </a:solidFill>
                          <a:latin typeface="Cambria Math" panose="02040503050406030204" pitchFamily="18" charset="0"/>
                          <a:ea typeface="Cambria Math" pitchFamily="18" charset="0"/>
                        </a:rPr>
                        <m:t>(0, </m:t>
                      </m:r>
                      <m:sSup>
                        <m:sSupPr>
                          <m:ctrlPr>
                            <a:rPr lang="en-US" b="0" i="1" smtClean="0">
                              <a:solidFill>
                                <a:schemeClr val="bg1"/>
                              </a:solidFill>
                              <a:latin typeface="Cambria Math" panose="02040503050406030204" pitchFamily="18" charset="0"/>
                              <a:ea typeface="Cambria Math" pitchFamily="18" charset="0"/>
                            </a:rPr>
                          </m:ctrlPr>
                        </m:sSupPr>
                        <m:e>
                          <m:r>
                            <a:rPr lang="en-US" b="0" i="1" smtClean="0">
                              <a:solidFill>
                                <a:schemeClr val="bg1"/>
                              </a:solidFill>
                              <a:latin typeface="Cambria Math" panose="02040503050406030204" pitchFamily="18" charset="0"/>
                              <a:ea typeface="Cambria Math" pitchFamily="18" charset="0"/>
                            </a:rPr>
                            <m:t>𝜎</m:t>
                          </m:r>
                        </m:e>
                        <m:sup>
                          <m:r>
                            <a:rPr lang="en-US" b="0" i="1" smtClean="0">
                              <a:solidFill>
                                <a:schemeClr val="bg1"/>
                              </a:solidFill>
                              <a:latin typeface="Cambria Math" panose="02040503050406030204" pitchFamily="18" charset="0"/>
                              <a:ea typeface="Cambria Math" pitchFamily="18" charset="0"/>
                            </a:rPr>
                            <m:t>2</m:t>
                          </m:r>
                        </m:sup>
                      </m:sSup>
                      <m:r>
                        <a:rPr lang="en-US" b="0" i="1" smtClean="0">
                          <a:solidFill>
                            <a:schemeClr val="bg1"/>
                          </a:solidFill>
                          <a:latin typeface="Cambria Math" panose="02040503050406030204" pitchFamily="18" charset="0"/>
                          <a:ea typeface="Cambria Math" pitchFamily="18" charset="0"/>
                        </a:rPr>
                        <m:t>)</m:t>
                      </m:r>
                    </m:oMath>
                  </m:oMathPara>
                </a14:m>
                <a:endParaRPr lang="en-US" dirty="0">
                  <a:solidFill>
                    <a:schemeClr val="bg1"/>
                  </a:solidFill>
                  <a:latin typeface="Cambria Math" pitchFamily="18" charset="0"/>
                  <a:ea typeface="Cambria Math" pitchFamily="18" charset="0"/>
                </a:endParaRPr>
              </a:p>
              <a:p>
                <a:pPr marL="0" indent="0">
                  <a:buNone/>
                </a:pPr>
                <a:endParaRPr lang="en-US" dirty="0">
                  <a:latin typeface="Cambria Math" pitchFamily="18" charset="0"/>
                  <a:ea typeface="Cambria Math" pitchFamily="18" charset="0"/>
                </a:endParaRPr>
              </a:p>
              <a:p>
                <a:r>
                  <a:rPr lang="en-US" dirty="0">
                    <a:solidFill>
                      <a:schemeClr val="bg1"/>
                    </a:solidFill>
                    <a:ea typeface="Cambria Math" pitchFamily="18" charset="0"/>
                  </a:rPr>
                  <a:t>Linearity:  The response variable increases linearly with increases in the predictor variables</a:t>
                </a:r>
              </a:p>
              <a:p>
                <a:r>
                  <a:rPr lang="en-US" dirty="0">
                    <a:ea typeface="Cambria Math" pitchFamily="18" charset="0"/>
                  </a:rPr>
                  <a:t>Residuals:  The residuals are independent, normally distributed, with zero mean and a constant variance (</a:t>
                </a:r>
                <a:r>
                  <a:rPr lang="en-US" i="1" dirty="0">
                    <a:ea typeface="Cambria Math" pitchFamily="18" charset="0"/>
                  </a:rPr>
                  <a:t>homoskedasticity</a:t>
                </a:r>
                <a:r>
                  <a:rPr lang="en-US" dirty="0">
                    <a:ea typeface="Cambria Math" pitchFamily="18" charset="0"/>
                  </a:rPr>
                  <a:t>)</a:t>
                </a:r>
                <a:endParaRPr lang="en-US" dirty="0">
                  <a:solidFill>
                    <a:schemeClr val="bg1"/>
                  </a:solidFill>
                  <a:ea typeface="Cambria Math"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094F507D-22F2-4677-A331-DF017F1FF508}"/>
                  </a:ext>
                </a:extLst>
              </p:cNvPr>
              <p:cNvSpPr>
                <a:spLocks noGrp="1" noRot="1" noChangeAspect="1" noMove="1" noResize="1" noEditPoints="1" noAdjustHandles="1" noChangeArrowheads="1" noChangeShapeType="1" noTextEdit="1"/>
              </p:cNvSpPr>
              <p:nvPr>
                <p:ph idx="1"/>
              </p:nvPr>
            </p:nvSpPr>
            <p:spPr>
              <a:blipFill>
                <a:blip r:embed="rId2"/>
                <a:stretch>
                  <a:fillRect l="-927" t="-2804"/>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F3B09DDC-FC80-43F6-AC39-A26A4BE3C47C}"/>
              </a:ext>
            </a:extLst>
          </p:cNvPr>
          <p:cNvSpPr>
            <a:spLocks noGrp="1"/>
          </p:cNvSpPr>
          <p:nvPr>
            <p:ph type="body" sz="quarter" idx="10"/>
          </p:nvPr>
        </p:nvSpPr>
        <p:spPr/>
        <p:txBody>
          <a:bodyPr/>
          <a:lstStyle/>
          <a:p>
            <a:r>
              <a:rPr lang="en-US" dirty="0"/>
              <a:t>Model Assumptions</a:t>
            </a:r>
          </a:p>
        </p:txBody>
      </p:sp>
    </p:spTree>
    <p:extLst>
      <p:ext uri="{BB962C8B-B14F-4D97-AF65-F5344CB8AC3E}">
        <p14:creationId xmlns:p14="http://schemas.microsoft.com/office/powerpoint/2010/main" val="414379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519D-6A95-4AE0-852A-04408C12B3E1}"/>
              </a:ext>
            </a:extLst>
          </p:cNvPr>
          <p:cNvSpPr>
            <a:spLocks noGrp="1"/>
          </p:cNvSpPr>
          <p:nvPr>
            <p:ph type="title"/>
          </p:nvPr>
        </p:nvSpPr>
        <p:spPr/>
        <p:txBody>
          <a:bodyPr>
            <a:normAutofit fontScale="90000"/>
          </a:bodyPr>
          <a:lstStyle/>
          <a:p>
            <a:r>
              <a:rPr lang="en-US" dirty="0"/>
              <a:t>Multiple Linear Regression Example</a:t>
            </a:r>
          </a:p>
        </p:txBody>
      </p:sp>
      <p:sp>
        <p:nvSpPr>
          <p:cNvPr id="4" name="Text Placeholder 3">
            <a:extLst>
              <a:ext uri="{FF2B5EF4-FFF2-40B4-BE49-F238E27FC236}">
                <a16:creationId xmlns:a16="http://schemas.microsoft.com/office/drawing/2014/main" id="{7EFA7C7D-849C-4926-A0D4-B8B3D2830905}"/>
              </a:ext>
            </a:extLst>
          </p:cNvPr>
          <p:cNvSpPr>
            <a:spLocks noGrp="1"/>
          </p:cNvSpPr>
          <p:nvPr>
            <p:ph type="body" sz="quarter" idx="10"/>
          </p:nvPr>
        </p:nvSpPr>
        <p:spPr/>
        <p:txBody>
          <a:bodyPr/>
          <a:lstStyle/>
          <a:p>
            <a:r>
              <a:rPr lang="en-US" dirty="0"/>
              <a:t>Assess Model Fit</a:t>
            </a:r>
          </a:p>
        </p:txBody>
      </p:sp>
      <p:pic>
        <p:nvPicPr>
          <p:cNvPr id="6" name="Picture 5">
            <a:extLst>
              <a:ext uri="{FF2B5EF4-FFF2-40B4-BE49-F238E27FC236}">
                <a16:creationId xmlns:a16="http://schemas.microsoft.com/office/drawing/2014/main" id="{B0103F49-C511-463B-920C-578DE7B71B1A}"/>
              </a:ext>
            </a:extLst>
          </p:cNvPr>
          <p:cNvPicPr>
            <a:picLocks noChangeAspect="1"/>
          </p:cNvPicPr>
          <p:nvPr/>
        </p:nvPicPr>
        <p:blipFill>
          <a:blip r:embed="rId2"/>
          <a:stretch>
            <a:fillRect/>
          </a:stretch>
        </p:blipFill>
        <p:spPr>
          <a:xfrm>
            <a:off x="2433637" y="1606550"/>
            <a:ext cx="4276725" cy="2400300"/>
          </a:xfrm>
          <a:prstGeom prst="rect">
            <a:avLst/>
          </a:prstGeom>
        </p:spPr>
      </p:pic>
    </p:spTree>
    <p:extLst>
      <p:ext uri="{BB962C8B-B14F-4D97-AF65-F5344CB8AC3E}">
        <p14:creationId xmlns:p14="http://schemas.microsoft.com/office/powerpoint/2010/main" val="97558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AEB1D7-503D-4ADF-93D5-4DC2092C7B1D}"/>
              </a:ext>
            </a:extLst>
          </p:cNvPr>
          <p:cNvSpPr>
            <a:spLocks noGrp="1"/>
          </p:cNvSpPr>
          <p:nvPr>
            <p:ph type="title"/>
          </p:nvPr>
        </p:nvSpPr>
        <p:spPr/>
        <p:txBody>
          <a:bodyPr>
            <a:normAutofit fontScale="90000"/>
          </a:bodyPr>
          <a:lstStyle/>
          <a:p>
            <a:r>
              <a:rPr lang="en-US" dirty="0"/>
              <a:t>MLR Coefficient Significance Analysis</a:t>
            </a:r>
          </a:p>
        </p:txBody>
      </p:sp>
      <p:sp>
        <p:nvSpPr>
          <p:cNvPr id="6" name="Text Placeholder 5">
            <a:extLst>
              <a:ext uri="{FF2B5EF4-FFF2-40B4-BE49-F238E27FC236}">
                <a16:creationId xmlns:a16="http://schemas.microsoft.com/office/drawing/2014/main" id="{02B545F7-2D04-40E4-9808-88793B24A15A}"/>
              </a:ext>
            </a:extLst>
          </p:cNvPr>
          <p:cNvSpPr>
            <a:spLocks noGrp="1"/>
          </p:cNvSpPr>
          <p:nvPr>
            <p:ph type="body" sz="quarter" idx="10"/>
          </p:nvPr>
        </p:nvSpPr>
        <p:spPr/>
        <p:txBody>
          <a:bodyPr/>
          <a:lstStyle/>
          <a:p>
            <a:r>
              <a:rPr lang="en-US" dirty="0"/>
              <a:t>Looking at Possible SLR Models</a:t>
            </a:r>
          </a:p>
        </p:txBody>
      </p:sp>
      <p:pic>
        <p:nvPicPr>
          <p:cNvPr id="12" name="Picture 11">
            <a:extLst>
              <a:ext uri="{FF2B5EF4-FFF2-40B4-BE49-F238E27FC236}">
                <a16:creationId xmlns:a16="http://schemas.microsoft.com/office/drawing/2014/main" id="{ABDA1F7F-B35D-4F85-B8D1-81E2161A9A6F}"/>
              </a:ext>
            </a:extLst>
          </p:cNvPr>
          <p:cNvPicPr>
            <a:picLocks noChangeAspect="1"/>
          </p:cNvPicPr>
          <p:nvPr/>
        </p:nvPicPr>
        <p:blipFill>
          <a:blip r:embed="rId2"/>
          <a:stretch>
            <a:fillRect/>
          </a:stretch>
        </p:blipFill>
        <p:spPr>
          <a:xfrm>
            <a:off x="520210" y="1416050"/>
            <a:ext cx="3360897" cy="3327400"/>
          </a:xfrm>
          <a:prstGeom prst="rect">
            <a:avLst/>
          </a:prstGeom>
        </p:spPr>
      </p:pic>
      <p:pic>
        <p:nvPicPr>
          <p:cNvPr id="14" name="Picture 13">
            <a:extLst>
              <a:ext uri="{FF2B5EF4-FFF2-40B4-BE49-F238E27FC236}">
                <a16:creationId xmlns:a16="http://schemas.microsoft.com/office/drawing/2014/main" id="{6374002C-3E37-46F2-A5E1-129BB32F7366}"/>
              </a:ext>
            </a:extLst>
          </p:cNvPr>
          <p:cNvPicPr>
            <a:picLocks noChangeAspect="1"/>
          </p:cNvPicPr>
          <p:nvPr/>
        </p:nvPicPr>
        <p:blipFill>
          <a:blip r:embed="rId3"/>
          <a:stretch>
            <a:fillRect/>
          </a:stretch>
        </p:blipFill>
        <p:spPr>
          <a:xfrm>
            <a:off x="4915666" y="1416050"/>
            <a:ext cx="3564668" cy="3327400"/>
          </a:xfrm>
          <a:prstGeom prst="rect">
            <a:avLst/>
          </a:prstGeom>
        </p:spPr>
      </p:pic>
      <p:sp>
        <p:nvSpPr>
          <p:cNvPr id="7" name="Oval 6">
            <a:extLst>
              <a:ext uri="{FF2B5EF4-FFF2-40B4-BE49-F238E27FC236}">
                <a16:creationId xmlns:a16="http://schemas.microsoft.com/office/drawing/2014/main" id="{496EA019-490F-540E-61CD-A436462717E0}"/>
              </a:ext>
            </a:extLst>
          </p:cNvPr>
          <p:cNvSpPr/>
          <p:nvPr/>
        </p:nvSpPr>
        <p:spPr>
          <a:xfrm>
            <a:off x="1718748" y="3454262"/>
            <a:ext cx="355600" cy="51252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BA2178E-919A-E80C-EFAA-1734C7046EDC}"/>
              </a:ext>
            </a:extLst>
          </p:cNvPr>
          <p:cNvSpPr/>
          <p:nvPr/>
        </p:nvSpPr>
        <p:spPr>
          <a:xfrm>
            <a:off x="6352221" y="3454262"/>
            <a:ext cx="355600" cy="51252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90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4BE96-2983-4FEE-899A-687B10BC551E}"/>
              </a:ext>
            </a:extLst>
          </p:cNvPr>
          <p:cNvSpPr>
            <a:spLocks noGrp="1"/>
          </p:cNvSpPr>
          <p:nvPr>
            <p:ph type="title"/>
          </p:nvPr>
        </p:nvSpPr>
        <p:spPr/>
        <p:txBody>
          <a:bodyPr>
            <a:normAutofit fontScale="90000"/>
          </a:bodyPr>
          <a:lstStyle/>
          <a:p>
            <a:r>
              <a:rPr lang="en-US" dirty="0"/>
              <a:t>Coefficient Significance Analysis</a:t>
            </a:r>
          </a:p>
        </p:txBody>
      </p:sp>
      <p:sp>
        <p:nvSpPr>
          <p:cNvPr id="3" name="Text Placeholder 2">
            <a:extLst>
              <a:ext uri="{FF2B5EF4-FFF2-40B4-BE49-F238E27FC236}">
                <a16:creationId xmlns:a16="http://schemas.microsoft.com/office/drawing/2014/main" id="{1EE34FC8-52AA-4AAB-B918-983B3CD1FA85}"/>
              </a:ext>
            </a:extLst>
          </p:cNvPr>
          <p:cNvSpPr>
            <a:spLocks noGrp="1"/>
          </p:cNvSpPr>
          <p:nvPr>
            <p:ph type="body" sz="quarter" idx="10"/>
          </p:nvPr>
        </p:nvSpPr>
        <p:spPr/>
        <p:txBody>
          <a:bodyPr/>
          <a:lstStyle/>
          <a:p>
            <a:r>
              <a:rPr lang="en-US" dirty="0"/>
              <a:t>Looking at the MLR Model</a:t>
            </a:r>
          </a:p>
          <a:p>
            <a:endParaRPr lang="en-US" dirty="0"/>
          </a:p>
        </p:txBody>
      </p:sp>
      <p:pic>
        <p:nvPicPr>
          <p:cNvPr id="6" name="Picture 5">
            <a:extLst>
              <a:ext uri="{FF2B5EF4-FFF2-40B4-BE49-F238E27FC236}">
                <a16:creationId xmlns:a16="http://schemas.microsoft.com/office/drawing/2014/main" id="{C76B2C2B-F8EC-4064-8E98-81A5C91C0532}"/>
              </a:ext>
            </a:extLst>
          </p:cNvPr>
          <p:cNvPicPr>
            <a:picLocks noChangeAspect="1"/>
          </p:cNvPicPr>
          <p:nvPr/>
        </p:nvPicPr>
        <p:blipFill>
          <a:blip r:embed="rId2"/>
          <a:stretch>
            <a:fillRect/>
          </a:stretch>
        </p:blipFill>
        <p:spPr>
          <a:xfrm>
            <a:off x="2328845" y="1189038"/>
            <a:ext cx="4586305" cy="3835711"/>
          </a:xfrm>
          <a:prstGeom prst="rect">
            <a:avLst/>
          </a:prstGeom>
        </p:spPr>
      </p:pic>
      <p:sp>
        <p:nvSpPr>
          <p:cNvPr id="7" name="Oval 6">
            <a:extLst>
              <a:ext uri="{FF2B5EF4-FFF2-40B4-BE49-F238E27FC236}">
                <a16:creationId xmlns:a16="http://schemas.microsoft.com/office/drawing/2014/main" id="{DA66188B-C4B7-4A4E-84F2-64F7A635F61C}"/>
              </a:ext>
            </a:extLst>
          </p:cNvPr>
          <p:cNvSpPr/>
          <p:nvPr/>
        </p:nvSpPr>
        <p:spPr>
          <a:xfrm>
            <a:off x="2876550" y="4006850"/>
            <a:ext cx="355600" cy="22225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DC555CB-3698-4BEA-8D07-0301088F01F7}"/>
              </a:ext>
            </a:extLst>
          </p:cNvPr>
          <p:cNvSpPr/>
          <p:nvPr/>
        </p:nvSpPr>
        <p:spPr>
          <a:xfrm>
            <a:off x="3829050" y="4006850"/>
            <a:ext cx="355600" cy="22225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21952C8-80EF-4029-84B7-E28C11CBF8DB}"/>
              </a:ext>
            </a:extLst>
          </p:cNvPr>
          <p:cNvSpPr txBox="1"/>
          <p:nvPr/>
        </p:nvSpPr>
        <p:spPr>
          <a:xfrm>
            <a:off x="133350" y="2527300"/>
            <a:ext cx="1822450" cy="1384995"/>
          </a:xfrm>
          <a:prstGeom prst="rect">
            <a:avLst/>
          </a:prstGeom>
          <a:noFill/>
        </p:spPr>
        <p:txBody>
          <a:bodyPr wrap="square" rtlCol="0">
            <a:spAutoFit/>
          </a:bodyPr>
          <a:lstStyle/>
          <a:p>
            <a:pPr algn="l"/>
            <a:r>
              <a:rPr lang="en-US" sz="1400" dirty="0">
                <a:solidFill>
                  <a:schemeClr val="bg1"/>
                </a:solidFill>
                <a:latin typeface="+mj-lt"/>
              </a:rPr>
              <a:t>Why does the MLR model show no significant relationship between newspaper budget and sales while the SLR model does?</a:t>
            </a:r>
          </a:p>
        </p:txBody>
      </p:sp>
      <p:cxnSp>
        <p:nvCxnSpPr>
          <p:cNvPr id="11" name="Straight Arrow Connector 10">
            <a:extLst>
              <a:ext uri="{FF2B5EF4-FFF2-40B4-BE49-F238E27FC236}">
                <a16:creationId xmlns:a16="http://schemas.microsoft.com/office/drawing/2014/main" id="{6096ED53-5F38-433D-BE71-AB06CCFB71B7}"/>
              </a:ext>
            </a:extLst>
          </p:cNvPr>
          <p:cNvCxnSpPr>
            <a:endCxn id="8" idx="1"/>
          </p:cNvCxnSpPr>
          <p:nvPr/>
        </p:nvCxnSpPr>
        <p:spPr>
          <a:xfrm>
            <a:off x="2006600" y="3124200"/>
            <a:ext cx="1885950" cy="882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531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4BE96-2983-4FEE-899A-687B10BC551E}"/>
              </a:ext>
            </a:extLst>
          </p:cNvPr>
          <p:cNvSpPr>
            <a:spLocks noGrp="1"/>
          </p:cNvSpPr>
          <p:nvPr>
            <p:ph type="title"/>
          </p:nvPr>
        </p:nvSpPr>
        <p:spPr/>
        <p:txBody>
          <a:bodyPr>
            <a:normAutofit fontScale="90000"/>
          </a:bodyPr>
          <a:lstStyle/>
          <a:p>
            <a:r>
              <a:rPr lang="en-US" dirty="0"/>
              <a:t>Coefficient Significance Analysis</a:t>
            </a:r>
          </a:p>
        </p:txBody>
      </p:sp>
      <p:sp>
        <p:nvSpPr>
          <p:cNvPr id="6" name="Content Placeholder 5">
            <a:extLst>
              <a:ext uri="{FF2B5EF4-FFF2-40B4-BE49-F238E27FC236}">
                <a16:creationId xmlns:a16="http://schemas.microsoft.com/office/drawing/2014/main" id="{35082A09-1066-4A8D-8AB3-A4C66A06CD63}"/>
              </a:ext>
            </a:extLst>
          </p:cNvPr>
          <p:cNvSpPr>
            <a:spLocks noGrp="1"/>
          </p:cNvSpPr>
          <p:nvPr>
            <p:ph idx="1"/>
          </p:nvPr>
        </p:nvSpPr>
        <p:spPr>
          <a:xfrm>
            <a:off x="628650" y="1369219"/>
            <a:ext cx="7886700" cy="618332"/>
          </a:xfrm>
        </p:spPr>
        <p:txBody>
          <a:bodyPr>
            <a:normAutofit lnSpcReduction="10000"/>
          </a:bodyPr>
          <a:lstStyle/>
          <a:p>
            <a:r>
              <a:rPr lang="en-US" dirty="0"/>
              <a:t>This is an example of confusion that can be caused by correlated predictors:</a:t>
            </a:r>
          </a:p>
        </p:txBody>
      </p:sp>
      <p:sp>
        <p:nvSpPr>
          <p:cNvPr id="3" name="Text Placeholder 2">
            <a:extLst>
              <a:ext uri="{FF2B5EF4-FFF2-40B4-BE49-F238E27FC236}">
                <a16:creationId xmlns:a16="http://schemas.microsoft.com/office/drawing/2014/main" id="{1EE34FC8-52AA-4AAB-B918-983B3CD1FA85}"/>
              </a:ext>
            </a:extLst>
          </p:cNvPr>
          <p:cNvSpPr>
            <a:spLocks noGrp="1"/>
          </p:cNvSpPr>
          <p:nvPr>
            <p:ph type="body" sz="quarter" idx="10"/>
          </p:nvPr>
        </p:nvSpPr>
        <p:spPr/>
        <p:txBody>
          <a:bodyPr/>
          <a:lstStyle/>
          <a:p>
            <a:r>
              <a:rPr lang="en-US" dirty="0"/>
              <a:t>Interpreting MLR Coefficients</a:t>
            </a:r>
          </a:p>
          <a:p>
            <a:endParaRPr lang="en-US" dirty="0"/>
          </a:p>
        </p:txBody>
      </p:sp>
      <p:pic>
        <p:nvPicPr>
          <p:cNvPr id="5" name="Picture 4">
            <a:extLst>
              <a:ext uri="{FF2B5EF4-FFF2-40B4-BE49-F238E27FC236}">
                <a16:creationId xmlns:a16="http://schemas.microsoft.com/office/drawing/2014/main" id="{D6C92E7D-1BE5-45C2-8352-EAEED8BF3D09}"/>
              </a:ext>
            </a:extLst>
          </p:cNvPr>
          <p:cNvPicPr>
            <a:picLocks noChangeAspect="1"/>
          </p:cNvPicPr>
          <p:nvPr/>
        </p:nvPicPr>
        <p:blipFill>
          <a:blip r:embed="rId2"/>
          <a:stretch>
            <a:fillRect/>
          </a:stretch>
        </p:blipFill>
        <p:spPr>
          <a:xfrm>
            <a:off x="2609850" y="2114550"/>
            <a:ext cx="3708400" cy="1274763"/>
          </a:xfrm>
          <a:prstGeom prst="rect">
            <a:avLst/>
          </a:prstGeom>
        </p:spPr>
      </p:pic>
      <p:sp>
        <p:nvSpPr>
          <p:cNvPr id="7" name="Oval 6">
            <a:extLst>
              <a:ext uri="{FF2B5EF4-FFF2-40B4-BE49-F238E27FC236}">
                <a16:creationId xmlns:a16="http://schemas.microsoft.com/office/drawing/2014/main" id="{2E7DF04A-C283-4828-85CC-43DF766352F1}"/>
              </a:ext>
            </a:extLst>
          </p:cNvPr>
          <p:cNvSpPr/>
          <p:nvPr/>
        </p:nvSpPr>
        <p:spPr>
          <a:xfrm>
            <a:off x="3778250" y="3167063"/>
            <a:ext cx="501650" cy="22225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3C68358-FAFE-45F3-A917-86AA53B62AC8}"/>
              </a:ext>
            </a:extLst>
          </p:cNvPr>
          <p:cNvSpPr txBox="1"/>
          <p:nvPr/>
        </p:nvSpPr>
        <p:spPr>
          <a:xfrm>
            <a:off x="5003800" y="3516312"/>
            <a:ext cx="2540000" cy="577081"/>
          </a:xfrm>
          <a:prstGeom prst="rect">
            <a:avLst/>
          </a:prstGeom>
          <a:noFill/>
        </p:spPr>
        <p:txBody>
          <a:bodyPr wrap="square" rtlCol="0">
            <a:spAutoFit/>
          </a:bodyPr>
          <a:lstStyle/>
          <a:p>
            <a:pPr algn="l"/>
            <a:r>
              <a:rPr lang="en-US" sz="1050" dirty="0">
                <a:solidFill>
                  <a:schemeClr val="bg1"/>
                </a:solidFill>
                <a:latin typeface="+mj-lt"/>
              </a:rPr>
              <a:t>Markets where the company has higher </a:t>
            </a:r>
            <a:r>
              <a:rPr lang="en-US" sz="1050" dirty="0" err="1">
                <a:solidFill>
                  <a:schemeClr val="bg1"/>
                </a:solidFill>
                <a:latin typeface="+mj-lt"/>
              </a:rPr>
              <a:t>newpaper</a:t>
            </a:r>
            <a:r>
              <a:rPr lang="en-US" sz="1050" dirty="0">
                <a:solidFill>
                  <a:schemeClr val="bg1"/>
                </a:solidFill>
                <a:latin typeface="+mj-lt"/>
              </a:rPr>
              <a:t> advertising budgets tend to also have higher radio advertising</a:t>
            </a:r>
          </a:p>
        </p:txBody>
      </p:sp>
      <p:cxnSp>
        <p:nvCxnSpPr>
          <p:cNvPr id="9" name="Straight Arrow Connector 8">
            <a:extLst>
              <a:ext uri="{FF2B5EF4-FFF2-40B4-BE49-F238E27FC236}">
                <a16:creationId xmlns:a16="http://schemas.microsoft.com/office/drawing/2014/main" id="{935089BB-34C8-48C0-9BFE-42E101CC7ABB}"/>
              </a:ext>
            </a:extLst>
          </p:cNvPr>
          <p:cNvCxnSpPr>
            <a:cxnSpLocks/>
            <a:endCxn id="7" idx="5"/>
          </p:cNvCxnSpPr>
          <p:nvPr/>
        </p:nvCxnSpPr>
        <p:spPr>
          <a:xfrm flipH="1" flipV="1">
            <a:off x="4206435" y="3356765"/>
            <a:ext cx="727515" cy="288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08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4BE96-2983-4FEE-899A-687B10BC551E}"/>
              </a:ext>
            </a:extLst>
          </p:cNvPr>
          <p:cNvSpPr>
            <a:spLocks noGrp="1"/>
          </p:cNvSpPr>
          <p:nvPr>
            <p:ph type="title"/>
          </p:nvPr>
        </p:nvSpPr>
        <p:spPr/>
        <p:txBody>
          <a:bodyPr>
            <a:normAutofit fontScale="90000"/>
          </a:bodyPr>
          <a:lstStyle/>
          <a:p>
            <a:r>
              <a:rPr lang="en-US" dirty="0"/>
              <a:t>Coefficient Significance Analysis</a:t>
            </a:r>
          </a:p>
        </p:txBody>
      </p:sp>
      <p:sp>
        <p:nvSpPr>
          <p:cNvPr id="4" name="Content Placeholder 3">
            <a:extLst>
              <a:ext uri="{FF2B5EF4-FFF2-40B4-BE49-F238E27FC236}">
                <a16:creationId xmlns:a16="http://schemas.microsoft.com/office/drawing/2014/main" id="{B9EE3127-7FE1-458F-9857-1618400D23B8}"/>
              </a:ext>
            </a:extLst>
          </p:cNvPr>
          <p:cNvSpPr>
            <a:spLocks noGrp="1"/>
          </p:cNvSpPr>
          <p:nvPr>
            <p:ph idx="1"/>
          </p:nvPr>
        </p:nvSpPr>
        <p:spPr/>
        <p:txBody>
          <a:bodyPr/>
          <a:lstStyle/>
          <a:p>
            <a:r>
              <a:rPr lang="en-US" dirty="0"/>
              <a:t>This model is implying that that newspaper advertising is not associated with sales, but radio advertising is</a:t>
            </a:r>
          </a:p>
          <a:p>
            <a:r>
              <a:rPr lang="en-US" dirty="0"/>
              <a:t>However, in markets where we are spending more on radio advertising, we are also spending more on newspaper advertising</a:t>
            </a:r>
          </a:p>
          <a:p>
            <a:r>
              <a:rPr lang="en-US" dirty="0"/>
              <a:t>Newspaper advertising is a “surrogate” for radio advertising</a:t>
            </a:r>
          </a:p>
          <a:p>
            <a:pPr marL="0" indent="0">
              <a:buNone/>
            </a:pPr>
            <a:endParaRPr lang="en-US" dirty="0"/>
          </a:p>
        </p:txBody>
      </p:sp>
      <p:sp>
        <p:nvSpPr>
          <p:cNvPr id="3" name="Text Placeholder 2">
            <a:extLst>
              <a:ext uri="{FF2B5EF4-FFF2-40B4-BE49-F238E27FC236}">
                <a16:creationId xmlns:a16="http://schemas.microsoft.com/office/drawing/2014/main" id="{1EE34FC8-52AA-4AAB-B918-983B3CD1FA85}"/>
              </a:ext>
            </a:extLst>
          </p:cNvPr>
          <p:cNvSpPr>
            <a:spLocks noGrp="1"/>
          </p:cNvSpPr>
          <p:nvPr>
            <p:ph type="body" sz="quarter" idx="10"/>
          </p:nvPr>
        </p:nvSpPr>
        <p:spPr/>
        <p:txBody>
          <a:bodyPr/>
          <a:lstStyle/>
          <a:p>
            <a:r>
              <a:rPr lang="en-US" dirty="0"/>
              <a:t>Interpreting MLR Coefficients</a:t>
            </a:r>
          </a:p>
          <a:p>
            <a:endParaRPr lang="en-US" dirty="0"/>
          </a:p>
        </p:txBody>
      </p:sp>
    </p:spTree>
    <p:extLst>
      <p:ext uri="{BB962C8B-B14F-4D97-AF65-F5344CB8AC3E}">
        <p14:creationId xmlns:p14="http://schemas.microsoft.com/office/powerpoint/2010/main" val="268588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054B9E-5784-4A59-9C2E-B15DC56E0C8B}"/>
              </a:ext>
            </a:extLst>
          </p:cNvPr>
          <p:cNvSpPr>
            <a:spLocks noGrp="1"/>
          </p:cNvSpPr>
          <p:nvPr>
            <p:ph type="body" sz="quarter" idx="11"/>
          </p:nvPr>
        </p:nvSpPr>
        <p:spPr/>
        <p:txBody>
          <a:bodyPr/>
          <a:lstStyle/>
          <a:p>
            <a:r>
              <a:rPr lang="en-US" dirty="0"/>
              <a:t>ISLR 3.2.2</a:t>
            </a:r>
          </a:p>
        </p:txBody>
      </p:sp>
      <p:sp>
        <p:nvSpPr>
          <p:cNvPr id="5" name="Text Placeholder 4">
            <a:extLst>
              <a:ext uri="{FF2B5EF4-FFF2-40B4-BE49-F238E27FC236}">
                <a16:creationId xmlns:a16="http://schemas.microsoft.com/office/drawing/2014/main" id="{3609114D-33F8-4966-A60F-9E977F199FAB}"/>
              </a:ext>
            </a:extLst>
          </p:cNvPr>
          <p:cNvSpPr>
            <a:spLocks noGrp="1"/>
          </p:cNvSpPr>
          <p:nvPr>
            <p:ph type="body" sz="quarter" idx="10"/>
          </p:nvPr>
        </p:nvSpPr>
        <p:spPr/>
        <p:txBody>
          <a:bodyPr/>
          <a:lstStyle/>
          <a:p>
            <a:r>
              <a:rPr lang="en-US" dirty="0"/>
              <a:t>Assessing the Accuracy of the Model</a:t>
            </a:r>
          </a:p>
        </p:txBody>
      </p:sp>
    </p:spTree>
    <p:extLst>
      <p:ext uri="{BB962C8B-B14F-4D97-AF65-F5344CB8AC3E}">
        <p14:creationId xmlns:p14="http://schemas.microsoft.com/office/powerpoint/2010/main" val="383090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D0A57-ABEF-44F4-BBAB-0B938BC8CD2F}"/>
              </a:ext>
            </a:extLst>
          </p:cNvPr>
          <p:cNvSpPr>
            <a:spLocks noGrp="1"/>
          </p:cNvSpPr>
          <p:nvPr>
            <p:ph type="title"/>
          </p:nvPr>
        </p:nvSpPr>
        <p:spPr/>
        <p:txBody>
          <a:bodyPr>
            <a:normAutofit fontScale="90000"/>
          </a:bodyPr>
          <a:lstStyle/>
          <a:p>
            <a:r>
              <a:rPr lang="en-US" dirty="0"/>
              <a:t>MLR Model Assessment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DE7500E-1EA1-404D-A176-6BA908035E93}"/>
                  </a:ext>
                </a:extLst>
              </p:cNvPr>
              <p:cNvSpPr>
                <a:spLocks noGrp="1"/>
              </p:cNvSpPr>
              <p:nvPr>
                <p:ph idx="1"/>
              </p:nvPr>
            </p:nvSpPr>
            <p:spPr/>
            <p:txBody>
              <a:bodyPr>
                <a:normAutofit lnSpcReduction="10000"/>
              </a:bodyPr>
              <a:lstStyle/>
              <a:p>
                <a:pPr marL="0" indent="0">
                  <a:buNone/>
                </a:pPr>
                <a:r>
                  <a:rPr lang="en-US" dirty="0"/>
                  <a:t>Is at least one of the predictors useful in predicting the response?</a:t>
                </a:r>
              </a:p>
              <a:p>
                <a:pPr marL="0" indent="0">
                  <a:buNone/>
                </a:pPr>
                <a:endParaRPr lang="en-US" dirty="0"/>
              </a:p>
              <a:p>
                <a:pPr marL="0" indent="0">
                  <a:buNone/>
                </a:pPr>
                <a:r>
                  <a:rPr lang="en-US" dirty="0"/>
                  <a:t>Stating in terms of hypothesis testing, we want to test the null hypothesis:</a:t>
                </a:r>
              </a:p>
              <a:p>
                <a:pPr marL="0" indent="0">
                  <a:buNone/>
                </a:pPr>
                <a:endParaRPr lang="en-US" i="1" dirty="0">
                  <a:latin typeface="Cambria Math" panose="02040503050406030204" pitchFamily="18" charset="0"/>
                </a:endParaRPr>
              </a:p>
              <a:p>
                <a:pPr marL="0" indent="0" algn="ctr">
                  <a:buNone/>
                </a:pP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0</m:t>
                    </m:r>
                  </m:oMath>
                </a14:m>
                <a:endParaRPr lang="en-US" dirty="0"/>
              </a:p>
              <a:p>
                <a:pPr marL="0" indent="0">
                  <a:buNone/>
                </a:pPr>
                <a:r>
                  <a:rPr lang="en-US" dirty="0"/>
                  <a:t> </a:t>
                </a:r>
              </a:p>
              <a:p>
                <a:pPr marL="0" indent="0">
                  <a:buNone/>
                </a:pPr>
                <a:r>
                  <a:rPr lang="en-US" dirty="0"/>
                  <a:t>Against the alternative hypothesis:</a:t>
                </a:r>
                <a:br>
                  <a:rPr lang="en-US" dirty="0"/>
                </a:br>
                <a:endParaRPr lang="en-US" dirty="0"/>
              </a:p>
              <a:p>
                <a:pPr marL="0" indent="0" algn="ctr">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a14:m>
                <a:r>
                  <a:rPr lang="en-US" dirty="0"/>
                  <a:t> at least one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𝑗</m:t>
                        </m:r>
                      </m:sub>
                    </m:sSub>
                  </m:oMath>
                </a14:m>
                <a:r>
                  <a:rPr lang="en-US" dirty="0"/>
                  <a:t> is non-zero</a:t>
                </a:r>
              </a:p>
              <a:p>
                <a:pPr marL="0" indent="0">
                  <a:buNone/>
                </a:pPr>
                <a:endParaRPr lang="en-US" dirty="0"/>
              </a:p>
              <a:p>
                <a:endParaRPr lang="en-US" dirty="0"/>
              </a:p>
            </p:txBody>
          </p:sp>
        </mc:Choice>
        <mc:Fallback xmlns="">
          <p:sp>
            <p:nvSpPr>
              <p:cNvPr id="4" name="Content Placeholder 3">
                <a:extLst>
                  <a:ext uri="{FF2B5EF4-FFF2-40B4-BE49-F238E27FC236}">
                    <a16:creationId xmlns:a16="http://schemas.microsoft.com/office/drawing/2014/main" id="{ADE7500E-1EA1-404D-A176-6BA908035E93}"/>
                  </a:ext>
                </a:extLst>
              </p:cNvPr>
              <p:cNvSpPr>
                <a:spLocks noGrp="1" noRot="1" noChangeAspect="1" noMove="1" noResize="1" noEditPoints="1" noAdjustHandles="1" noChangeArrowheads="1" noChangeShapeType="1" noTextEdit="1"/>
              </p:cNvSpPr>
              <p:nvPr>
                <p:ph idx="1"/>
              </p:nvPr>
            </p:nvSpPr>
            <p:spPr>
              <a:blipFill>
                <a:blip r:embed="rId2"/>
                <a:stretch>
                  <a:fillRect l="-927" t="-3364" b="-2991"/>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CFE22A1B-D3A6-4EC2-9448-FEE63E3074C1}"/>
              </a:ext>
            </a:extLst>
          </p:cNvPr>
          <p:cNvSpPr>
            <a:spLocks noGrp="1"/>
          </p:cNvSpPr>
          <p:nvPr>
            <p:ph type="body" sz="quarter" idx="10"/>
          </p:nvPr>
        </p:nvSpPr>
        <p:spPr/>
        <p:txBody>
          <a:bodyPr/>
          <a:lstStyle/>
          <a:p>
            <a:r>
              <a:rPr lang="en-US" dirty="0"/>
              <a:t>Basic Questions</a:t>
            </a:r>
          </a:p>
        </p:txBody>
      </p:sp>
    </p:spTree>
    <p:extLst>
      <p:ext uri="{BB962C8B-B14F-4D97-AF65-F5344CB8AC3E}">
        <p14:creationId xmlns:p14="http://schemas.microsoft.com/office/powerpoint/2010/main" val="301009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D0A57-ABEF-44F4-BBAB-0B938BC8CD2F}"/>
              </a:ext>
            </a:extLst>
          </p:cNvPr>
          <p:cNvSpPr>
            <a:spLocks noGrp="1"/>
          </p:cNvSpPr>
          <p:nvPr>
            <p:ph type="title"/>
          </p:nvPr>
        </p:nvSpPr>
        <p:spPr/>
        <p:txBody>
          <a:bodyPr>
            <a:normAutofit fontScale="90000"/>
          </a:bodyPr>
          <a:lstStyle/>
          <a:p>
            <a:r>
              <a:rPr lang="en-US" dirty="0"/>
              <a:t>MLR Model Assessment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DE7500E-1EA1-404D-A176-6BA908035E93}"/>
                  </a:ext>
                </a:extLst>
              </p:cNvPr>
              <p:cNvSpPr>
                <a:spLocks noGrp="1"/>
              </p:cNvSpPr>
              <p:nvPr>
                <p:ph idx="1"/>
              </p:nvPr>
            </p:nvSpPr>
            <p:spPr>
              <a:xfrm>
                <a:off x="628650" y="1369219"/>
                <a:ext cx="7886700" cy="2415381"/>
              </a:xfrm>
            </p:spPr>
            <p:txBody>
              <a:bodyPr>
                <a:normAutofit/>
              </a:bodyPr>
              <a:lstStyle/>
              <a:p>
                <a:pPr marL="0" indent="0">
                  <a:buNone/>
                </a:pPr>
                <a:r>
                  <a:rPr lang="en-US" dirty="0"/>
                  <a:t>Is at least one of the predictors useful in predicting the response?</a:t>
                </a:r>
              </a:p>
              <a:p>
                <a:pPr marL="0" indent="0">
                  <a:buNone/>
                </a:pPr>
                <a:endParaRPr lang="en-US" dirty="0"/>
              </a:p>
              <a:p>
                <a:pPr marL="0" indent="0">
                  <a:buNone/>
                </a:pPr>
                <a:r>
                  <a:rPr lang="en-US" dirty="0"/>
                  <a:t>Stating in terms of hypothesis testing, we want to test the null hypothesis:</a:t>
                </a:r>
              </a:p>
              <a:p>
                <a:pPr marL="0" indent="0">
                  <a:buNone/>
                </a:pPr>
                <a:endParaRPr lang="en-US" i="1" dirty="0">
                  <a:latin typeface="Cambria Math" panose="02040503050406030204" pitchFamily="18" charset="0"/>
                </a:endParaRPr>
              </a:p>
              <a:p>
                <a:pPr marL="0" indent="0" algn="ctr">
                  <a:buNone/>
                </a:pP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0</m:t>
                    </m:r>
                  </m:oMath>
                </a14:m>
                <a:endParaRPr lang="en-US" dirty="0"/>
              </a:p>
              <a:p>
                <a:pPr marL="0" indent="0">
                  <a:buNone/>
                </a:pPr>
                <a:endParaRPr lang="en-US" dirty="0"/>
              </a:p>
              <a:p>
                <a:pPr marL="0" indent="0">
                  <a:buNone/>
                </a:pPr>
                <a:endParaRPr lang="en-US" dirty="0"/>
              </a:p>
            </p:txBody>
          </p:sp>
        </mc:Choice>
        <mc:Fallback xmlns="">
          <p:sp>
            <p:nvSpPr>
              <p:cNvPr id="4" name="Content Placeholder 3">
                <a:extLst>
                  <a:ext uri="{FF2B5EF4-FFF2-40B4-BE49-F238E27FC236}">
                    <a16:creationId xmlns:a16="http://schemas.microsoft.com/office/drawing/2014/main" id="{ADE7500E-1EA1-404D-A176-6BA908035E93}"/>
                  </a:ext>
                </a:extLst>
              </p:cNvPr>
              <p:cNvSpPr>
                <a:spLocks noGrp="1" noRot="1" noChangeAspect="1" noMove="1" noResize="1" noEditPoints="1" noAdjustHandles="1" noChangeArrowheads="1" noChangeShapeType="1" noTextEdit="1"/>
              </p:cNvSpPr>
              <p:nvPr>
                <p:ph idx="1"/>
              </p:nvPr>
            </p:nvSpPr>
            <p:spPr>
              <a:xfrm>
                <a:off x="628650" y="1369219"/>
                <a:ext cx="7886700" cy="2415381"/>
              </a:xfrm>
              <a:blipFill>
                <a:blip r:embed="rId2"/>
                <a:stretch>
                  <a:fillRect l="-927" t="-3788"/>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CFE22A1B-D3A6-4EC2-9448-FEE63E3074C1}"/>
              </a:ext>
            </a:extLst>
          </p:cNvPr>
          <p:cNvSpPr>
            <a:spLocks noGrp="1"/>
          </p:cNvSpPr>
          <p:nvPr>
            <p:ph type="body" sz="quarter" idx="10"/>
          </p:nvPr>
        </p:nvSpPr>
        <p:spPr/>
        <p:txBody>
          <a:bodyPr/>
          <a:lstStyle/>
          <a:p>
            <a:r>
              <a:rPr lang="en-US" dirty="0"/>
              <a:t>Basic Questions</a:t>
            </a:r>
          </a:p>
        </p:txBody>
      </p:sp>
      <p:sp>
        <p:nvSpPr>
          <p:cNvPr id="5" name="TextBox 4">
            <a:extLst>
              <a:ext uri="{FF2B5EF4-FFF2-40B4-BE49-F238E27FC236}">
                <a16:creationId xmlns:a16="http://schemas.microsoft.com/office/drawing/2014/main" id="{77C54666-87A6-4ED6-BC2E-7CF94EAC3DD5}"/>
              </a:ext>
            </a:extLst>
          </p:cNvPr>
          <p:cNvSpPr txBox="1"/>
          <p:nvPr/>
        </p:nvSpPr>
        <p:spPr>
          <a:xfrm>
            <a:off x="1447800" y="4419600"/>
            <a:ext cx="6102350" cy="338554"/>
          </a:xfrm>
          <a:prstGeom prst="rect">
            <a:avLst/>
          </a:prstGeom>
          <a:noFill/>
        </p:spPr>
        <p:txBody>
          <a:bodyPr wrap="square" rtlCol="0">
            <a:spAutoFit/>
          </a:bodyPr>
          <a:lstStyle/>
          <a:p>
            <a:pPr algn="ctr"/>
            <a:r>
              <a:rPr lang="en-US" sz="1600" dirty="0">
                <a:solidFill>
                  <a:schemeClr val="bg1"/>
                </a:solidFill>
                <a:latin typeface="+mj-lt"/>
              </a:rPr>
              <a:t>Why not just calculate the individual p-values for each variable?</a:t>
            </a:r>
          </a:p>
        </p:txBody>
      </p:sp>
    </p:spTree>
    <p:extLst>
      <p:ext uri="{BB962C8B-B14F-4D97-AF65-F5344CB8AC3E}">
        <p14:creationId xmlns:p14="http://schemas.microsoft.com/office/powerpoint/2010/main" val="326749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1CE94-CFA9-4626-B4DF-123C8E3FD634}"/>
              </a:ext>
            </a:extLst>
          </p:cNvPr>
          <p:cNvSpPr>
            <a:spLocks noGrp="1"/>
          </p:cNvSpPr>
          <p:nvPr>
            <p:ph type="title"/>
          </p:nvPr>
        </p:nvSpPr>
        <p:spPr/>
        <p:txBody>
          <a:bodyPr>
            <a:normAutofit fontScale="90000"/>
          </a:bodyPr>
          <a:lstStyle/>
          <a:p>
            <a:r>
              <a:rPr lang="en-US" dirty="0"/>
              <a:t>MLR Model Assessment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15F7414-10B2-4627-B430-7376C21780CE}"/>
                  </a:ext>
                </a:extLst>
              </p:cNvPr>
              <p:cNvSpPr>
                <a:spLocks noGrp="1"/>
              </p:cNvSpPr>
              <p:nvPr>
                <p:ph idx="1"/>
              </p:nvPr>
            </p:nvSpPr>
            <p:spPr/>
            <p:txBody>
              <a:bodyPr>
                <a:normAutofit/>
              </a:bodyPr>
              <a:lstStyle/>
              <a:p>
                <a:pPr marL="0" indent="0">
                  <a:buNone/>
                </a:pPr>
                <a:r>
                  <a:rPr lang="en-US" dirty="0"/>
                  <a:t>We accept or reject the null hypothesis by computing the </a:t>
                </a:r>
                <a:r>
                  <a:rPr lang="en-US" i="1" dirty="0"/>
                  <a:t>F-statistic:</a:t>
                </a:r>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𝑇𝑆𝑆</m:t>
                          </m:r>
                          <m:r>
                            <a:rPr lang="en-US" i="1">
                              <a:latin typeface="Cambria Math" panose="02040503050406030204" pitchFamily="18" charset="0"/>
                            </a:rPr>
                            <m:t>−</m:t>
                          </m:r>
                          <m:r>
                            <a:rPr lang="en-US" i="1">
                              <a:latin typeface="Cambria Math" panose="02040503050406030204" pitchFamily="18" charset="0"/>
                            </a:rPr>
                            <m:t>𝑅𝑆𝑆</m:t>
                          </m:r>
                          <m:r>
                            <a:rPr lang="en-US" i="1">
                              <a:latin typeface="Cambria Math" panose="02040503050406030204" pitchFamily="18" charset="0"/>
                            </a:rPr>
                            <m:t>)/</m:t>
                          </m:r>
                          <m:r>
                            <a:rPr lang="en-US" i="1">
                              <a:latin typeface="Cambria Math" panose="02040503050406030204" pitchFamily="18" charset="0"/>
                            </a:rPr>
                            <m:t>𝑝</m:t>
                          </m:r>
                        </m:num>
                        <m:den>
                          <m:r>
                            <a:rPr lang="en-US" i="1">
                              <a:latin typeface="Cambria Math" panose="02040503050406030204" pitchFamily="18" charset="0"/>
                            </a:rPr>
                            <m:t>𝑅𝑆𝑆</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sub>
                      </m:sSub>
                    </m:oMath>
                  </m:oMathPara>
                </a14:m>
                <a:endParaRPr lang="en-US" dirty="0"/>
              </a:p>
              <a:p>
                <a:pPr marL="0" indent="0" algn="ctr">
                  <a:buNone/>
                </a:pPr>
                <a:endParaRPr lang="en-US" dirty="0"/>
              </a:p>
              <a:p>
                <a:pPr marL="0" indent="0">
                  <a:buNone/>
                </a:pPr>
                <a:r>
                  <a:rPr lang="en-US" dirty="0"/>
                  <a:t>where, as with the Simple Regression, </a:t>
                </a:r>
              </a:p>
              <a:p>
                <a:pPr marL="0" indent="0" algn="ctr">
                  <a:buNone/>
                </a:pPr>
                <a:r>
                  <a:rPr lang="en-US" dirty="0"/>
                  <a:t>TSS = </a:t>
                </a:r>
                <a14:m>
                  <m:oMath xmlns:m="http://schemas.openxmlformats.org/officeDocument/2006/math">
                    <m:sSup>
                      <m:sSupPr>
                        <m:ctrlPr>
                          <a:rPr lang="en-US" i="1">
                            <a:latin typeface="Cambria Math" panose="02040503050406030204" pitchFamily="18" charset="0"/>
                          </a:rPr>
                        </m:ctrlPr>
                      </m:sSup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e>
                        </m:nary>
                      </m:e>
                      <m:sup>
                        <m:r>
                          <a:rPr lang="en-US" i="1">
                            <a:latin typeface="Cambria Math" panose="02040503050406030204" pitchFamily="18" charset="0"/>
                          </a:rPr>
                          <m:t>2</m:t>
                        </m:r>
                      </m:sup>
                    </m:sSup>
                  </m:oMath>
                </a14:m>
                <a:r>
                  <a:rPr lang="en-US" dirty="0"/>
                  <a:t> and RSS = </a:t>
                </a:r>
                <a14:m>
                  <m:oMath xmlns:m="http://schemas.openxmlformats.org/officeDocument/2006/math">
                    <m:sSup>
                      <m:sSupPr>
                        <m:ctrlPr>
                          <a:rPr lang="en-US" i="1">
                            <a:latin typeface="Cambria Math" panose="02040503050406030204" pitchFamily="18" charset="0"/>
                          </a:rPr>
                        </m:ctrlPr>
                      </m:sSup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e>
                        </m:nary>
                      </m:e>
                      <m:sup>
                        <m:r>
                          <a:rPr lang="en-US" i="1">
                            <a:latin typeface="Cambria Math" panose="02040503050406030204" pitchFamily="18" charset="0"/>
                          </a:rPr>
                          <m:t>2</m:t>
                        </m:r>
                      </m:sup>
                    </m:sSup>
                  </m:oMath>
                </a14:m>
                <a:endParaRPr lang="en-US" dirty="0"/>
              </a:p>
              <a:p>
                <a:pPr marL="0" indent="0">
                  <a:buNone/>
                </a:pPr>
                <a:endParaRPr lang="en-US" dirty="0"/>
              </a:p>
              <a:p>
                <a:pPr marL="0" indent="0">
                  <a:buNone/>
                </a:pPr>
                <a:endParaRPr lang="en-US" dirty="0"/>
              </a:p>
              <a:p>
                <a:pPr marL="0" indent="0"/>
                <a:endParaRPr lang="en-US" dirty="0"/>
              </a:p>
            </p:txBody>
          </p:sp>
        </mc:Choice>
        <mc:Fallback xmlns="">
          <p:sp>
            <p:nvSpPr>
              <p:cNvPr id="4" name="Content Placeholder 3">
                <a:extLst>
                  <a:ext uri="{FF2B5EF4-FFF2-40B4-BE49-F238E27FC236}">
                    <a16:creationId xmlns:a16="http://schemas.microsoft.com/office/drawing/2014/main" id="{415F7414-10B2-4627-B430-7376C21780CE}"/>
                  </a:ext>
                </a:extLst>
              </p:cNvPr>
              <p:cNvSpPr>
                <a:spLocks noGrp="1" noRot="1" noChangeAspect="1" noMove="1" noResize="1" noEditPoints="1" noAdjustHandles="1" noChangeArrowheads="1" noChangeShapeType="1" noTextEdit="1"/>
              </p:cNvSpPr>
              <p:nvPr>
                <p:ph idx="1"/>
              </p:nvPr>
            </p:nvSpPr>
            <p:spPr>
              <a:blipFill>
                <a:blip r:embed="rId2"/>
                <a:stretch>
                  <a:fillRect l="-927" t="-2804"/>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A2E8CAC-05D1-416E-AFE4-0FF8E52AF5C3}"/>
              </a:ext>
            </a:extLst>
          </p:cNvPr>
          <p:cNvSpPr>
            <a:spLocks noGrp="1"/>
          </p:cNvSpPr>
          <p:nvPr>
            <p:ph type="body" sz="quarter" idx="10"/>
          </p:nvPr>
        </p:nvSpPr>
        <p:spPr>
          <a:xfrm>
            <a:off x="628650" y="731044"/>
            <a:ext cx="7886700" cy="367506"/>
          </a:xfrm>
        </p:spPr>
        <p:txBody>
          <a:bodyPr>
            <a:normAutofit/>
          </a:bodyPr>
          <a:lstStyle/>
          <a:p>
            <a:r>
              <a:rPr lang="en-US" dirty="0"/>
              <a:t>Is at least one of the predictors useful in predicting the response?</a:t>
            </a:r>
          </a:p>
        </p:txBody>
      </p:sp>
      <p:sp>
        <p:nvSpPr>
          <p:cNvPr id="3" name="Slide Number Placeholder 2">
            <a:extLst>
              <a:ext uri="{FF2B5EF4-FFF2-40B4-BE49-F238E27FC236}">
                <a16:creationId xmlns:a16="http://schemas.microsoft.com/office/drawing/2014/main" id="{0A9D89FD-529C-4FB2-9622-159367315A96}"/>
              </a:ext>
            </a:extLst>
          </p:cNvPr>
          <p:cNvSpPr>
            <a:spLocks noGrp="1"/>
          </p:cNvSpPr>
          <p:nvPr>
            <p:ph type="sldNum" sz="quarter" idx="4294967295"/>
          </p:nvPr>
        </p:nvSpPr>
        <p:spPr>
          <a:xfrm>
            <a:off x="0" y="0"/>
            <a:ext cx="0" cy="0"/>
          </a:xfrm>
        </p:spPr>
        <p:txBody>
          <a:bodyPr/>
          <a:lstStyle/>
          <a:p>
            <a:fld id="{6E61BB2A-F643-4BC4-A7C3-7339FD5A6B19}" type="slidenum">
              <a:rPr lang="en-US" smtClean="0"/>
              <a:pPr/>
              <a:t>88</a:t>
            </a:fld>
            <a:endParaRPr lang="en-US"/>
          </a:p>
        </p:txBody>
      </p:sp>
    </p:spTree>
    <p:extLst>
      <p:ext uri="{BB962C8B-B14F-4D97-AF65-F5344CB8AC3E}">
        <p14:creationId xmlns:p14="http://schemas.microsoft.com/office/powerpoint/2010/main" val="324919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1CE94-CFA9-4626-B4DF-123C8E3FD634}"/>
              </a:ext>
            </a:extLst>
          </p:cNvPr>
          <p:cNvSpPr>
            <a:spLocks noGrp="1"/>
          </p:cNvSpPr>
          <p:nvPr>
            <p:ph type="title"/>
          </p:nvPr>
        </p:nvSpPr>
        <p:spPr/>
        <p:txBody>
          <a:bodyPr>
            <a:normAutofit fontScale="90000"/>
          </a:bodyPr>
          <a:lstStyle/>
          <a:p>
            <a:r>
              <a:rPr lang="en-US" dirty="0"/>
              <a:t>MLR Model Assessment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15F7414-10B2-4627-B430-7376C21780CE}"/>
                  </a:ext>
                </a:extLst>
              </p:cNvPr>
              <p:cNvSpPr>
                <a:spLocks noGrp="1"/>
              </p:cNvSpPr>
              <p:nvPr>
                <p:ph idx="1"/>
              </p:nvPr>
            </p:nvSpPr>
            <p:spPr/>
            <p:txBody>
              <a:bodyPr>
                <a:normAutofit/>
              </a:bodyPr>
              <a:lstStyle/>
              <a:p>
                <a:pPr marL="0" indent="0">
                  <a:buNone/>
                </a:pPr>
                <a:r>
                  <a:rPr lang="en-US" dirty="0"/>
                  <a:t>If there is no relationship between the response and the predictors, the F-statistic will be close to 1.  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m:t>
                        </m:r>
                      </m:sub>
                    </m:sSub>
                  </m:oMath>
                </a14:m>
                <a:r>
                  <a:rPr lang="en-US" dirty="0"/>
                  <a:t> is true, then the F-statistic will be greater than 1.  How much larger it needs to be depends on the values of </a:t>
                </a:r>
                <a:r>
                  <a:rPr lang="en-US" i="1" dirty="0"/>
                  <a:t>n</a:t>
                </a:r>
                <a:r>
                  <a:rPr lang="en-US" dirty="0"/>
                  <a:t> and </a:t>
                </a:r>
                <a:r>
                  <a:rPr lang="en-US" i="1" dirty="0"/>
                  <a:t>p</a:t>
                </a:r>
                <a:endParaRPr lang="en-US" dirty="0"/>
              </a:p>
              <a:p>
                <a:r>
                  <a:rPr lang="en-US" dirty="0"/>
                  <a:t>Most statistical software packages (including </a:t>
                </a:r>
                <a:r>
                  <a:rPr lang="en-US" dirty="0" err="1"/>
                  <a:t>statsmodels</a:t>
                </a:r>
                <a:r>
                  <a:rPr lang="en-US" dirty="0"/>
                  <a:t>) compute the p-value associated with the F-statistic which can be used to determine whether to reject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endParaRPr lang="en-US" dirty="0"/>
              </a:p>
              <a:p>
                <a:pPr marL="0" indent="0"/>
                <a:endParaRPr lang="en-US" dirty="0"/>
              </a:p>
            </p:txBody>
          </p:sp>
        </mc:Choice>
        <mc:Fallback xmlns="">
          <p:sp>
            <p:nvSpPr>
              <p:cNvPr id="4" name="Content Placeholder 3">
                <a:extLst>
                  <a:ext uri="{FF2B5EF4-FFF2-40B4-BE49-F238E27FC236}">
                    <a16:creationId xmlns:a16="http://schemas.microsoft.com/office/drawing/2014/main" id="{415F7414-10B2-4627-B430-7376C21780CE}"/>
                  </a:ext>
                </a:extLst>
              </p:cNvPr>
              <p:cNvSpPr>
                <a:spLocks noGrp="1" noRot="1" noChangeAspect="1" noMove="1" noResize="1" noEditPoints="1" noAdjustHandles="1" noChangeArrowheads="1" noChangeShapeType="1" noTextEdit="1"/>
              </p:cNvSpPr>
              <p:nvPr>
                <p:ph idx="1"/>
              </p:nvPr>
            </p:nvSpPr>
            <p:spPr>
              <a:blipFill>
                <a:blip r:embed="rId2"/>
                <a:stretch>
                  <a:fillRect l="-927" t="-2804" r="-618"/>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A2E8CAC-05D1-416E-AFE4-0FF8E52AF5C3}"/>
              </a:ext>
            </a:extLst>
          </p:cNvPr>
          <p:cNvSpPr>
            <a:spLocks noGrp="1"/>
          </p:cNvSpPr>
          <p:nvPr>
            <p:ph type="body" sz="quarter" idx="10"/>
          </p:nvPr>
        </p:nvSpPr>
        <p:spPr>
          <a:xfrm>
            <a:off x="628650" y="731044"/>
            <a:ext cx="7886700" cy="367506"/>
          </a:xfrm>
        </p:spPr>
        <p:txBody>
          <a:bodyPr>
            <a:normAutofit/>
          </a:bodyPr>
          <a:lstStyle/>
          <a:p>
            <a:r>
              <a:rPr lang="en-US" dirty="0"/>
              <a:t>Is at least one of the predictors useful in predicting the response?</a:t>
            </a:r>
          </a:p>
        </p:txBody>
      </p:sp>
      <p:sp>
        <p:nvSpPr>
          <p:cNvPr id="3" name="Slide Number Placeholder 2">
            <a:extLst>
              <a:ext uri="{FF2B5EF4-FFF2-40B4-BE49-F238E27FC236}">
                <a16:creationId xmlns:a16="http://schemas.microsoft.com/office/drawing/2014/main" id="{0A9D89FD-529C-4FB2-9622-159367315A96}"/>
              </a:ext>
            </a:extLst>
          </p:cNvPr>
          <p:cNvSpPr>
            <a:spLocks noGrp="1"/>
          </p:cNvSpPr>
          <p:nvPr>
            <p:ph type="sldNum" sz="quarter" idx="4294967295"/>
          </p:nvPr>
        </p:nvSpPr>
        <p:spPr>
          <a:xfrm>
            <a:off x="0" y="0"/>
            <a:ext cx="0" cy="0"/>
          </a:xfrm>
        </p:spPr>
        <p:txBody>
          <a:bodyPr/>
          <a:lstStyle/>
          <a:p>
            <a:fld id="{6E61BB2A-F643-4BC4-A7C3-7339FD5A6B19}" type="slidenum">
              <a:rPr lang="en-US" smtClean="0"/>
              <a:pPr/>
              <a:t>89</a:t>
            </a:fld>
            <a:endParaRPr lang="en-US"/>
          </a:p>
        </p:txBody>
      </p:sp>
    </p:spTree>
    <p:extLst>
      <p:ext uri="{BB962C8B-B14F-4D97-AF65-F5344CB8AC3E}">
        <p14:creationId xmlns:p14="http://schemas.microsoft.com/office/powerpoint/2010/main" val="20305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7230B-3E3E-41CE-8BA2-B8E3B8C36769}"/>
              </a:ext>
            </a:extLst>
          </p:cNvPr>
          <p:cNvSpPr>
            <a:spLocks noGrp="1"/>
          </p:cNvSpPr>
          <p:nvPr>
            <p:ph type="title"/>
          </p:nvPr>
        </p:nvSpPr>
        <p:spPr/>
        <p:txBody>
          <a:bodyPr>
            <a:normAutofit fontScale="90000"/>
          </a:bodyPr>
          <a:lstStyle/>
          <a:p>
            <a:r>
              <a:rPr lang="en-US" dirty="0"/>
              <a:t>Estimating Regression Coefficients</a:t>
            </a:r>
          </a:p>
        </p:txBody>
      </p:sp>
      <p:sp>
        <p:nvSpPr>
          <p:cNvPr id="3" name="Content Placeholder 2">
            <a:extLst>
              <a:ext uri="{FF2B5EF4-FFF2-40B4-BE49-F238E27FC236}">
                <a16:creationId xmlns:a16="http://schemas.microsoft.com/office/drawing/2014/main" id="{085EF682-BD55-4E99-AA27-3DB02A3CA946}"/>
              </a:ext>
            </a:extLst>
          </p:cNvPr>
          <p:cNvSpPr>
            <a:spLocks noGrp="1"/>
          </p:cNvSpPr>
          <p:nvPr>
            <p:ph idx="1"/>
          </p:nvPr>
        </p:nvSpPr>
        <p:spPr/>
        <p:txBody>
          <a:bodyPr/>
          <a:lstStyle/>
          <a:p>
            <a:pPr marL="0" indent="0">
              <a:buNone/>
            </a:pPr>
            <a:r>
              <a:rPr lang="en-US" dirty="0"/>
              <a:t>The process of “fitting” or “training” a parametric model involves determining values of the model coefficients that minimize some “error function”</a:t>
            </a:r>
          </a:p>
          <a:p>
            <a:r>
              <a:rPr lang="en-US" dirty="0"/>
              <a:t>For basic linear regression models, that loss function is defined as the sum of the squares of the differences between actual and predicted values in the training data (“residuals sum of squares”)</a:t>
            </a:r>
          </a:p>
          <a:p>
            <a:r>
              <a:rPr lang="en-US" dirty="0"/>
              <a:t>Technique known as “Ordinary Least Squares”</a:t>
            </a:r>
          </a:p>
        </p:txBody>
      </p:sp>
      <p:sp>
        <p:nvSpPr>
          <p:cNvPr id="4" name="Text Placeholder 3">
            <a:extLst>
              <a:ext uri="{FF2B5EF4-FFF2-40B4-BE49-F238E27FC236}">
                <a16:creationId xmlns:a16="http://schemas.microsoft.com/office/drawing/2014/main" id="{BACB1464-A4BD-4A24-84A5-2ACB9E7F700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5165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1CE94-CFA9-4626-B4DF-123C8E3FD634}"/>
              </a:ext>
            </a:extLst>
          </p:cNvPr>
          <p:cNvSpPr>
            <a:spLocks noGrp="1"/>
          </p:cNvSpPr>
          <p:nvPr>
            <p:ph type="title"/>
          </p:nvPr>
        </p:nvSpPr>
        <p:spPr/>
        <p:txBody>
          <a:bodyPr>
            <a:normAutofit fontScale="90000"/>
          </a:bodyPr>
          <a:lstStyle/>
          <a:p>
            <a:r>
              <a:rPr lang="en-US" dirty="0"/>
              <a:t>MLR Model Assessment</a:t>
            </a:r>
          </a:p>
        </p:txBody>
      </p:sp>
      <p:sp>
        <p:nvSpPr>
          <p:cNvPr id="5" name="Text Placeholder 4">
            <a:extLst>
              <a:ext uri="{FF2B5EF4-FFF2-40B4-BE49-F238E27FC236}">
                <a16:creationId xmlns:a16="http://schemas.microsoft.com/office/drawing/2014/main" id="{3A2E8CAC-05D1-416E-AFE4-0FF8E52AF5C3}"/>
              </a:ext>
            </a:extLst>
          </p:cNvPr>
          <p:cNvSpPr>
            <a:spLocks noGrp="1"/>
          </p:cNvSpPr>
          <p:nvPr>
            <p:ph type="body" sz="quarter" idx="10"/>
          </p:nvPr>
        </p:nvSpPr>
        <p:spPr>
          <a:xfrm>
            <a:off x="628650" y="731044"/>
            <a:ext cx="7886700" cy="367506"/>
          </a:xfrm>
        </p:spPr>
        <p:txBody>
          <a:bodyPr>
            <a:normAutofit/>
          </a:bodyPr>
          <a:lstStyle/>
          <a:p>
            <a:r>
              <a:rPr lang="en-US" dirty="0"/>
              <a:t>Is at least one of the predictors useful in predicting the response?</a:t>
            </a:r>
          </a:p>
        </p:txBody>
      </p:sp>
      <p:sp>
        <p:nvSpPr>
          <p:cNvPr id="3" name="Slide Number Placeholder 2">
            <a:extLst>
              <a:ext uri="{FF2B5EF4-FFF2-40B4-BE49-F238E27FC236}">
                <a16:creationId xmlns:a16="http://schemas.microsoft.com/office/drawing/2014/main" id="{0A9D89FD-529C-4FB2-9622-159367315A96}"/>
              </a:ext>
            </a:extLst>
          </p:cNvPr>
          <p:cNvSpPr>
            <a:spLocks noGrp="1"/>
          </p:cNvSpPr>
          <p:nvPr>
            <p:ph type="sldNum" sz="quarter" idx="4294967295"/>
          </p:nvPr>
        </p:nvSpPr>
        <p:spPr>
          <a:xfrm>
            <a:off x="0" y="0"/>
            <a:ext cx="0" cy="0"/>
          </a:xfrm>
        </p:spPr>
        <p:txBody>
          <a:bodyPr/>
          <a:lstStyle/>
          <a:p>
            <a:fld id="{6E61BB2A-F643-4BC4-A7C3-7339FD5A6B19}" type="slidenum">
              <a:rPr lang="en-US" smtClean="0"/>
              <a:pPr/>
              <a:t>90</a:t>
            </a:fld>
            <a:endParaRPr lang="en-US"/>
          </a:p>
        </p:txBody>
      </p:sp>
      <p:pic>
        <p:nvPicPr>
          <p:cNvPr id="8" name="Picture 7">
            <a:extLst>
              <a:ext uri="{FF2B5EF4-FFF2-40B4-BE49-F238E27FC236}">
                <a16:creationId xmlns:a16="http://schemas.microsoft.com/office/drawing/2014/main" id="{D6C6D7FA-B47A-4EA7-BD8A-CFA5F46E2E57}"/>
              </a:ext>
            </a:extLst>
          </p:cNvPr>
          <p:cNvPicPr>
            <a:picLocks noChangeAspect="1"/>
          </p:cNvPicPr>
          <p:nvPr/>
        </p:nvPicPr>
        <p:blipFill>
          <a:blip r:embed="rId2"/>
          <a:stretch>
            <a:fillRect/>
          </a:stretch>
        </p:blipFill>
        <p:spPr>
          <a:xfrm>
            <a:off x="2278847" y="1188244"/>
            <a:ext cx="4586305" cy="3835711"/>
          </a:xfrm>
          <a:prstGeom prst="rect">
            <a:avLst/>
          </a:prstGeom>
        </p:spPr>
      </p:pic>
      <p:sp>
        <p:nvSpPr>
          <p:cNvPr id="9" name="Oval 8">
            <a:extLst>
              <a:ext uri="{FF2B5EF4-FFF2-40B4-BE49-F238E27FC236}">
                <a16:creationId xmlns:a16="http://schemas.microsoft.com/office/drawing/2014/main" id="{89773192-79B5-4037-909F-7568FFF5B6C7}"/>
              </a:ext>
            </a:extLst>
          </p:cNvPr>
          <p:cNvSpPr/>
          <p:nvPr/>
        </p:nvSpPr>
        <p:spPr>
          <a:xfrm>
            <a:off x="4433261" y="2011473"/>
            <a:ext cx="444131" cy="4396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A5FCC01-E2B1-470E-A992-D67271413532}"/>
              </a:ext>
            </a:extLst>
          </p:cNvPr>
          <p:cNvSpPr txBox="1"/>
          <p:nvPr/>
        </p:nvSpPr>
        <p:spPr>
          <a:xfrm>
            <a:off x="4992134" y="1922959"/>
            <a:ext cx="1643616" cy="769441"/>
          </a:xfrm>
          <a:prstGeom prst="rect">
            <a:avLst/>
          </a:prstGeom>
          <a:noFill/>
        </p:spPr>
        <p:txBody>
          <a:bodyPr wrap="square" rtlCol="0">
            <a:spAutoFit/>
          </a:bodyPr>
          <a:lstStyle/>
          <a:p>
            <a:pPr marL="171450" indent="-171450" algn="l">
              <a:buFont typeface="Arial" panose="020B0604020202020204" pitchFamily="34" charset="0"/>
              <a:buChar char="•"/>
            </a:pPr>
            <a:r>
              <a:rPr lang="en-US" sz="1100" dirty="0">
                <a:solidFill>
                  <a:schemeClr val="accent1"/>
                </a:solidFill>
                <a:latin typeface="+mj-lt"/>
              </a:rPr>
              <a:t>P-value of F-statistic  much less than 0.05</a:t>
            </a:r>
          </a:p>
          <a:p>
            <a:pPr marL="171450" indent="-171450" algn="l">
              <a:buFont typeface="Arial" panose="020B0604020202020204" pitchFamily="34" charset="0"/>
              <a:buChar char="•"/>
            </a:pPr>
            <a:r>
              <a:rPr lang="en-US" sz="1100" dirty="0">
                <a:solidFill>
                  <a:schemeClr val="accent1"/>
                </a:solidFill>
                <a:latin typeface="+mj-lt"/>
              </a:rPr>
              <a:t>At least one predictor is significant</a:t>
            </a:r>
          </a:p>
        </p:txBody>
      </p:sp>
    </p:spTree>
    <p:extLst>
      <p:ext uri="{BB962C8B-B14F-4D97-AF65-F5344CB8AC3E}">
        <p14:creationId xmlns:p14="http://schemas.microsoft.com/office/powerpoint/2010/main" val="339027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08A0FF-88B6-486F-AAAE-2095EDF7B8E8}"/>
              </a:ext>
            </a:extLst>
          </p:cNvPr>
          <p:cNvSpPr>
            <a:spLocks noGrp="1"/>
          </p:cNvSpPr>
          <p:nvPr>
            <p:ph type="title"/>
          </p:nvPr>
        </p:nvSpPr>
        <p:spPr/>
        <p:txBody>
          <a:bodyPr>
            <a:normAutofit fontScale="90000"/>
          </a:bodyPr>
          <a:lstStyle/>
          <a:p>
            <a:r>
              <a:rPr lang="en-US" dirty="0"/>
              <a:t>Coefficient Significance Analysis</a:t>
            </a:r>
          </a:p>
        </p:txBody>
      </p:sp>
      <p:sp>
        <p:nvSpPr>
          <p:cNvPr id="2" name="Text Placeholder 1">
            <a:extLst>
              <a:ext uri="{FF2B5EF4-FFF2-40B4-BE49-F238E27FC236}">
                <a16:creationId xmlns:a16="http://schemas.microsoft.com/office/drawing/2014/main" id="{9F0543BD-B4A1-42A1-910B-531098CEC1B2}"/>
              </a:ext>
            </a:extLst>
          </p:cNvPr>
          <p:cNvSpPr>
            <a:spLocks noGrp="1"/>
          </p:cNvSpPr>
          <p:nvPr>
            <p:ph type="body" sz="quarter" idx="10"/>
          </p:nvPr>
        </p:nvSpPr>
        <p:spPr/>
        <p:txBody>
          <a:bodyPr/>
          <a:lstStyle/>
          <a:p>
            <a:r>
              <a:rPr lang="en-US" dirty="0"/>
              <a:t>Random Predictors and Responses</a:t>
            </a:r>
          </a:p>
        </p:txBody>
      </p:sp>
      <p:pic>
        <p:nvPicPr>
          <p:cNvPr id="5" name="Picture 4">
            <a:extLst>
              <a:ext uri="{FF2B5EF4-FFF2-40B4-BE49-F238E27FC236}">
                <a16:creationId xmlns:a16="http://schemas.microsoft.com/office/drawing/2014/main" id="{A9CB48D5-4910-49A3-A60D-4C8AB8C0C844}"/>
              </a:ext>
            </a:extLst>
          </p:cNvPr>
          <p:cNvPicPr>
            <a:picLocks noChangeAspect="1"/>
          </p:cNvPicPr>
          <p:nvPr/>
        </p:nvPicPr>
        <p:blipFill>
          <a:blip r:embed="rId2"/>
          <a:stretch>
            <a:fillRect/>
          </a:stretch>
        </p:blipFill>
        <p:spPr>
          <a:xfrm>
            <a:off x="1619250" y="1189038"/>
            <a:ext cx="5810250" cy="3634848"/>
          </a:xfrm>
          <a:prstGeom prst="rect">
            <a:avLst/>
          </a:prstGeom>
        </p:spPr>
      </p:pic>
    </p:spTree>
    <p:extLst>
      <p:ext uri="{BB962C8B-B14F-4D97-AF65-F5344CB8AC3E}">
        <p14:creationId xmlns:p14="http://schemas.microsoft.com/office/powerpoint/2010/main" val="340357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35B0EC-6A47-4C97-B2AE-2E6FB9AF0567}"/>
              </a:ext>
            </a:extLst>
          </p:cNvPr>
          <p:cNvPicPr>
            <a:picLocks noChangeAspect="1"/>
          </p:cNvPicPr>
          <p:nvPr/>
        </p:nvPicPr>
        <p:blipFill>
          <a:blip r:embed="rId2"/>
          <a:stretch>
            <a:fillRect/>
          </a:stretch>
        </p:blipFill>
        <p:spPr>
          <a:xfrm>
            <a:off x="2737141" y="1189038"/>
            <a:ext cx="3441409" cy="3840073"/>
          </a:xfrm>
          <a:prstGeom prst="rect">
            <a:avLst/>
          </a:prstGeom>
        </p:spPr>
      </p:pic>
      <p:sp>
        <p:nvSpPr>
          <p:cNvPr id="4" name="Title 3">
            <a:extLst>
              <a:ext uri="{FF2B5EF4-FFF2-40B4-BE49-F238E27FC236}">
                <a16:creationId xmlns:a16="http://schemas.microsoft.com/office/drawing/2014/main" id="{6908A0FF-88B6-486F-AAAE-2095EDF7B8E8}"/>
              </a:ext>
            </a:extLst>
          </p:cNvPr>
          <p:cNvSpPr>
            <a:spLocks noGrp="1"/>
          </p:cNvSpPr>
          <p:nvPr>
            <p:ph type="title"/>
          </p:nvPr>
        </p:nvSpPr>
        <p:spPr/>
        <p:txBody>
          <a:bodyPr>
            <a:normAutofit fontScale="90000"/>
          </a:bodyPr>
          <a:lstStyle/>
          <a:p>
            <a:r>
              <a:rPr lang="en-US" dirty="0"/>
              <a:t>Coefficient Significance Analysis</a:t>
            </a:r>
          </a:p>
        </p:txBody>
      </p:sp>
      <p:sp>
        <p:nvSpPr>
          <p:cNvPr id="2" name="Text Placeholder 1">
            <a:extLst>
              <a:ext uri="{FF2B5EF4-FFF2-40B4-BE49-F238E27FC236}">
                <a16:creationId xmlns:a16="http://schemas.microsoft.com/office/drawing/2014/main" id="{9F0543BD-B4A1-42A1-910B-531098CEC1B2}"/>
              </a:ext>
            </a:extLst>
          </p:cNvPr>
          <p:cNvSpPr>
            <a:spLocks noGrp="1"/>
          </p:cNvSpPr>
          <p:nvPr>
            <p:ph type="body" sz="quarter" idx="10"/>
          </p:nvPr>
        </p:nvSpPr>
        <p:spPr/>
        <p:txBody>
          <a:bodyPr/>
          <a:lstStyle/>
          <a:p>
            <a:r>
              <a:rPr lang="en-US" dirty="0"/>
              <a:t>Random Predictors and Responses</a:t>
            </a:r>
          </a:p>
        </p:txBody>
      </p:sp>
      <p:sp>
        <p:nvSpPr>
          <p:cNvPr id="10" name="Oval 9">
            <a:extLst>
              <a:ext uri="{FF2B5EF4-FFF2-40B4-BE49-F238E27FC236}">
                <a16:creationId xmlns:a16="http://schemas.microsoft.com/office/drawing/2014/main" id="{6703905D-1019-49EA-BAF1-BF10CB015ADA}"/>
              </a:ext>
            </a:extLst>
          </p:cNvPr>
          <p:cNvSpPr/>
          <p:nvPr/>
        </p:nvSpPr>
        <p:spPr>
          <a:xfrm>
            <a:off x="4025900" y="3690936"/>
            <a:ext cx="336550" cy="55086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68F991B-B9E1-493E-A230-1E68DCDD539E}"/>
              </a:ext>
            </a:extLst>
          </p:cNvPr>
          <p:cNvSpPr/>
          <p:nvPr/>
        </p:nvSpPr>
        <p:spPr>
          <a:xfrm>
            <a:off x="4946650" y="2238328"/>
            <a:ext cx="336550" cy="15562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932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02321-E990-A6DA-A9A2-239C8B1052DD}"/>
              </a:ext>
            </a:extLst>
          </p:cNvPr>
          <p:cNvSpPr>
            <a:spLocks noGrp="1"/>
          </p:cNvSpPr>
          <p:nvPr>
            <p:ph type="title"/>
          </p:nvPr>
        </p:nvSpPr>
        <p:spPr/>
        <p:txBody>
          <a:bodyPr>
            <a:normAutofit fontScale="90000"/>
          </a:bodyPr>
          <a:lstStyle/>
          <a:p>
            <a:r>
              <a:rPr lang="en-US" dirty="0"/>
              <a:t>Assessment Techniques 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75B511-D73D-028A-6DA3-5060660B13BF}"/>
                  </a:ext>
                </a:extLst>
              </p:cNvPr>
              <p:cNvSpPr>
                <a:spLocks noGrp="1"/>
              </p:cNvSpPr>
              <p:nvPr>
                <p:ph idx="1"/>
              </p:nvPr>
            </p:nvSpPr>
            <p:spPr/>
            <p:txBody>
              <a:bodyPr/>
              <a:lstStyle/>
              <a:p>
                <a:r>
                  <a:rPr lang="en-US" dirty="0"/>
                  <a:t>How accurate and significant are the coefficients?</a:t>
                </a:r>
              </a:p>
              <a:p>
                <a:pPr lvl="1"/>
                <a:r>
                  <a:rPr lang="en-US" dirty="0"/>
                  <a:t>t-statistics and p-values of coefficients</a:t>
                </a:r>
              </a:p>
              <a:p>
                <a:r>
                  <a:rPr lang="en-US" dirty="0"/>
                  <a:t>How well does the model fit the data?</a:t>
                </a:r>
              </a:p>
              <a:p>
                <a:pPr lvl="1"/>
                <a:r>
                  <a:rPr lang="en-US" dirty="0"/>
                  <a:t>Mean Square Error (and related statistics)</a:t>
                </a:r>
              </a:p>
              <a:p>
                <a:pPr lvl="1"/>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endParaRPr lang="en-US" dirty="0"/>
              </a:p>
              <a:p>
                <a:pPr lvl="1"/>
                <a:r>
                  <a:rPr lang="en-US" dirty="0"/>
                  <a:t>Residual Standard Error</a:t>
                </a:r>
              </a:p>
            </p:txBody>
          </p:sp>
        </mc:Choice>
        <mc:Fallback xmlns="">
          <p:sp>
            <p:nvSpPr>
              <p:cNvPr id="3" name="Content Placeholder 2">
                <a:extLst>
                  <a:ext uri="{FF2B5EF4-FFF2-40B4-BE49-F238E27FC236}">
                    <a16:creationId xmlns:a16="http://schemas.microsoft.com/office/drawing/2014/main" id="{1175B511-D73D-028A-6DA3-5060660B13BF}"/>
                  </a:ext>
                </a:extLst>
              </p:cNvPr>
              <p:cNvSpPr>
                <a:spLocks noGrp="1" noRot="1" noChangeAspect="1" noMove="1" noResize="1" noEditPoints="1" noAdjustHandles="1" noChangeArrowheads="1" noChangeShapeType="1" noTextEdit="1"/>
              </p:cNvSpPr>
              <p:nvPr>
                <p:ph idx="1"/>
              </p:nvPr>
            </p:nvSpPr>
            <p:spPr>
              <a:blipFill>
                <a:blip r:embed="rId2"/>
                <a:stretch>
                  <a:fillRect l="-773" t="-2804"/>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64E6C586-3C7F-67F1-095A-6305FCBBC2A1}"/>
              </a:ext>
            </a:extLst>
          </p:cNvPr>
          <p:cNvSpPr>
            <a:spLocks noGrp="1"/>
          </p:cNvSpPr>
          <p:nvPr>
            <p:ph type="body" sz="quarter" idx="10"/>
          </p:nvPr>
        </p:nvSpPr>
        <p:spPr/>
        <p:txBody>
          <a:bodyPr/>
          <a:lstStyle/>
          <a:p>
            <a:r>
              <a:rPr lang="en-US" dirty="0"/>
              <a:t>Simple Linear Regression</a:t>
            </a:r>
          </a:p>
        </p:txBody>
      </p:sp>
    </p:spTree>
    <p:extLst>
      <p:ext uri="{BB962C8B-B14F-4D97-AF65-F5344CB8AC3E}">
        <p14:creationId xmlns:p14="http://schemas.microsoft.com/office/powerpoint/2010/main" val="44404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02321-E990-A6DA-A9A2-239C8B1052DD}"/>
              </a:ext>
            </a:extLst>
          </p:cNvPr>
          <p:cNvSpPr>
            <a:spLocks noGrp="1"/>
          </p:cNvSpPr>
          <p:nvPr>
            <p:ph type="title"/>
          </p:nvPr>
        </p:nvSpPr>
        <p:spPr/>
        <p:txBody>
          <a:bodyPr>
            <a:normAutofit fontScale="90000"/>
          </a:bodyPr>
          <a:lstStyle/>
          <a:p>
            <a:r>
              <a:rPr lang="en-US" dirty="0"/>
              <a:t>Assessment Techniques 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75B511-D73D-028A-6DA3-5060660B13BF}"/>
                  </a:ext>
                </a:extLst>
              </p:cNvPr>
              <p:cNvSpPr>
                <a:spLocks noGrp="1"/>
              </p:cNvSpPr>
              <p:nvPr>
                <p:ph idx="1"/>
              </p:nvPr>
            </p:nvSpPr>
            <p:spPr/>
            <p:txBody>
              <a:bodyPr/>
              <a:lstStyle/>
              <a:p>
                <a:r>
                  <a:rPr lang="en-US" dirty="0"/>
                  <a:t>Do the predictors collectively have a significant effect on the response?</a:t>
                </a:r>
              </a:p>
              <a:p>
                <a:pPr lvl="1"/>
                <a:r>
                  <a:rPr lang="en-US" dirty="0"/>
                  <a:t>F-statistic</a:t>
                </a:r>
              </a:p>
              <a:p>
                <a:r>
                  <a:rPr lang="en-US" dirty="0"/>
                  <a:t>How accurate and significant are the coefficients?</a:t>
                </a:r>
              </a:p>
              <a:p>
                <a:pPr lvl="1"/>
                <a:r>
                  <a:rPr lang="en-US" dirty="0"/>
                  <a:t>t-statistics and p-values of coefficients</a:t>
                </a:r>
              </a:p>
              <a:p>
                <a:r>
                  <a:rPr lang="en-US" dirty="0"/>
                  <a:t>How well does the model fit the data?</a:t>
                </a:r>
              </a:p>
              <a:p>
                <a:pPr lvl="1"/>
                <a:r>
                  <a:rPr lang="en-US" dirty="0"/>
                  <a:t>Mean Square Error (and related statistics)</a:t>
                </a:r>
              </a:p>
              <a:p>
                <a:pPr lvl="1"/>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endParaRPr lang="en-US" dirty="0"/>
              </a:p>
              <a:p>
                <a:pPr lvl="1"/>
                <a:r>
                  <a:rPr lang="en-US" dirty="0"/>
                  <a:t>Residual Standard Error</a:t>
                </a:r>
              </a:p>
              <a:p>
                <a:pPr lvl="1"/>
                <a:endParaRPr lang="en-US" dirty="0"/>
              </a:p>
            </p:txBody>
          </p:sp>
        </mc:Choice>
        <mc:Fallback xmlns="">
          <p:sp>
            <p:nvSpPr>
              <p:cNvPr id="3" name="Content Placeholder 2">
                <a:extLst>
                  <a:ext uri="{FF2B5EF4-FFF2-40B4-BE49-F238E27FC236}">
                    <a16:creationId xmlns:a16="http://schemas.microsoft.com/office/drawing/2014/main" id="{1175B511-D73D-028A-6DA3-5060660B13BF}"/>
                  </a:ext>
                </a:extLst>
              </p:cNvPr>
              <p:cNvSpPr>
                <a:spLocks noGrp="1" noRot="1" noChangeAspect="1" noMove="1" noResize="1" noEditPoints="1" noAdjustHandles="1" noChangeArrowheads="1" noChangeShapeType="1" noTextEdit="1"/>
              </p:cNvSpPr>
              <p:nvPr>
                <p:ph idx="1"/>
              </p:nvPr>
            </p:nvSpPr>
            <p:spPr>
              <a:blipFill>
                <a:blip r:embed="rId2"/>
                <a:stretch>
                  <a:fillRect l="-773" t="-2804"/>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64E6C586-3C7F-67F1-095A-6305FCBBC2A1}"/>
              </a:ext>
            </a:extLst>
          </p:cNvPr>
          <p:cNvSpPr>
            <a:spLocks noGrp="1"/>
          </p:cNvSpPr>
          <p:nvPr>
            <p:ph type="body" sz="quarter" idx="10"/>
          </p:nvPr>
        </p:nvSpPr>
        <p:spPr/>
        <p:txBody>
          <a:bodyPr/>
          <a:lstStyle/>
          <a:p>
            <a:r>
              <a:rPr lang="en-US" dirty="0"/>
              <a:t>Multiple Linear Regression</a:t>
            </a:r>
          </a:p>
        </p:txBody>
      </p:sp>
    </p:spTree>
    <p:extLst>
      <p:ext uri="{BB962C8B-B14F-4D97-AF65-F5344CB8AC3E}">
        <p14:creationId xmlns:p14="http://schemas.microsoft.com/office/powerpoint/2010/main" val="164511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FDF1E6A-EB10-C2F0-BF5E-629FA77E88E8}"/>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720585B6-74B3-C0F9-6CA1-5C80B43C2538}"/>
              </a:ext>
            </a:extLst>
          </p:cNvPr>
          <p:cNvSpPr>
            <a:spLocks noGrp="1"/>
          </p:cNvSpPr>
          <p:nvPr>
            <p:ph type="body" sz="quarter" idx="10"/>
          </p:nvPr>
        </p:nvSpPr>
        <p:spPr/>
        <p:txBody>
          <a:bodyPr/>
          <a:lstStyle/>
          <a:p>
            <a:r>
              <a:rPr lang="en-US" dirty="0"/>
              <a:t>Model Extensions</a:t>
            </a:r>
          </a:p>
        </p:txBody>
      </p:sp>
    </p:spTree>
    <p:extLst>
      <p:ext uri="{BB962C8B-B14F-4D97-AF65-F5344CB8AC3E}">
        <p14:creationId xmlns:p14="http://schemas.microsoft.com/office/powerpoint/2010/main" val="185760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E9C813-F241-8304-2070-11D91E40BB99}"/>
              </a:ext>
            </a:extLst>
          </p:cNvPr>
          <p:cNvSpPr>
            <a:spLocks noGrp="1"/>
          </p:cNvSpPr>
          <p:nvPr>
            <p:ph type="title"/>
          </p:nvPr>
        </p:nvSpPr>
        <p:spPr/>
        <p:txBody>
          <a:bodyPr>
            <a:normAutofit fontScale="90000"/>
          </a:bodyPr>
          <a:lstStyle/>
          <a:p>
            <a:r>
              <a:rPr lang="en-US" dirty="0"/>
              <a:t>Model Extensions</a:t>
            </a:r>
          </a:p>
        </p:txBody>
      </p:sp>
      <p:sp>
        <p:nvSpPr>
          <p:cNvPr id="5" name="Content Placeholder 4">
            <a:extLst>
              <a:ext uri="{FF2B5EF4-FFF2-40B4-BE49-F238E27FC236}">
                <a16:creationId xmlns:a16="http://schemas.microsoft.com/office/drawing/2014/main" id="{E438DC50-4575-7390-2974-637A3437F1B3}"/>
              </a:ext>
            </a:extLst>
          </p:cNvPr>
          <p:cNvSpPr>
            <a:spLocks noGrp="1"/>
          </p:cNvSpPr>
          <p:nvPr>
            <p:ph idx="1"/>
          </p:nvPr>
        </p:nvSpPr>
        <p:spPr/>
        <p:txBody>
          <a:bodyPr/>
          <a:lstStyle/>
          <a:p>
            <a:pPr marL="0" indent="0">
              <a:buNone/>
            </a:pPr>
            <a:r>
              <a:rPr lang="en-US" dirty="0"/>
              <a:t>Next, we will consider some extensions required to handle more “real world” datasets:</a:t>
            </a:r>
          </a:p>
          <a:p>
            <a:r>
              <a:rPr lang="en-US" dirty="0"/>
              <a:t>Incorporating categorical predictors</a:t>
            </a:r>
          </a:p>
          <a:p>
            <a:r>
              <a:rPr lang="en-US" dirty="0"/>
              <a:t>Dealing with nonlinearities in the relationship between predictor and response variables</a:t>
            </a:r>
          </a:p>
          <a:p>
            <a:r>
              <a:rPr lang="en-US" dirty="0"/>
              <a:t>Dealing with “interaction effects” – situations where the influence one predictor has on the response is partially modified by the value of a second predictor</a:t>
            </a:r>
          </a:p>
        </p:txBody>
      </p:sp>
      <p:sp>
        <p:nvSpPr>
          <p:cNvPr id="6" name="Text Placeholder 5">
            <a:extLst>
              <a:ext uri="{FF2B5EF4-FFF2-40B4-BE49-F238E27FC236}">
                <a16:creationId xmlns:a16="http://schemas.microsoft.com/office/drawing/2014/main" id="{C54E2F10-DB7C-E391-352A-12001709D614}"/>
              </a:ext>
            </a:extLst>
          </p:cNvPr>
          <p:cNvSpPr>
            <a:spLocks noGrp="1"/>
          </p:cNvSpPr>
          <p:nvPr>
            <p:ph type="body" sz="quarter" idx="10"/>
          </p:nvPr>
        </p:nvSpPr>
        <p:spPr/>
        <p:txBody>
          <a:bodyPr/>
          <a:lstStyle/>
          <a:p>
            <a:r>
              <a:rPr lang="en-US" dirty="0"/>
              <a:t>Overview</a:t>
            </a:r>
          </a:p>
        </p:txBody>
      </p:sp>
    </p:spTree>
    <p:extLst>
      <p:ext uri="{BB962C8B-B14F-4D97-AF65-F5344CB8AC3E}">
        <p14:creationId xmlns:p14="http://schemas.microsoft.com/office/powerpoint/2010/main" val="91105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0FF9-5088-EDCF-1104-4F54F74856C7}"/>
              </a:ext>
            </a:extLst>
          </p:cNvPr>
          <p:cNvSpPr>
            <a:spLocks noGrp="1"/>
          </p:cNvSpPr>
          <p:nvPr>
            <p:ph type="title"/>
          </p:nvPr>
        </p:nvSpPr>
        <p:spPr/>
        <p:txBody>
          <a:bodyPr>
            <a:normAutofit fontScale="90000"/>
          </a:bodyPr>
          <a:lstStyle/>
          <a:p>
            <a:r>
              <a:rPr lang="en-US" dirty="0"/>
              <a:t>Model </a:t>
            </a:r>
            <a:r>
              <a:rPr lang="en-US" dirty="0" err="1"/>
              <a:t>Exensions</a:t>
            </a:r>
            <a:endParaRPr lang="en-US" dirty="0"/>
          </a:p>
        </p:txBody>
      </p:sp>
      <p:sp>
        <p:nvSpPr>
          <p:cNvPr id="4" name="Text Placeholder 3">
            <a:extLst>
              <a:ext uri="{FF2B5EF4-FFF2-40B4-BE49-F238E27FC236}">
                <a16:creationId xmlns:a16="http://schemas.microsoft.com/office/drawing/2014/main" id="{21FAC1D2-D870-9CD9-2EA0-31AC93F099C1}"/>
              </a:ext>
            </a:extLst>
          </p:cNvPr>
          <p:cNvSpPr>
            <a:spLocks noGrp="1"/>
          </p:cNvSpPr>
          <p:nvPr>
            <p:ph type="body" sz="quarter" idx="10"/>
          </p:nvPr>
        </p:nvSpPr>
        <p:spPr/>
        <p:txBody>
          <a:bodyPr/>
          <a:lstStyle/>
          <a:p>
            <a:r>
              <a:rPr lang="en-US" dirty="0"/>
              <a:t>Cars Dataset</a:t>
            </a:r>
          </a:p>
        </p:txBody>
      </p:sp>
      <p:pic>
        <p:nvPicPr>
          <p:cNvPr id="6" name="Picture 5">
            <a:extLst>
              <a:ext uri="{FF2B5EF4-FFF2-40B4-BE49-F238E27FC236}">
                <a16:creationId xmlns:a16="http://schemas.microsoft.com/office/drawing/2014/main" id="{DAA4D701-40A2-22A5-49C9-1D996FCAA9F6}"/>
              </a:ext>
            </a:extLst>
          </p:cNvPr>
          <p:cNvPicPr>
            <a:picLocks noChangeAspect="1"/>
          </p:cNvPicPr>
          <p:nvPr/>
        </p:nvPicPr>
        <p:blipFill>
          <a:blip r:embed="rId2"/>
          <a:stretch>
            <a:fillRect/>
          </a:stretch>
        </p:blipFill>
        <p:spPr>
          <a:xfrm>
            <a:off x="1273175" y="1516228"/>
            <a:ext cx="6597650" cy="3429616"/>
          </a:xfrm>
          <a:prstGeom prst="rect">
            <a:avLst/>
          </a:prstGeom>
        </p:spPr>
      </p:pic>
      <p:cxnSp>
        <p:nvCxnSpPr>
          <p:cNvPr id="8" name="Straight Arrow Connector 7">
            <a:extLst>
              <a:ext uri="{FF2B5EF4-FFF2-40B4-BE49-F238E27FC236}">
                <a16:creationId xmlns:a16="http://schemas.microsoft.com/office/drawing/2014/main" id="{15774568-E512-FB86-51CF-3E745CCD8468}"/>
              </a:ext>
            </a:extLst>
          </p:cNvPr>
          <p:cNvCxnSpPr>
            <a:cxnSpLocks/>
            <a:stCxn id="9" idx="2"/>
          </p:cNvCxnSpPr>
          <p:nvPr/>
        </p:nvCxnSpPr>
        <p:spPr>
          <a:xfrm flipH="1">
            <a:off x="6457950" y="1271885"/>
            <a:ext cx="1285875" cy="753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32D8EC2-F331-93CD-E9BD-CCAEEDF43D86}"/>
              </a:ext>
            </a:extLst>
          </p:cNvPr>
          <p:cNvSpPr txBox="1"/>
          <p:nvPr/>
        </p:nvSpPr>
        <p:spPr>
          <a:xfrm>
            <a:off x="6972300" y="502444"/>
            <a:ext cx="1543050" cy="769441"/>
          </a:xfrm>
          <a:prstGeom prst="rect">
            <a:avLst/>
          </a:prstGeom>
          <a:noFill/>
        </p:spPr>
        <p:txBody>
          <a:bodyPr wrap="square" rtlCol="0">
            <a:spAutoFit/>
          </a:bodyPr>
          <a:lstStyle/>
          <a:p>
            <a:pPr algn="l"/>
            <a:r>
              <a:rPr lang="en-US" sz="1100" dirty="0">
                <a:solidFill>
                  <a:schemeClr val="bg1"/>
                </a:solidFill>
                <a:latin typeface="+mj-lt"/>
              </a:rPr>
              <a:t>Objective:  predict fuel efficiency of a car (as represented by MPG – Highway)</a:t>
            </a:r>
            <a:endParaRPr lang="en-US" sz="1050" dirty="0">
              <a:solidFill>
                <a:schemeClr val="bg1"/>
              </a:solidFill>
              <a:latin typeface="+mj-lt"/>
            </a:endParaRPr>
          </a:p>
        </p:txBody>
      </p:sp>
    </p:spTree>
    <p:extLst>
      <p:ext uri="{BB962C8B-B14F-4D97-AF65-F5344CB8AC3E}">
        <p14:creationId xmlns:p14="http://schemas.microsoft.com/office/powerpoint/2010/main" val="402253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A878-3DFE-2B1A-605F-E1456B3507E6}"/>
              </a:ext>
            </a:extLst>
          </p:cNvPr>
          <p:cNvSpPr>
            <a:spLocks noGrp="1"/>
          </p:cNvSpPr>
          <p:nvPr>
            <p:ph type="title"/>
          </p:nvPr>
        </p:nvSpPr>
        <p:spPr/>
        <p:txBody>
          <a:bodyPr>
            <a:normAutofit fontScale="90000"/>
          </a:bodyPr>
          <a:lstStyle/>
          <a:p>
            <a:r>
              <a:rPr lang="en-US" dirty="0"/>
              <a:t>Initial Model</a:t>
            </a:r>
          </a:p>
        </p:txBody>
      </p:sp>
      <p:sp>
        <p:nvSpPr>
          <p:cNvPr id="3" name="Content Placeholder 2">
            <a:extLst>
              <a:ext uri="{FF2B5EF4-FFF2-40B4-BE49-F238E27FC236}">
                <a16:creationId xmlns:a16="http://schemas.microsoft.com/office/drawing/2014/main" id="{17EC20D7-8F8F-F3C3-3E38-D553D5E753CC}"/>
              </a:ext>
            </a:extLst>
          </p:cNvPr>
          <p:cNvSpPr>
            <a:spLocks noGrp="1"/>
          </p:cNvSpPr>
          <p:nvPr>
            <p:ph idx="1"/>
          </p:nvPr>
        </p:nvSpPr>
        <p:spPr>
          <a:xfrm>
            <a:off x="628650" y="1369218"/>
            <a:ext cx="7886700" cy="3653631"/>
          </a:xfrm>
        </p:spPr>
        <p:txBody>
          <a:bodyPr>
            <a:normAutofit fontScale="92500" lnSpcReduction="10000"/>
          </a:bodyPr>
          <a:lstStyle/>
          <a:p>
            <a:pPr marL="0" indent="0">
              <a:buNone/>
            </a:pPr>
            <a:r>
              <a:rPr lang="en-US" dirty="0"/>
              <a:t>Basic modeling methodology is to first drop variables that are clearly:</a:t>
            </a:r>
          </a:p>
          <a:p>
            <a:r>
              <a:rPr lang="en-US" dirty="0"/>
              <a:t>Irrelevant</a:t>
            </a:r>
          </a:p>
          <a:p>
            <a:r>
              <a:rPr lang="en-US" dirty="0"/>
              <a:t>Redundant (highly correlated)</a:t>
            </a:r>
          </a:p>
          <a:p>
            <a:endParaRPr lang="en-US" dirty="0"/>
          </a:p>
          <a:p>
            <a:pPr marL="0" indent="0">
              <a:buNone/>
            </a:pPr>
            <a:r>
              <a:rPr lang="en-US" dirty="0"/>
              <a:t>Since our objective is to model a car’s MPG based on its physical (or designed) attributes, we drop the following variables as being clearly irrelevant:</a:t>
            </a:r>
          </a:p>
          <a:p>
            <a:r>
              <a:rPr lang="en-US" dirty="0"/>
              <a:t>Make</a:t>
            </a:r>
          </a:p>
          <a:p>
            <a:r>
              <a:rPr lang="en-US" dirty="0"/>
              <a:t>Model </a:t>
            </a:r>
          </a:p>
          <a:p>
            <a:r>
              <a:rPr lang="en-US" dirty="0"/>
              <a:t>Origin</a:t>
            </a:r>
          </a:p>
          <a:p>
            <a:r>
              <a:rPr lang="en-US" dirty="0"/>
              <a:t>Price (MSRP) / Invoice</a:t>
            </a:r>
          </a:p>
          <a:p>
            <a:r>
              <a:rPr lang="en-US" dirty="0"/>
              <a:t>MPG City (dropped because it is another version of the response variable)</a:t>
            </a:r>
          </a:p>
          <a:p>
            <a:pPr marL="0" indent="0">
              <a:buNone/>
            </a:pPr>
            <a:endParaRPr lang="en-US" dirty="0"/>
          </a:p>
        </p:txBody>
      </p:sp>
      <p:sp>
        <p:nvSpPr>
          <p:cNvPr id="4" name="Text Placeholder 3">
            <a:extLst>
              <a:ext uri="{FF2B5EF4-FFF2-40B4-BE49-F238E27FC236}">
                <a16:creationId xmlns:a16="http://schemas.microsoft.com/office/drawing/2014/main" id="{A40DE978-B92D-9D4D-C69F-46C8F08F9791}"/>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4552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A878-3DFE-2B1A-605F-E1456B3507E6}"/>
              </a:ext>
            </a:extLst>
          </p:cNvPr>
          <p:cNvSpPr>
            <a:spLocks noGrp="1"/>
          </p:cNvSpPr>
          <p:nvPr>
            <p:ph type="title"/>
          </p:nvPr>
        </p:nvSpPr>
        <p:spPr/>
        <p:txBody>
          <a:bodyPr>
            <a:normAutofit fontScale="90000"/>
          </a:bodyPr>
          <a:lstStyle/>
          <a:p>
            <a:r>
              <a:rPr lang="en-US" dirty="0"/>
              <a:t>Initial Model</a:t>
            </a:r>
          </a:p>
        </p:txBody>
      </p:sp>
      <p:sp>
        <p:nvSpPr>
          <p:cNvPr id="4" name="Text Placeholder 3">
            <a:extLst>
              <a:ext uri="{FF2B5EF4-FFF2-40B4-BE49-F238E27FC236}">
                <a16:creationId xmlns:a16="http://schemas.microsoft.com/office/drawing/2014/main" id="{A40DE978-B92D-9D4D-C69F-46C8F08F9791}"/>
              </a:ext>
            </a:extLst>
          </p:cNvPr>
          <p:cNvSpPr>
            <a:spLocks noGrp="1"/>
          </p:cNvSpPr>
          <p:nvPr>
            <p:ph type="body" sz="quarter" idx="10"/>
          </p:nvPr>
        </p:nvSpPr>
        <p:spPr/>
        <p:txBody>
          <a:bodyPr/>
          <a:lstStyle/>
          <a:p>
            <a:r>
              <a:rPr lang="en-US" dirty="0"/>
              <a:t>Dropping Irrelevant Variables</a:t>
            </a:r>
          </a:p>
        </p:txBody>
      </p:sp>
      <p:pic>
        <p:nvPicPr>
          <p:cNvPr id="8" name="Picture 7">
            <a:extLst>
              <a:ext uri="{FF2B5EF4-FFF2-40B4-BE49-F238E27FC236}">
                <a16:creationId xmlns:a16="http://schemas.microsoft.com/office/drawing/2014/main" id="{CEF34E8E-C394-A71B-2D8C-5938ACF0325E}"/>
              </a:ext>
            </a:extLst>
          </p:cNvPr>
          <p:cNvPicPr>
            <a:picLocks noChangeAspect="1"/>
          </p:cNvPicPr>
          <p:nvPr/>
        </p:nvPicPr>
        <p:blipFill>
          <a:blip r:embed="rId2"/>
          <a:stretch>
            <a:fillRect/>
          </a:stretch>
        </p:blipFill>
        <p:spPr>
          <a:xfrm>
            <a:off x="914400" y="1252088"/>
            <a:ext cx="6940550" cy="3521524"/>
          </a:xfrm>
          <a:prstGeom prst="rect">
            <a:avLst/>
          </a:prstGeom>
        </p:spPr>
      </p:pic>
    </p:spTree>
    <p:extLst>
      <p:ext uri="{BB962C8B-B14F-4D97-AF65-F5344CB8AC3E}">
        <p14:creationId xmlns:p14="http://schemas.microsoft.com/office/powerpoint/2010/main" val="350017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2020-Template-External">
  <a:themeElements>
    <a:clrScheme name="SAS 2020">
      <a:dk1>
        <a:srgbClr val="012036"/>
      </a:dk1>
      <a:lt1>
        <a:srgbClr val="FFFFFF"/>
      </a:lt1>
      <a:dk2>
        <a:srgbClr val="012036"/>
      </a:dk2>
      <a:lt2>
        <a:srgbClr val="768396"/>
      </a:lt2>
      <a:accent1>
        <a:srgbClr val="33A3FF"/>
      </a:accent1>
      <a:accent2>
        <a:srgbClr val="29D6CD"/>
      </a:accent2>
      <a:accent3>
        <a:srgbClr val="15B57B"/>
      </a:accent3>
      <a:accent4>
        <a:srgbClr val="6D69FF"/>
      </a:accent4>
      <a:accent5>
        <a:srgbClr val="86134F"/>
      </a:accent5>
      <a:accent6>
        <a:srgbClr val="FFCC32"/>
      </a:accent6>
      <a:hlink>
        <a:srgbClr val="6D69FF"/>
      </a:hlink>
      <a:folHlink>
        <a:srgbClr val="FFCC3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chemeClr val="bg1"/>
            </a:solidFill>
            <a:latin typeface="+mj-lt"/>
          </a:defRPr>
        </a:defPPr>
      </a:lstStyle>
    </a:txDef>
  </a:objectDefaults>
  <a:extraClrSchemeLst/>
  <a:extLst>
    <a:ext uri="{05A4C25C-085E-4340-85A3-A5531E510DB2}">
      <thm15:themeFamily xmlns:thm15="http://schemas.microsoft.com/office/thememl/2012/main" name="Presentation1" id="{B073ED02-2935-B44A-A6CB-DDD09AF28534}" vid="{3D556F1D-43AC-9A44-A933-3CB7A027B220}"/>
    </a:ext>
  </a:extLst>
</a:theme>
</file>

<file path=ppt/theme/theme2.xml><?xml version="1.0" encoding="utf-8"?>
<a:theme xmlns:a="http://schemas.openxmlformats.org/drawingml/2006/main" name="1_NDA">
  <a:themeElements>
    <a:clrScheme name="SAS 2020">
      <a:dk1>
        <a:srgbClr val="012036"/>
      </a:dk1>
      <a:lt1>
        <a:srgbClr val="FFFFFF"/>
      </a:lt1>
      <a:dk2>
        <a:srgbClr val="012036"/>
      </a:dk2>
      <a:lt2>
        <a:srgbClr val="768396"/>
      </a:lt2>
      <a:accent1>
        <a:srgbClr val="33A3FF"/>
      </a:accent1>
      <a:accent2>
        <a:srgbClr val="29D6CD"/>
      </a:accent2>
      <a:accent3>
        <a:srgbClr val="15B57B"/>
      </a:accent3>
      <a:accent4>
        <a:srgbClr val="6D69FF"/>
      </a:accent4>
      <a:accent5>
        <a:srgbClr val="86134F"/>
      </a:accent5>
      <a:accent6>
        <a:srgbClr val="FFCC32"/>
      </a:accent6>
      <a:hlink>
        <a:srgbClr val="6D69FF"/>
      </a:hlink>
      <a:folHlink>
        <a:srgbClr val="FFCC3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chemeClr val="bg1"/>
            </a:solidFill>
            <a:latin typeface="+mj-lt"/>
          </a:defRPr>
        </a:defPPr>
      </a:lstStyle>
    </a:txDef>
  </a:objectDefaults>
  <a:extraClrSchemeLst/>
  <a:extLst>
    <a:ext uri="{05A4C25C-085E-4340-85A3-A5531E510DB2}">
      <thm15:themeFamily xmlns:thm15="http://schemas.microsoft.com/office/thememl/2012/main" name="Presentation1" id="{B073ED02-2935-B44A-A6CB-DDD09AF28534}" vid="{FD92C41C-E938-6644-A877-2D0FB8407C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34560</TotalTime>
  <Words>5529</Words>
  <Application>Microsoft Office PowerPoint</Application>
  <PresentationFormat>On-screen Show (16:9)</PresentationFormat>
  <Paragraphs>722</Paragraphs>
  <Slides>146</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146</vt:i4>
      </vt:variant>
    </vt:vector>
  </HeadingPairs>
  <TitlesOfParts>
    <vt:vector size="152" baseType="lpstr">
      <vt:lpstr>Arial</vt:lpstr>
      <vt:lpstr>Calibri</vt:lpstr>
      <vt:lpstr>Calibri Light</vt:lpstr>
      <vt:lpstr>Cambria Math</vt:lpstr>
      <vt:lpstr>1_2020-Template-External</vt:lpstr>
      <vt:lpstr>1_NDA</vt:lpstr>
      <vt:lpstr>PowerPoint Presentation</vt:lpstr>
      <vt:lpstr>Linear Modeling Overview</vt:lpstr>
      <vt:lpstr>Outline</vt:lpstr>
      <vt:lpstr>Advertising Data</vt:lpstr>
      <vt:lpstr>PowerPoint Presentation</vt:lpstr>
      <vt:lpstr>Types of Regression Models</vt:lpstr>
      <vt:lpstr>Linear Regression </vt:lpstr>
      <vt:lpstr>Linear Regression</vt:lpstr>
      <vt:lpstr>Estimating Regression Coefficients</vt:lpstr>
      <vt:lpstr>Estimating Regression Coefficients (SLR)</vt:lpstr>
      <vt:lpstr>Estimating Regression Coefficients (SLR)</vt:lpstr>
      <vt:lpstr>Estimating Linear Regression Coefficients</vt:lpstr>
      <vt:lpstr>Estimating Regression Coefficients</vt:lpstr>
      <vt:lpstr>Multiple Linear Regression Coefficient Estimation</vt:lpstr>
      <vt:lpstr>Coefficient Estimation</vt:lpstr>
      <vt:lpstr>PowerPoint Presentation</vt:lpstr>
      <vt:lpstr>Interpreting Linear Regression Coefficients</vt:lpstr>
      <vt:lpstr>Interpreting Linear Regression Coefficients</vt:lpstr>
      <vt:lpstr>Multicollinearity Problem</vt:lpstr>
      <vt:lpstr>Multicollinearity Problem</vt:lpstr>
      <vt:lpstr>Multicollinearity Problem</vt:lpstr>
      <vt:lpstr>Multicollinearity Problem</vt:lpstr>
      <vt:lpstr>PowerPoint Presentation</vt:lpstr>
      <vt:lpstr>Model Assessment</vt:lpstr>
      <vt:lpstr>Model Assessment</vt:lpstr>
      <vt:lpstr>How Well Does the Model Fit The Data?</vt:lpstr>
      <vt:lpstr>Common Regression Assessment Statistics</vt:lpstr>
      <vt:lpstr>How Well Does the Model Fit The Data?</vt:lpstr>
      <vt:lpstr>How Well Does the Model Fit The Data?</vt:lpstr>
      <vt:lpstr>Calculating and Interpreting R^2</vt:lpstr>
      <vt:lpstr>Calculating and Interpreting R^2</vt:lpstr>
      <vt:lpstr>PowerPoint Presentation</vt:lpstr>
      <vt:lpstr>Scikit-Learn</vt:lpstr>
      <vt:lpstr>Scikit-Learn Algorithm Cheat-Sheet</vt:lpstr>
      <vt:lpstr>Scikit-Learn Introduction </vt:lpstr>
      <vt:lpstr>Scikit-Learn Introduction </vt:lpstr>
      <vt:lpstr>Scikit-Learn Introduction</vt:lpstr>
      <vt:lpstr>Scikit-Learn Introduction</vt:lpstr>
      <vt:lpstr>Scikit-Learn Introduction </vt:lpstr>
      <vt:lpstr>Scikit-Learn Introduction </vt:lpstr>
      <vt:lpstr>Scikit-Learn Introduction </vt:lpstr>
      <vt:lpstr>Scikit-Learn Introduction </vt:lpstr>
      <vt:lpstr>Scikit-Learn Introduction </vt:lpstr>
      <vt:lpstr>Scikit-Learn Introduction </vt:lpstr>
      <vt:lpstr>Scikit-Learn Introduction </vt:lpstr>
      <vt:lpstr>Scikit-Learn Introduction </vt:lpstr>
      <vt:lpstr>Scikit-Learn Introduction </vt:lpstr>
      <vt:lpstr>Scikit-Learn Introduction </vt:lpstr>
      <vt:lpstr>Scikit-Learn Introduction </vt:lpstr>
      <vt:lpstr>PowerPoint Presentation</vt:lpstr>
      <vt:lpstr>Coefficient Significance</vt:lpstr>
      <vt:lpstr>Coefficient Significance Analysis</vt:lpstr>
      <vt:lpstr>Coefficient Significance Analysis </vt:lpstr>
      <vt:lpstr>Coefficient Significance Analysis</vt:lpstr>
      <vt:lpstr>Coefficient Significance Analysis</vt:lpstr>
      <vt:lpstr>Coefficient Significance Analysis</vt:lpstr>
      <vt:lpstr>Coefficient Significance Analysis</vt:lpstr>
      <vt:lpstr>Coefficient Significance Analysis</vt:lpstr>
      <vt:lpstr>Coefficient Significance Analysis</vt:lpstr>
      <vt:lpstr>Coefficient Significance Analysis</vt:lpstr>
      <vt:lpstr>Coefficient Significance Analysis</vt:lpstr>
      <vt:lpstr>Coefficient Significance Analysis</vt:lpstr>
      <vt:lpstr>Coefficient Significance Analysis</vt:lpstr>
      <vt:lpstr>Coefficient Significance Analysis</vt:lpstr>
      <vt:lpstr>Coefficient Significance Analysis</vt:lpstr>
      <vt:lpstr>Coefficient Significance Analysis</vt:lpstr>
      <vt:lpstr>PowerPoint Presentation</vt:lpstr>
      <vt:lpstr>Assess Model Accuracy</vt:lpstr>
      <vt:lpstr>Assess Model Accuracy</vt:lpstr>
      <vt:lpstr>Assess Model Accuracy</vt:lpstr>
      <vt:lpstr>Assess Model Accuracy</vt:lpstr>
      <vt:lpstr>Assess Model Accuracy</vt:lpstr>
      <vt:lpstr>Assess Model Accuracy</vt:lpstr>
      <vt:lpstr>Assess Model Accuracy</vt:lpstr>
      <vt:lpstr>PowerPoint Presentation</vt:lpstr>
      <vt:lpstr>Multiple Linear Regression Example</vt:lpstr>
      <vt:lpstr>Multiple Linear Regression Example</vt:lpstr>
      <vt:lpstr>Multiple Linear Regression Example</vt:lpstr>
      <vt:lpstr>Multiple Linear Regression Example</vt:lpstr>
      <vt:lpstr>Multiple Linear Regression Example</vt:lpstr>
      <vt:lpstr>MLR Coefficient Significance Analysis</vt:lpstr>
      <vt:lpstr>Coefficient Significance Analysis</vt:lpstr>
      <vt:lpstr>Coefficient Significance Analysis</vt:lpstr>
      <vt:lpstr>Coefficient Significance Analysis</vt:lpstr>
      <vt:lpstr>PowerPoint Presentation</vt:lpstr>
      <vt:lpstr>MLR Model Assessment</vt:lpstr>
      <vt:lpstr>MLR Model Assessment</vt:lpstr>
      <vt:lpstr>MLR Model Assessment</vt:lpstr>
      <vt:lpstr>MLR Model Assessment</vt:lpstr>
      <vt:lpstr>MLR Model Assessment</vt:lpstr>
      <vt:lpstr>Coefficient Significance Analysis</vt:lpstr>
      <vt:lpstr>Coefficient Significance Analysis</vt:lpstr>
      <vt:lpstr>Assessment Techniques Summary</vt:lpstr>
      <vt:lpstr>Assessment Techniques Summary</vt:lpstr>
      <vt:lpstr>PowerPoint Presentation</vt:lpstr>
      <vt:lpstr>Model Extensions</vt:lpstr>
      <vt:lpstr>Model Exensions</vt:lpstr>
      <vt:lpstr>Initial Model</vt:lpstr>
      <vt:lpstr>Initial Model</vt:lpstr>
      <vt:lpstr>Initial Model</vt:lpstr>
      <vt:lpstr>Initial Model</vt:lpstr>
      <vt:lpstr>Initial Model</vt:lpstr>
      <vt:lpstr>Initial Model</vt:lpstr>
      <vt:lpstr>Initial Model</vt:lpstr>
      <vt:lpstr>Initial Model</vt:lpstr>
      <vt:lpstr>PowerPoint Presentation</vt:lpstr>
      <vt:lpstr>Cars Dataset</vt:lpstr>
      <vt:lpstr>Incorporating Categorical Predictors</vt:lpstr>
      <vt:lpstr>Adding Categorical Predictors</vt:lpstr>
      <vt:lpstr>Adding Categorical Predictors</vt:lpstr>
      <vt:lpstr>Incorporating Categorical Predictors</vt:lpstr>
      <vt:lpstr>Incorporating Categorical Predictors</vt:lpstr>
      <vt:lpstr>Incorporating Categorical Predictors</vt:lpstr>
      <vt:lpstr>Incorporating Categorical Predictors</vt:lpstr>
      <vt:lpstr>Incorporating Categorical Predictors</vt:lpstr>
      <vt:lpstr>Incorporating Categorical Predictors</vt:lpstr>
      <vt:lpstr>Incorporating Categorical Predictors</vt:lpstr>
      <vt:lpstr>Incorporating Categorical Predictors</vt:lpstr>
      <vt:lpstr>PowerPoint Presentation</vt:lpstr>
      <vt:lpstr>Linear Regression Reminder</vt:lpstr>
      <vt:lpstr>Adding Nonlinear Variables</vt:lpstr>
      <vt:lpstr>Adding Nonlinear Variables</vt:lpstr>
      <vt:lpstr>Adding Nonlinear Variables</vt:lpstr>
      <vt:lpstr>Adding Nonlinear Variables</vt:lpstr>
      <vt:lpstr>Adding Nonlinear Variables</vt:lpstr>
      <vt:lpstr>Adding Nonlinear Variables</vt:lpstr>
      <vt:lpstr>Adding Nonlinear Variables</vt:lpstr>
      <vt:lpstr>PowerPoint Presentation</vt:lpstr>
      <vt:lpstr>Adding Interaction Effects</vt:lpstr>
      <vt:lpstr>Adding Interaction Effects</vt:lpstr>
      <vt:lpstr>Adding Interaction Effects</vt:lpstr>
      <vt:lpstr>Adding Interaction Effects</vt:lpstr>
      <vt:lpstr>Adding Interaction Effects</vt:lpstr>
      <vt:lpstr>Adding Interaction Effects</vt:lpstr>
      <vt:lpstr>Adding Interaction Effects</vt:lpstr>
      <vt:lpstr>Adding Interaction Effects</vt:lpstr>
      <vt:lpstr>Modeling Interactions</vt:lpstr>
      <vt:lpstr>Adding Interaction Effects</vt:lpstr>
      <vt:lpstr>Adding Interaction Effects</vt:lpstr>
      <vt:lpstr>Adding Interaction Effects</vt:lpstr>
      <vt:lpstr>Adding Interaction Effects</vt:lpstr>
      <vt:lpstr>Adding Interaction Effects</vt:lpstr>
      <vt:lpstr>Adding Interaction Effects</vt:lpstr>
      <vt:lpstr>Adding Interaction Effects</vt:lpstr>
      <vt:lpstr>Adding Interaction Effects</vt:lpstr>
      <vt:lpstr>Modeling Interactions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Wilcox</dc:creator>
  <cp:lastModifiedBy>Bruce Alan Wilcox</cp:lastModifiedBy>
  <cp:revision>151</cp:revision>
  <dcterms:created xsi:type="dcterms:W3CDTF">2021-03-01T04:26:34Z</dcterms:created>
  <dcterms:modified xsi:type="dcterms:W3CDTF">2022-07-11T18:07:27Z</dcterms:modified>
</cp:coreProperties>
</file>